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2"/>
  </p:notesMasterIdLst>
  <p:sldIdLst>
    <p:sldId id="256" r:id="rId2"/>
    <p:sldId id="264" r:id="rId3"/>
    <p:sldId id="265" r:id="rId4"/>
    <p:sldId id="266" r:id="rId5"/>
    <p:sldId id="267" r:id="rId6"/>
    <p:sldId id="268" r:id="rId7"/>
    <p:sldId id="272" r:id="rId8"/>
    <p:sldId id="350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346" r:id="rId17"/>
    <p:sldId id="347" r:id="rId18"/>
    <p:sldId id="269" r:id="rId19"/>
    <p:sldId id="270" r:id="rId20"/>
    <p:sldId id="273" r:id="rId21"/>
    <p:sldId id="298" r:id="rId22"/>
    <p:sldId id="348" r:id="rId23"/>
    <p:sldId id="274" r:id="rId24"/>
    <p:sldId id="271" r:id="rId25"/>
    <p:sldId id="472" r:id="rId26"/>
    <p:sldId id="473" r:id="rId27"/>
    <p:sldId id="474" r:id="rId28"/>
    <p:sldId id="475" r:id="rId29"/>
    <p:sldId id="476" r:id="rId30"/>
    <p:sldId id="47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4674"/>
  </p:normalViewPr>
  <p:slideViewPr>
    <p:cSldViewPr snapToGrid="0">
      <p:cViewPr varScale="1">
        <p:scale>
          <a:sx n="162" d="100"/>
          <a:sy n="162" d="100"/>
        </p:scale>
        <p:origin x="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93768"/>
          <a:stretch/>
        </p:blipFill>
        <p:spPr bwMode="auto">
          <a:xfrm>
            <a:off x="0" y="1"/>
            <a:ext cx="9144000" cy="3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Suffix Arrays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5FC65-07AE-7A0C-0F51-5AEB18D62013}"/>
              </a:ext>
            </a:extLst>
          </p:cNvPr>
          <p:cNvSpPr txBox="1"/>
          <p:nvPr/>
        </p:nvSpPr>
        <p:spPr>
          <a:xfrm>
            <a:off x="31180" y="6421821"/>
            <a:ext cx="807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Includes slides adapted from slides by Carl Kingsford, Esko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Ukkonen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and Haim Kaplan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E0435-C627-2474-928D-425C2760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367634"/>
            <a:ext cx="8978537" cy="64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7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C8A37-9625-799C-3D96-675D7422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142"/>
            <a:ext cx="9144000" cy="59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2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FA3A2-D2CC-8DDA-D289-2248ECE1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569"/>
            <a:ext cx="9144000" cy="62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C01C7-F5CC-A2C5-6C2A-5E57EFA7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240"/>
            <a:ext cx="9144000" cy="49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803A9-A85F-3B77-85F1-4489DACF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81"/>
            <a:ext cx="9144000" cy="65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63A7F-1665-E8B3-BD87-63993FCD7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"/>
          <a:stretch/>
        </p:blipFill>
        <p:spPr>
          <a:xfrm>
            <a:off x="209005" y="409303"/>
            <a:ext cx="8072846" cy="5713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47C9C9-22ED-24CB-267B-7E9D788FA2B7}"/>
              </a:ext>
            </a:extLst>
          </p:cNvPr>
          <p:cNvSpPr txBox="1"/>
          <p:nvPr/>
        </p:nvSpPr>
        <p:spPr>
          <a:xfrm>
            <a:off x="78378" y="6194844"/>
            <a:ext cx="846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Computing these values by a naïve algorithm takes O(n</a:t>
            </a:r>
            <a:r>
              <a:rPr lang="en-US" sz="1800" baseline="30000" dirty="0"/>
              <a:t>2</a:t>
            </a:r>
            <a:r>
              <a:rPr lang="en-US" sz="1800" dirty="0"/>
              <a:t>) time in worst-case and </a:t>
            </a:r>
          </a:p>
          <a:p>
            <a:r>
              <a:rPr lang="en-US" sz="1800" dirty="0"/>
              <a:t>O(n log n) expected time for random strings.</a:t>
            </a:r>
          </a:p>
        </p:txBody>
      </p:sp>
    </p:spTree>
    <p:extLst>
      <p:ext uri="{BB962C8B-B14F-4D97-AF65-F5344CB8AC3E}">
        <p14:creationId xmlns:p14="http://schemas.microsoft.com/office/powerpoint/2010/main" val="352259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9BED5CB-D99B-C1BC-15DA-BD59A84F3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An O(n)-</a:t>
            </a:r>
            <a:r>
              <a:rPr lang="fi-FI" altLang="en-US" dirty="0" err="1"/>
              <a:t>time</a:t>
            </a:r>
            <a:r>
              <a:rPr lang="fi-FI" altLang="en-US" dirty="0"/>
              <a:t> </a:t>
            </a:r>
            <a:r>
              <a:rPr lang="fi-FI" altLang="en-US" dirty="0" err="1"/>
              <a:t>algorithm</a:t>
            </a:r>
            <a:endParaRPr lang="en-US" altLang="en-US" dirty="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EF80792E-0D24-852B-3860-E22541CA8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Key observation: 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Let LCP[q]=h&gt;1, i.e.,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S </a:t>
            </a:r>
            <a:r>
              <a:rPr lang="en-US" altLang="en-US" sz="2400" baseline="-25000"/>
              <a:t>SA[q]    </a:t>
            </a:r>
            <a:r>
              <a:rPr lang="en-US" altLang="en-US" sz="2400"/>
              <a:t>= t</a:t>
            </a:r>
            <a:r>
              <a:rPr lang="en-US" altLang="en-US" sz="2400" baseline="-25000"/>
              <a:t>i</a:t>
            </a:r>
            <a:r>
              <a:rPr lang="en-US" altLang="en-US" sz="2400"/>
              <a:t>t</a:t>
            </a:r>
            <a:r>
              <a:rPr lang="en-US" altLang="en-US" sz="2400" baseline="-25000"/>
              <a:t>i+1</a:t>
            </a:r>
            <a:r>
              <a:rPr lang="en-US" altLang="en-US" sz="2400"/>
              <a:t>…a</a:t>
            </a:r>
            <a:r>
              <a:rPr lang="en-US" altLang="en-US" sz="2400" baseline="-25000"/>
              <a:t>i+h-1</a:t>
            </a:r>
            <a:r>
              <a:rPr lang="en-US" altLang="en-US" sz="2400"/>
              <a:t>t</a:t>
            </a:r>
            <a:r>
              <a:rPr lang="en-US" altLang="en-US" sz="2400" baseline="-25000"/>
              <a:t>i+h</a:t>
            </a: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S </a:t>
            </a:r>
            <a:r>
              <a:rPr lang="en-US" altLang="en-US" sz="2400" baseline="-25000"/>
              <a:t>SA[q+1]</a:t>
            </a:r>
            <a:r>
              <a:rPr lang="en-US" altLang="en-US" sz="2400"/>
              <a:t>= t</a:t>
            </a:r>
            <a:r>
              <a:rPr lang="en-US" altLang="en-US" sz="2400" baseline="-25000"/>
              <a:t>k</a:t>
            </a:r>
            <a:r>
              <a:rPr lang="en-US" altLang="en-US" sz="2400"/>
              <a:t>t</a:t>
            </a:r>
            <a:r>
              <a:rPr lang="en-US" altLang="en-US" sz="2400" baseline="-25000"/>
              <a:t>k+1</a:t>
            </a:r>
            <a:r>
              <a:rPr lang="en-US" altLang="en-US" sz="2400"/>
              <a:t>…t</a:t>
            </a:r>
            <a:r>
              <a:rPr lang="en-US" altLang="en-US" sz="2400" baseline="-25000"/>
              <a:t>k+h-1</a:t>
            </a:r>
            <a:r>
              <a:rPr lang="en-US" altLang="en-US" sz="2400"/>
              <a:t>t</a:t>
            </a:r>
            <a:r>
              <a:rPr lang="en-US" altLang="en-US" sz="2400" baseline="-25000"/>
              <a:t>k+h </a:t>
            </a: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            = t</a:t>
            </a:r>
            <a:r>
              <a:rPr lang="en-US" altLang="en-US" sz="2400" baseline="-25000"/>
              <a:t>i</a:t>
            </a:r>
            <a:r>
              <a:rPr lang="en-US" altLang="en-US" sz="2400"/>
              <a:t>t</a:t>
            </a:r>
            <a:r>
              <a:rPr lang="en-US" altLang="en-US" sz="2400" baseline="-25000"/>
              <a:t>i+1</a:t>
            </a:r>
            <a:r>
              <a:rPr lang="en-US" altLang="en-US" sz="2400"/>
              <a:t>…t</a:t>
            </a:r>
            <a:r>
              <a:rPr lang="en-US" altLang="en-US" sz="2400" baseline="-25000"/>
              <a:t>i+h-1</a:t>
            </a:r>
            <a:r>
              <a:rPr lang="en-US" altLang="en-US" sz="2400"/>
              <a:t>t</a:t>
            </a:r>
            <a:r>
              <a:rPr lang="en-US" altLang="en-US" sz="2400" baseline="-25000"/>
              <a:t>i+h    </a:t>
            </a:r>
            <a:r>
              <a:rPr lang="en-US" altLang="en-US" sz="2400"/>
              <a:t>(</a:t>
            </a:r>
            <a:r>
              <a:rPr lang="en-US" altLang="en-US" sz="2400" baseline="-25000"/>
              <a:t> </a:t>
            </a:r>
            <a:r>
              <a:rPr lang="en-US" altLang="en-US" sz="2400"/>
              <a:t>t</a:t>
            </a:r>
            <a:r>
              <a:rPr lang="en-US" altLang="en-US" sz="2400" baseline="-25000"/>
              <a:t>k+h</a:t>
            </a:r>
            <a:r>
              <a:rPr lang="en-US" altLang="en-US" sz="2400"/>
              <a:t>≠t</a:t>
            </a:r>
            <a:r>
              <a:rPr lang="en-US" altLang="en-US" sz="2400" baseline="-25000"/>
              <a:t>i+h</a:t>
            </a:r>
            <a:r>
              <a:rPr lang="en-US" altLang="en-US" sz="240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Then t</a:t>
            </a:r>
            <a:r>
              <a:rPr lang="en-US" altLang="en-US" sz="2400" baseline="-25000"/>
              <a:t>i+1</a:t>
            </a:r>
            <a:r>
              <a:rPr lang="en-US" altLang="en-US" sz="2400"/>
              <a:t>…t</a:t>
            </a:r>
            <a:r>
              <a:rPr lang="en-US" altLang="en-US" sz="2400" baseline="-25000"/>
              <a:t>i+h-1</a:t>
            </a:r>
            <a:r>
              <a:rPr lang="en-US" altLang="en-US" sz="2400"/>
              <a:t>=t</a:t>
            </a:r>
            <a:r>
              <a:rPr lang="en-US" altLang="en-US" sz="2400" baseline="-25000"/>
              <a:t>k+1</a:t>
            </a:r>
            <a:r>
              <a:rPr lang="en-US" altLang="en-US" sz="2400"/>
              <a:t>…t</a:t>
            </a:r>
            <a:r>
              <a:rPr lang="en-US" altLang="en-US" sz="2400" baseline="-25000"/>
              <a:t>k+h-1</a:t>
            </a:r>
            <a:r>
              <a:rPr lang="he-IL" altLang="en-US" sz="2400" baseline="-25000"/>
              <a:t>,</a:t>
            </a:r>
            <a:r>
              <a:rPr lang="en-US" altLang="en-US" sz="2400"/>
              <a:t>.</a:t>
            </a:r>
            <a:br>
              <a:rPr lang="en-US" altLang="en-US" sz="2400"/>
            </a:br>
            <a:endParaRPr lang="en-US" altLang="en-US" sz="2400" baseline="-25000"/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A50021"/>
                </a:solidFill>
              </a:rPr>
              <a:t>Define p         S</a:t>
            </a:r>
            <a:r>
              <a:rPr lang="en-US" altLang="en-US" sz="2400" baseline="-25000">
                <a:solidFill>
                  <a:srgbClr val="A50021"/>
                </a:solidFill>
              </a:rPr>
              <a:t>SA[p]    </a:t>
            </a:r>
            <a:r>
              <a:rPr lang="en-US" altLang="en-US" sz="2400">
                <a:solidFill>
                  <a:srgbClr val="A50021"/>
                </a:solidFill>
              </a:rPr>
              <a:t>=t</a:t>
            </a:r>
            <a:r>
              <a:rPr lang="en-US" altLang="en-US" sz="2400" baseline="-25000">
                <a:solidFill>
                  <a:srgbClr val="A50021"/>
                </a:solidFill>
              </a:rPr>
              <a:t>i+1</a:t>
            </a:r>
            <a:r>
              <a:rPr lang="en-US" altLang="en-US" sz="2400">
                <a:solidFill>
                  <a:srgbClr val="A50021"/>
                </a:solidFill>
              </a:rPr>
              <a:t>…t</a:t>
            </a:r>
            <a:r>
              <a:rPr lang="en-US" altLang="en-US" sz="2400" baseline="-25000">
                <a:solidFill>
                  <a:srgbClr val="A50021"/>
                </a:solidFill>
              </a:rPr>
              <a:t>i+h-1</a:t>
            </a:r>
            <a:r>
              <a:rPr lang="en-US" altLang="en-US" sz="2400">
                <a:solidFill>
                  <a:srgbClr val="A50021"/>
                </a:solidFill>
              </a:rPr>
              <a:t>…</a:t>
            </a:r>
            <a:r>
              <a:rPr lang="en-US" altLang="en-US" sz="2400" baseline="-25000">
                <a:solidFill>
                  <a:srgbClr val="A50021"/>
                </a:solidFill>
              </a:rPr>
              <a:t> </a:t>
            </a:r>
            <a:br>
              <a:rPr lang="en-US" altLang="en-US" sz="2400" baseline="-25000">
                <a:solidFill>
                  <a:srgbClr val="A50021"/>
                </a:solidFill>
              </a:rPr>
            </a:br>
            <a:r>
              <a:rPr lang="en-US" altLang="en-US" sz="2400">
                <a:solidFill>
                  <a:srgbClr val="A50021"/>
                </a:solidFill>
              </a:rPr>
              <a:t>therefore        S</a:t>
            </a:r>
            <a:r>
              <a:rPr lang="en-US" altLang="en-US" sz="2400" baseline="-25000">
                <a:solidFill>
                  <a:srgbClr val="A50021"/>
                </a:solidFill>
              </a:rPr>
              <a:t>SA[p+1]</a:t>
            </a:r>
            <a:r>
              <a:rPr lang="en-US" altLang="en-US" sz="2400">
                <a:solidFill>
                  <a:srgbClr val="A50021"/>
                </a:solidFill>
              </a:rPr>
              <a:t>=t</a:t>
            </a:r>
            <a:r>
              <a:rPr lang="en-US" altLang="en-US" sz="2400" baseline="-25000">
                <a:solidFill>
                  <a:srgbClr val="A50021"/>
                </a:solidFill>
              </a:rPr>
              <a:t>i+1</a:t>
            </a:r>
            <a:r>
              <a:rPr lang="en-US" altLang="en-US" sz="2400">
                <a:solidFill>
                  <a:srgbClr val="A50021"/>
                </a:solidFill>
              </a:rPr>
              <a:t>…t</a:t>
            </a:r>
            <a:r>
              <a:rPr lang="en-US" altLang="en-US" sz="2400" baseline="-25000">
                <a:solidFill>
                  <a:srgbClr val="A50021"/>
                </a:solidFill>
              </a:rPr>
              <a:t>i+h-1 </a:t>
            </a:r>
            <a:r>
              <a:rPr lang="en-US" altLang="en-US" sz="2400">
                <a:solidFill>
                  <a:srgbClr val="A50021"/>
                </a:solidFill>
              </a:rPr>
              <a:t>…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i.e., LCP[p] ≥ h-1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9900"/>
                </a:solidFill>
              </a:rPr>
              <a:t>When computing LCP[p] we can start the comparisons at position p+h-1.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aseline="-25000"/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2DE02E4-789E-1C52-2CB3-5FD57473F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algorithm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A8F3798-9C05-445A-712A-39677FBEC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A50021"/>
                </a:solidFill>
              </a:rPr>
              <a:t>for(i=0; i&lt;n; i++)        /* compute SA</a:t>
            </a:r>
            <a:r>
              <a:rPr lang="en-US" altLang="en-US" sz="2000" baseline="30000">
                <a:solidFill>
                  <a:srgbClr val="A50021"/>
                </a:solidFill>
              </a:rPr>
              <a:t>-1  */</a:t>
            </a:r>
            <a:endParaRPr lang="en-US" altLang="en-US" sz="200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A50021"/>
                </a:solidFill>
              </a:rPr>
              <a:t>	SA</a:t>
            </a:r>
            <a:r>
              <a:rPr lang="en-US" altLang="en-US" sz="2000" baseline="30000">
                <a:solidFill>
                  <a:srgbClr val="A50021"/>
                </a:solidFill>
              </a:rPr>
              <a:t>-1</a:t>
            </a:r>
            <a:r>
              <a:rPr lang="en-US" altLang="en-US" sz="2000">
                <a:solidFill>
                  <a:srgbClr val="A50021"/>
                </a:solidFill>
              </a:rPr>
              <a:t>[SA[i]] =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h = 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for(p=0; p&lt;n; p++)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if(SA</a:t>
            </a:r>
            <a:r>
              <a:rPr lang="en-US" altLang="en-US" sz="2000" baseline="30000"/>
              <a:t>-1</a:t>
            </a:r>
            <a:r>
              <a:rPr lang="en-US" altLang="en-US" sz="2000"/>
              <a:t>[p] &gt; 0){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r = SA</a:t>
            </a:r>
            <a:r>
              <a:rPr lang="en-US" altLang="en-US" sz="2000" baseline="30000"/>
              <a:t> </a:t>
            </a:r>
            <a:r>
              <a:rPr lang="en-US" altLang="en-US" sz="2000"/>
              <a:t>[SA</a:t>
            </a:r>
            <a:r>
              <a:rPr lang="en-US" altLang="en-US" sz="2000" baseline="30000"/>
              <a:t>-1</a:t>
            </a:r>
            <a:r>
              <a:rPr lang="en-US" altLang="en-US" sz="2000"/>
              <a:t> [p]+1] ;</a:t>
            </a:r>
            <a:br>
              <a:rPr lang="en-US" altLang="en-US" sz="2000"/>
            </a:br>
            <a:r>
              <a:rPr lang="en-US" altLang="en-US" sz="2000"/>
              <a:t>	while(T[r+h] = T[p+h])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	h++;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LCP[SA</a:t>
            </a:r>
            <a:r>
              <a:rPr lang="en-US" altLang="en-US" sz="2000" baseline="30000"/>
              <a:t>-1</a:t>
            </a:r>
            <a:r>
              <a:rPr lang="en-US" altLang="en-US" sz="2000"/>
              <a:t> [p]] = h;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if(h &gt;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	h--;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}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10B4744C-4118-E2C3-6B53-E2E7A57C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076700"/>
            <a:ext cx="53848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Complexity: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Since h is decreased at most n times, 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and h </a:t>
            </a:r>
            <a:r>
              <a:rPr lang="en-US" altLang="en-US" dirty="0">
                <a:solidFill>
                  <a:srgbClr val="C00000"/>
                </a:solidFill>
              </a:rPr>
              <a:t>≤</a:t>
            </a:r>
            <a:r>
              <a:rPr lang="en-US" altLang="en-US" sz="2400" dirty="0">
                <a:solidFill>
                  <a:srgbClr val="C00000"/>
                </a:solidFill>
              </a:rPr>
              <a:t> n,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h can be increased at most 2n times;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i.e., the innermost statement 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       is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executed ≤ 2n times.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Total time = O(n).</a:t>
            </a:r>
          </a:p>
        </p:txBody>
      </p:sp>
      <p:sp>
        <p:nvSpPr>
          <p:cNvPr id="120839" name="AutoShape 7">
            <a:extLst>
              <a:ext uri="{FF2B5EF4-FFF2-40B4-BE49-F238E27FC236}">
                <a16:creationId xmlns:a16="http://schemas.microsoft.com/office/drawing/2014/main" id="{09A2B29A-EE1C-D36C-879F-8E0CE91B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97" y="3355975"/>
            <a:ext cx="3168650" cy="720725"/>
          </a:xfrm>
          <a:prstGeom prst="wedgeRoundRectCallout">
            <a:avLst>
              <a:gd name="adj1" fmla="val -104958"/>
              <a:gd name="adj2" fmla="val 48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dirty="0">
                <a:solidFill>
                  <a:srgbClr val="C00000"/>
                </a:solidFill>
              </a:rPr>
              <a:t>innermost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F0A83-62B7-F05B-6A99-3C737A48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825888"/>
            <a:ext cx="8534400" cy="60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75004-1CB9-C6E8-176C-CAC68DCE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820498"/>
            <a:ext cx="8418786" cy="60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88E42-6C63-013D-CAD6-5AC83FB2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7" y="444137"/>
            <a:ext cx="8734123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B16-CD03-14F8-D6BE-618A97A9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145"/>
            <a:ext cx="9144000" cy="994567"/>
          </a:xfrm>
        </p:spPr>
        <p:txBody>
          <a:bodyPr/>
          <a:lstStyle/>
          <a:p>
            <a:r>
              <a:rPr lang="en-US" sz="3200" dirty="0"/>
              <a:t>Constructing a Suffix Array from a Suffix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459C-DF42-C904-5295-1BD73BC9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0938"/>
            <a:ext cx="8293100" cy="4969679"/>
          </a:xfrm>
        </p:spPr>
        <p:txBody>
          <a:bodyPr/>
          <a:lstStyle/>
          <a:p>
            <a:r>
              <a:rPr lang="en-US" dirty="0"/>
              <a:t>Do a lexicographic depth-first search of the tree.</a:t>
            </a:r>
          </a:p>
          <a:p>
            <a:r>
              <a:rPr lang="en-US" dirty="0"/>
              <a:t>For every leaf, enter its index as the next entry in the suffix array.</a:t>
            </a:r>
          </a:p>
          <a:p>
            <a:pPr lvl="1"/>
            <a:r>
              <a:rPr lang="en-US" dirty="0"/>
              <a:t>O(n) time construction (also computes </a:t>
            </a:r>
            <a:r>
              <a:rPr lang="en-US" dirty="0" err="1"/>
              <a:t>Lcp</a:t>
            </a:r>
            <a:r>
              <a:rPr lang="en-US" dirty="0"/>
              <a:t> table).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6ED32-7059-2D19-CB7A-A65EA12D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8"/>
          <a:stretch/>
        </p:blipFill>
        <p:spPr>
          <a:xfrm>
            <a:off x="1460938" y="3264513"/>
            <a:ext cx="6264165" cy="35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A2EBDB-503E-FE39-7490-D146BC95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777A-0602-9349-8156-31ED99163250}" type="slidenum">
              <a:rPr lang="he-IL" altLang="en-US"/>
              <a:pPr/>
              <a:t>21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05AE6FD-FBBF-AE9A-0119-7377CE3E0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Suffix tree vs suffix array</a:t>
            </a: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EE8EEA-E8C9-4E2E-3EF1-643258772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en-US" b="1" dirty="0">
              <a:solidFill>
                <a:schemeClr val="accent2"/>
              </a:solidFill>
            </a:endParaRPr>
          </a:p>
          <a:p>
            <a:r>
              <a:rPr lang="fi-FI" altLang="en-US" b="1" dirty="0" err="1">
                <a:solidFill>
                  <a:srgbClr val="C00000"/>
                </a:solidFill>
              </a:rPr>
              <a:t>suffix</a:t>
            </a:r>
            <a:r>
              <a:rPr lang="fi-FI" altLang="en-US" b="1" dirty="0">
                <a:solidFill>
                  <a:srgbClr val="C00000"/>
                </a:solidFill>
              </a:rPr>
              <a:t> </a:t>
            </a:r>
            <a:r>
              <a:rPr lang="fi-FI" altLang="en-US" b="1" dirty="0" err="1">
                <a:solidFill>
                  <a:srgbClr val="C00000"/>
                </a:solidFill>
              </a:rPr>
              <a:t>tree</a:t>
            </a:r>
            <a:r>
              <a:rPr lang="fi-FI" altLang="en-US" b="1" dirty="0">
                <a:solidFill>
                  <a:srgbClr val="C00000"/>
                </a:solidFill>
              </a:rPr>
              <a:t>  </a:t>
            </a:r>
            <a:r>
              <a:rPr lang="fi-FI" altLang="en-US" b="1" dirty="0">
                <a:solidFill>
                  <a:srgbClr val="C00000"/>
                </a:solidFill>
                <a:sym typeface="Wingdings" pitchFamily="2" charset="2"/>
              </a:rPr>
              <a:t> </a:t>
            </a:r>
            <a:r>
              <a:rPr lang="fi-FI" altLang="en-US" b="1" dirty="0" err="1">
                <a:solidFill>
                  <a:srgbClr val="C00000"/>
                </a:solidFill>
                <a:sym typeface="Wingdings" pitchFamily="2" charset="2"/>
              </a:rPr>
              <a:t>suffix</a:t>
            </a:r>
            <a:r>
              <a:rPr lang="fi-FI" altLang="en-US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i-FI" altLang="en-US" b="1" dirty="0" err="1">
                <a:solidFill>
                  <a:srgbClr val="C00000"/>
                </a:solidFill>
                <a:sym typeface="Wingdings" pitchFamily="2" charset="2"/>
              </a:rPr>
              <a:t>array</a:t>
            </a:r>
            <a:r>
              <a:rPr lang="fi-FI" altLang="en-US" b="1" dirty="0">
                <a:solidFill>
                  <a:srgbClr val="C00000"/>
                </a:solidFill>
                <a:sym typeface="Wingdings" pitchFamily="2" charset="2"/>
              </a:rPr>
              <a:t> + LCP </a:t>
            </a:r>
            <a:r>
              <a:rPr lang="fi-FI" altLang="en-US" b="1" dirty="0" err="1">
                <a:solidFill>
                  <a:srgbClr val="C00000"/>
                </a:solidFill>
                <a:sym typeface="Wingdings" pitchFamily="2" charset="2"/>
              </a:rPr>
              <a:t>table</a:t>
            </a:r>
            <a:endParaRPr lang="fi-FI" altLang="en-US" b="1" dirty="0">
              <a:solidFill>
                <a:srgbClr val="C00000"/>
              </a:solidFill>
              <a:sym typeface="Wingdings" pitchFamily="2" charset="2"/>
            </a:endParaRPr>
          </a:p>
          <a:p>
            <a:endParaRPr lang="fi-FI" altLang="en-US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dirty="0"/>
              <a:t>First step</a:t>
            </a:r>
          </a:p>
        </p:txBody>
      </p:sp>
      <p:grpSp>
        <p:nvGrpSpPr>
          <p:cNvPr id="54276" name="Group 4">
            <a:extLst>
              <a:ext uri="{FF2B5EF4-FFF2-40B4-BE49-F238E27FC236}">
                <a16:creationId xmlns:a16="http://schemas.microsoft.com/office/drawing/2014/main" id="{E330BD9E-F97C-99F5-4CF7-2F8ED5D64B3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716338"/>
            <a:ext cx="2178050" cy="2403475"/>
            <a:chOff x="1008" y="1570"/>
            <a:chExt cx="1372" cy="1514"/>
          </a:xfrm>
        </p:grpSpPr>
        <p:sp>
          <p:nvSpPr>
            <p:cNvPr id="54277" name="Line 5">
              <a:extLst>
                <a:ext uri="{FF2B5EF4-FFF2-40B4-BE49-F238E27FC236}">
                  <a16:creationId xmlns:a16="http://schemas.microsoft.com/office/drawing/2014/main" id="{9389B752-B63B-C089-D66D-75D387A8F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9" y="1616"/>
              <a:ext cx="907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DA0F47A0-399C-D9F4-6D83-30F595DBE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853"/>
              <a:ext cx="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</a:t>
              </a:r>
              <a:r>
                <a:rPr lang="en-US" altLang="en-US" baseline="-25000"/>
                <a:t>SA[0]</a:t>
              </a:r>
              <a:endParaRPr lang="en-US" altLang="en-US"/>
            </a:p>
          </p:txBody>
        </p:sp>
        <p:sp>
          <p:nvSpPr>
            <p:cNvPr id="54279" name="Oval 7">
              <a:extLst>
                <a:ext uri="{FF2B5EF4-FFF2-40B4-BE49-F238E27FC236}">
                  <a16:creationId xmlns:a16="http://schemas.microsoft.com/office/drawing/2014/main" id="{019DF451-1A03-4F4F-79A5-260B44C55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570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Oval 8">
              <a:extLst>
                <a:ext uri="{FF2B5EF4-FFF2-40B4-BE49-F238E27FC236}">
                  <a16:creationId xmlns:a16="http://schemas.microsoft.com/office/drawing/2014/main" id="{7EFB6CB4-DE82-74BF-626D-3524784DF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750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EBF7375-E618-AEA6-06B7-9B19291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145-26BA-BD48-915E-D6E84112BB31}" type="slidenum">
              <a:rPr lang="he-IL" altLang="en-US"/>
              <a:pPr/>
              <a:t>22</a:t>
            </a:fld>
            <a:endParaRPr lang="en-US" altLang="en-US"/>
          </a:p>
        </p:txBody>
      </p:sp>
      <p:grpSp>
        <p:nvGrpSpPr>
          <p:cNvPr id="121882" name="Group 26">
            <a:extLst>
              <a:ext uri="{FF2B5EF4-FFF2-40B4-BE49-F238E27FC236}">
                <a16:creationId xmlns:a16="http://schemas.microsoft.com/office/drawing/2014/main" id="{5F97E51D-AB7D-C254-00BA-F342261ED12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781300"/>
            <a:ext cx="2865437" cy="2747963"/>
            <a:chOff x="1202" y="1661"/>
            <a:chExt cx="1805" cy="1731"/>
          </a:xfrm>
        </p:grpSpPr>
        <p:sp>
          <p:nvSpPr>
            <p:cNvPr id="121866" name="Line 10">
              <a:extLst>
                <a:ext uri="{FF2B5EF4-FFF2-40B4-BE49-F238E27FC236}">
                  <a16:creationId xmlns:a16="http://schemas.microsoft.com/office/drawing/2014/main" id="{1B5C1B14-76BF-0473-46C1-BBC66CEBC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3" y="1707"/>
              <a:ext cx="907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" name="Text Box 11">
              <a:extLst>
                <a:ext uri="{FF2B5EF4-FFF2-40B4-BE49-F238E27FC236}">
                  <a16:creationId xmlns:a16="http://schemas.microsoft.com/office/drawing/2014/main" id="{14B6CA1B-CE3D-D211-5076-633705D2F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28"/>
              <a:ext cx="4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S</a:t>
              </a:r>
              <a:r>
                <a:rPr lang="en-US" altLang="en-US" sz="2000" baseline="-25000"/>
                <a:t>SA[0]</a:t>
              </a:r>
              <a:endParaRPr lang="en-US" altLang="en-US" sz="2000"/>
            </a:p>
          </p:txBody>
        </p:sp>
        <p:sp>
          <p:nvSpPr>
            <p:cNvPr id="121868" name="Oval 12">
              <a:extLst>
                <a:ext uri="{FF2B5EF4-FFF2-40B4-BE49-F238E27FC236}">
                  <a16:creationId xmlns:a16="http://schemas.microsoft.com/office/drawing/2014/main" id="{FEC36025-2253-731C-124D-E3B8E705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661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Oval 13">
              <a:extLst>
                <a:ext uri="{FF2B5EF4-FFF2-40B4-BE49-F238E27FC236}">
                  <a16:creationId xmlns:a16="http://schemas.microsoft.com/office/drawing/2014/main" id="{9E60F04A-B8CB-F83E-AFB2-671A66BD7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2841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Oval 14">
              <a:extLst>
                <a:ext uri="{FF2B5EF4-FFF2-40B4-BE49-F238E27FC236}">
                  <a16:creationId xmlns:a16="http://schemas.microsoft.com/office/drawing/2014/main" id="{997D9B48-B397-C4AC-B9F6-7640B955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96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1" name="Oval 15">
              <a:extLst>
                <a:ext uri="{FF2B5EF4-FFF2-40B4-BE49-F238E27FC236}">
                  <a16:creationId xmlns:a16="http://schemas.microsoft.com/office/drawing/2014/main" id="{A31B7F37-04FB-41E3-7E18-051C092B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704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6">
              <a:extLst>
                <a:ext uri="{FF2B5EF4-FFF2-40B4-BE49-F238E27FC236}">
                  <a16:creationId xmlns:a16="http://schemas.microsoft.com/office/drawing/2014/main" id="{D7923F11-EE6F-698D-B739-AF413D17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022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Oval 17">
              <a:extLst>
                <a:ext uri="{FF2B5EF4-FFF2-40B4-BE49-F238E27FC236}">
                  <a16:creationId xmlns:a16="http://schemas.microsoft.com/office/drawing/2014/main" id="{4120B9E4-A339-79CE-92C6-5A184F18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067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22">
              <a:extLst>
                <a:ext uri="{FF2B5EF4-FFF2-40B4-BE49-F238E27FC236}">
                  <a16:creationId xmlns:a16="http://schemas.microsoft.com/office/drawing/2014/main" id="{8293178F-B017-099E-DE74-FC44186EF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251"/>
              <a:ext cx="31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" name="Line 23">
              <a:extLst>
                <a:ext uri="{FF2B5EF4-FFF2-40B4-BE49-F238E27FC236}">
                  <a16:creationId xmlns:a16="http://schemas.microsoft.com/office/drawing/2014/main" id="{EC9E9ED4-520A-7800-82FF-ABD0F0FE0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750"/>
              <a:ext cx="27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" name="Line 24">
              <a:extLst>
                <a:ext uri="{FF2B5EF4-FFF2-40B4-BE49-F238E27FC236}">
                  <a16:creationId xmlns:a16="http://schemas.microsoft.com/office/drawing/2014/main" id="{C2A51CCB-561F-F17B-90F4-FDFB3C85E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2750"/>
              <a:ext cx="27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Text Box 25">
              <a:extLst>
                <a:ext uri="{FF2B5EF4-FFF2-40B4-BE49-F238E27FC236}">
                  <a16:creationId xmlns:a16="http://schemas.microsoft.com/office/drawing/2014/main" id="{EB8964FB-584E-A890-1394-0CE13C830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142"/>
              <a:ext cx="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S</a:t>
              </a:r>
              <a:r>
                <a:rPr lang="en-US" altLang="en-US" sz="2000" baseline="-25000"/>
                <a:t>SA[i-1]</a:t>
              </a:r>
              <a:endParaRPr lang="en-US" altLang="en-US" sz="2000"/>
            </a:p>
          </p:txBody>
        </p:sp>
      </p:grp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717326D-E388-5796-4AB3-07AB0E152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Constructing a Suffix Tree from a Suffix Array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9EC6F9A-5202-6E0A-A51E-CAE4CFF6E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Step i </a:t>
            </a:r>
          </a:p>
        </p:txBody>
      </p:sp>
      <p:grpSp>
        <p:nvGrpSpPr>
          <p:cNvPr id="121898" name="Group 42">
            <a:extLst>
              <a:ext uri="{FF2B5EF4-FFF2-40B4-BE49-F238E27FC236}">
                <a16:creationId xmlns:a16="http://schemas.microsoft.com/office/drawing/2014/main" id="{631D1EC4-D220-DBE4-8AF6-60923F74023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076700"/>
            <a:ext cx="2306638" cy="1362075"/>
            <a:chOff x="1292" y="2568"/>
            <a:chExt cx="1453" cy="858"/>
          </a:xfrm>
        </p:grpSpPr>
        <p:sp>
          <p:nvSpPr>
            <p:cNvPr id="121874" name="Oval 18">
              <a:extLst>
                <a:ext uri="{FF2B5EF4-FFF2-40B4-BE49-F238E27FC236}">
                  <a16:creationId xmlns:a16="http://schemas.microsoft.com/office/drawing/2014/main" id="{14C25348-864B-F8CC-1AA8-85AFAB14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886"/>
              <a:ext cx="90" cy="9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19">
              <a:extLst>
                <a:ext uri="{FF2B5EF4-FFF2-40B4-BE49-F238E27FC236}">
                  <a16:creationId xmlns:a16="http://schemas.microsoft.com/office/drawing/2014/main" id="{8030CE28-CDBA-ECE2-6412-100B9D71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568"/>
              <a:ext cx="90" cy="9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7">
              <a:extLst>
                <a:ext uri="{FF2B5EF4-FFF2-40B4-BE49-F238E27FC236}">
                  <a16:creationId xmlns:a16="http://schemas.microsoft.com/office/drawing/2014/main" id="{A1ABAE39-9C11-B869-376E-793164CFA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614"/>
              <a:ext cx="816" cy="317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" name="Text Box 41">
              <a:extLst>
                <a:ext uri="{FF2B5EF4-FFF2-40B4-BE49-F238E27FC236}">
                  <a16:creationId xmlns:a16="http://schemas.microsoft.com/office/drawing/2014/main" id="{A38D79F7-5C64-E40D-D91C-B1418C6DE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022"/>
              <a:ext cx="4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A50021"/>
                  </a:solidFill>
                </a:rPr>
                <a:t>S </a:t>
              </a:r>
              <a:r>
                <a:rPr lang="en-US" altLang="en-US" baseline="-25000">
                  <a:solidFill>
                    <a:srgbClr val="A50021"/>
                  </a:solidFill>
                </a:rPr>
                <a:t>SA[i]</a:t>
              </a:r>
            </a:p>
            <a:p>
              <a:endParaRPr lang="en-US" altLang="en-US">
                <a:solidFill>
                  <a:srgbClr val="A50021"/>
                </a:solidFill>
              </a:endParaRPr>
            </a:p>
          </p:txBody>
        </p:sp>
      </p:grpSp>
      <p:sp>
        <p:nvSpPr>
          <p:cNvPr id="121899" name="Text Box 43">
            <a:extLst>
              <a:ext uri="{FF2B5EF4-FFF2-40B4-BE49-F238E27FC236}">
                <a16:creationId xmlns:a16="http://schemas.microsoft.com/office/drawing/2014/main" id="{48609A91-9E95-6B2C-4CF6-BE21A00C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124325"/>
            <a:ext cx="370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Complexity:</a:t>
            </a:r>
          </a:p>
          <a:p>
            <a:r>
              <a:rPr lang="en-US" altLang="en-US" sz="2000"/>
              <a:t>The final trie has 2n vertices.</a:t>
            </a:r>
          </a:p>
          <a:p>
            <a:r>
              <a:rPr lang="en-US" altLang="en-US" sz="2000"/>
              <a:t>Each edge is traversed ≤ twice.</a:t>
            </a:r>
          </a:p>
          <a:p>
            <a:r>
              <a:rPr lang="en-US" altLang="en-US" sz="2000"/>
              <a:t>Time = O(n).</a:t>
            </a:r>
          </a:p>
        </p:txBody>
      </p:sp>
      <p:sp>
        <p:nvSpPr>
          <p:cNvPr id="121900" name="Text Box 44">
            <a:extLst>
              <a:ext uri="{FF2B5EF4-FFF2-40B4-BE49-F238E27FC236}">
                <a16:creationId xmlns:a16="http://schemas.microsoft.com/office/drawing/2014/main" id="{C6844E86-87C2-0AAA-61E0-A8C841EF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97200"/>
            <a:ext cx="42146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Which edge to split? </a:t>
            </a:r>
          </a:p>
          <a:p>
            <a:r>
              <a:rPr lang="en-US" altLang="en-US" sz="2000" dirty="0"/>
              <a:t>(Hint: consider using the </a:t>
            </a:r>
            <a:r>
              <a:rPr lang="en-US" altLang="en-US" sz="2000" dirty="0" err="1"/>
              <a:t>Lcp</a:t>
            </a:r>
            <a:r>
              <a:rPr lang="en-US" altLang="en-US" sz="2000" dirty="0"/>
              <a:t> table.)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9" grpId="0"/>
      <p:bldP spid="1219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1511-1729-0330-B135-E2A151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Suffix Array Directly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9A3A-DE2B-AE3C-BBE8-D46A95CC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construct a suffix array directly without already having a suffix tree.</a:t>
            </a:r>
          </a:p>
          <a:p>
            <a:r>
              <a:rPr lang="en-US" dirty="0"/>
              <a:t>Simple algorithm: </a:t>
            </a:r>
          </a:p>
          <a:p>
            <a:pPr marL="917575" lvl="1" indent="-457200">
              <a:buFont typeface="+mj-lt"/>
              <a:buAutoNum type="arabicPeriod"/>
            </a:pPr>
            <a:r>
              <a:rPr lang="en-US" dirty="0"/>
              <a:t>Sort the suffixes of the input string by any comparison-based algorithm</a:t>
            </a:r>
          </a:p>
          <a:p>
            <a:pPr marL="917575" lvl="1" indent="-457200">
              <a:buFont typeface="+mj-lt"/>
              <a:buAutoNum type="arabicPeriod"/>
            </a:pPr>
            <a:r>
              <a:rPr lang="en-US" dirty="0"/>
              <a:t>Each comparison takes O(n) time.</a:t>
            </a:r>
          </a:p>
          <a:p>
            <a:r>
              <a:rPr lang="en-US" dirty="0"/>
              <a:t>Total time: O(n) x O(n log n) = O(n</a:t>
            </a:r>
            <a:r>
              <a:rPr lang="en-US" baseline="30000" dirty="0"/>
              <a:t>2</a:t>
            </a:r>
            <a:r>
              <a:rPr lang="en-US" dirty="0"/>
              <a:t> log n).</a:t>
            </a:r>
          </a:p>
          <a:p>
            <a:r>
              <a:rPr lang="en-US" dirty="0"/>
              <a:t>For a random string this would be expected to be O(n log</a:t>
            </a:r>
            <a:r>
              <a:rPr lang="en-US" baseline="30000" dirty="0"/>
              <a:t>2</a:t>
            </a:r>
            <a:r>
              <a:rPr lang="en-US" dirty="0"/>
              <a:t> n).</a:t>
            </a:r>
          </a:p>
          <a:p>
            <a:r>
              <a:rPr lang="en-US" dirty="0"/>
              <a:t>We can get this down to O(n) worst-case time…</a:t>
            </a:r>
          </a:p>
        </p:txBody>
      </p:sp>
    </p:spTree>
    <p:extLst>
      <p:ext uri="{BB962C8B-B14F-4D97-AF65-F5344CB8AC3E}">
        <p14:creationId xmlns:p14="http://schemas.microsoft.com/office/powerpoint/2010/main" val="226239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C099B-7280-6468-D0CC-EA2D098E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5" y="399959"/>
            <a:ext cx="8206629" cy="64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AC373-2BFB-79FC-AC49-08AC1C0F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29"/>
            <a:ext cx="9144000" cy="62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F0B6D-94A4-5C28-B9A6-F416E85F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122"/>
            <a:ext cx="9144000" cy="62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E3BC2-4206-D50A-E47D-65002F04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690"/>
            <a:ext cx="9144000" cy="61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5F09B-2CFC-43A5-41B9-C2F72CEE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765"/>
            <a:ext cx="9144000" cy="62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B5ADE-87E0-B8EB-DDB5-BCD9EC3A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448"/>
            <a:ext cx="9144000" cy="59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9E4D3-C173-9D96-686B-DE61B001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" y="426720"/>
            <a:ext cx="8622275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5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9D9CE-09E1-C5BC-FF53-389ECA43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273"/>
            <a:ext cx="9144000" cy="59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0A265D-0E6A-46DF-D81B-DFB8AB7B3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" y="592183"/>
            <a:ext cx="8705653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CEDFE5-A710-A948-62FD-F75BC3E3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357"/>
            <a:ext cx="9144000" cy="60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AF552-E472-5287-6D95-32D74C23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2" y="661851"/>
            <a:ext cx="8427735" cy="61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2D6-2D06-0FE5-666D-5522F834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Binary Search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3F96-3F90-BFD5-D9EF-867DC12E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12" y="1636712"/>
            <a:ext cx="4800600" cy="5145833"/>
          </a:xfrm>
        </p:spPr>
        <p:txBody>
          <a:bodyPr/>
          <a:lstStyle/>
          <a:p>
            <a:r>
              <a:rPr lang="en-US" sz="3200" dirty="0"/>
              <a:t>Doing a simple binary search in a suffix array:</a:t>
            </a:r>
          </a:p>
          <a:p>
            <a:pPr lvl="1"/>
            <a:r>
              <a:rPr lang="en-US" sz="2800" dirty="0"/>
              <a:t>Each comparison takes O(n) time</a:t>
            </a:r>
          </a:p>
          <a:p>
            <a:pPr lvl="1"/>
            <a:r>
              <a:rPr lang="en-US" sz="2800" dirty="0"/>
              <a:t>Total time is O(n log n).*</a:t>
            </a:r>
          </a:p>
          <a:p>
            <a:r>
              <a:rPr lang="en-US" sz="3200" dirty="0"/>
              <a:t>We can speed this up with an auxiliary data structure…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2400" dirty="0"/>
              <a:t>* For a random string, this would be O(log</a:t>
            </a:r>
            <a:r>
              <a:rPr lang="en-US" sz="2400" baseline="30000" dirty="0"/>
              <a:t>2</a:t>
            </a:r>
            <a:r>
              <a:rPr lang="en-US" sz="2400" dirty="0"/>
              <a:t> n) in expectation.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B3FD2-ED35-60D5-5781-F8F79457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05" y="1636712"/>
            <a:ext cx="3851295" cy="49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Let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S = mississippi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410200" y="1600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410200" y="2057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ippi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410200" y="2514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issippi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410200" y="2971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ississippi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410200" y="34290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mississippi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410200" y="38528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pi</a:t>
            </a:r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4800600" y="1752600"/>
            <a:ext cx="457200" cy="4876800"/>
            <a:chOff x="2928" y="960"/>
            <a:chExt cx="384" cy="3344"/>
          </a:xfrm>
        </p:grpSpPr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2928" y="1264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2928" y="1568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02413" name="Rectangle 13"/>
            <p:cNvSpPr>
              <a:spLocks noChangeArrowheads="1"/>
            </p:cNvSpPr>
            <p:nvPr/>
          </p:nvSpPr>
          <p:spPr bwMode="auto">
            <a:xfrm>
              <a:off x="2928" y="1872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2928" y="2176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0</a:t>
              </a:r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2928" y="2480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9</a:t>
              </a:r>
            </a:p>
          </p:txBody>
        </p:sp>
        <p:sp>
          <p:nvSpPr>
            <p:cNvPr id="102416" name="Rectangle 16"/>
            <p:cNvSpPr>
              <a:spLocks noChangeArrowheads="1"/>
            </p:cNvSpPr>
            <p:nvPr/>
          </p:nvSpPr>
          <p:spPr bwMode="auto">
            <a:xfrm>
              <a:off x="2928" y="2784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2928" y="3088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2928" y="3392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2928" y="960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10</a:t>
              </a:r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2928" y="3696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2928" y="4000"/>
              <a:ext cx="384" cy="3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2</a:t>
              </a:r>
            </a:p>
          </p:txBody>
        </p:sp>
      </p:grp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410200" y="42973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ppi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5410200" y="4725988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sippi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5424488" y="5153025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sisippi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5443538" y="5591175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ssippi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453063" y="60499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ssissippi</a:t>
            </a:r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3657600" y="19812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3733800" y="64008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3200400" y="16906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U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3200400" y="61102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D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533400" y="2697163"/>
            <a:ext cx="426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Let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P = issa</a:t>
            </a:r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3657600" y="41910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3262313" y="392906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A348-708A-8BC7-AE35-C57B6447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Lcp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65C4-E1E2-A3A9-6FEE-E7F95577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Lcp</a:t>
            </a:r>
            <a:r>
              <a:rPr lang="en-US" dirty="0"/>
              <a:t>(L,M) = length of the </a:t>
            </a:r>
            <a:r>
              <a:rPr lang="en-US" b="1" dirty="0"/>
              <a:t>longest common prefix</a:t>
            </a:r>
            <a:r>
              <a:rPr lang="en-US" dirty="0"/>
              <a:t> of the strings L and M.</a:t>
            </a:r>
          </a:p>
          <a:p>
            <a:pPr lvl="1"/>
            <a:r>
              <a:rPr lang="en-US" dirty="0"/>
              <a:t>LCP(</a:t>
            </a:r>
            <a:r>
              <a:rPr lang="en-US" dirty="0" err="1"/>
              <a:t>issippi</a:t>
            </a:r>
            <a:r>
              <a:rPr lang="en-US" dirty="0"/>
              <a:t>, </a:t>
            </a:r>
            <a:r>
              <a:rPr lang="en-US" dirty="0" err="1"/>
              <a:t>ississippi</a:t>
            </a:r>
            <a:r>
              <a:rPr lang="en-US" dirty="0"/>
              <a:t>) = 4</a:t>
            </a:r>
          </a:p>
          <a:p>
            <a:pPr lvl="1"/>
            <a:r>
              <a:rPr lang="en-US" dirty="0"/>
              <a:t>LCP(</a:t>
            </a:r>
            <a:r>
              <a:rPr lang="en-US" dirty="0" err="1"/>
              <a:t>abacab</a:t>
            </a:r>
            <a:r>
              <a:rPr lang="en-US" dirty="0"/>
              <a:t>, </a:t>
            </a:r>
            <a:r>
              <a:rPr lang="en-US" dirty="0" err="1"/>
              <a:t>abacat</a:t>
            </a:r>
            <a:r>
              <a:rPr lang="en-US" dirty="0"/>
              <a:t>) = 5</a:t>
            </a:r>
          </a:p>
          <a:p>
            <a:pPr lvl="1"/>
            <a:r>
              <a:rPr lang="en-US" dirty="0"/>
              <a:t>LCP(</a:t>
            </a:r>
            <a:r>
              <a:rPr lang="en-US" dirty="0" err="1"/>
              <a:t>abacab</a:t>
            </a:r>
            <a:r>
              <a:rPr lang="en-US" dirty="0"/>
              <a:t>, dogs) = 0</a:t>
            </a:r>
          </a:p>
        </p:txBody>
      </p:sp>
    </p:spTree>
    <p:extLst>
      <p:ext uri="{BB962C8B-B14F-4D97-AF65-F5344CB8AC3E}">
        <p14:creationId xmlns:p14="http://schemas.microsoft.com/office/powerpoint/2010/main" val="3588813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733</Words>
  <Application>Microsoft Macintosh PowerPoint</Application>
  <PresentationFormat>On-screen Show (4:3)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Comic Sans MS</vt:lpstr>
      <vt:lpstr>Times New Roman</vt:lpstr>
      <vt:lpstr>Wingdings</vt:lpstr>
      <vt:lpstr>UCI Master</vt:lpstr>
      <vt:lpstr>Suffix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Binary Search Time</vt:lpstr>
      <vt:lpstr>Example</vt:lpstr>
      <vt:lpstr>Lcp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O(n)-time algorithm</vt:lpstr>
      <vt:lpstr>The algorithm</vt:lpstr>
      <vt:lpstr>PowerPoint Presentation</vt:lpstr>
      <vt:lpstr>PowerPoint Presentation</vt:lpstr>
      <vt:lpstr>Constructing a Suffix Array from a Suffix Tree</vt:lpstr>
      <vt:lpstr>Suffix tree vs suffix array</vt:lpstr>
      <vt:lpstr>Constructing a Suffix Tree from a Suffix Array</vt:lpstr>
      <vt:lpstr>Constructing a Suffix Array Directly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134</cp:revision>
  <dcterms:created xsi:type="dcterms:W3CDTF">2002-12-30T18:35:41Z</dcterms:created>
  <dcterms:modified xsi:type="dcterms:W3CDTF">2022-04-28T16:53:05Z</dcterms:modified>
</cp:coreProperties>
</file>