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1" r:id="rId1"/>
  </p:sldMasterIdLst>
  <p:notesMasterIdLst>
    <p:notesMasterId r:id="rId48"/>
  </p:notesMasterIdLst>
  <p:sldIdLst>
    <p:sldId id="256" r:id="rId2"/>
    <p:sldId id="371" r:id="rId3"/>
    <p:sldId id="263" r:id="rId4"/>
    <p:sldId id="415" r:id="rId5"/>
    <p:sldId id="390" r:id="rId6"/>
    <p:sldId id="268" r:id="rId7"/>
    <p:sldId id="401" r:id="rId8"/>
    <p:sldId id="421" r:id="rId9"/>
    <p:sldId id="396" r:id="rId10"/>
    <p:sldId id="399" r:id="rId11"/>
    <p:sldId id="397" r:id="rId12"/>
    <p:sldId id="400" r:id="rId13"/>
    <p:sldId id="398" r:id="rId14"/>
    <p:sldId id="391" r:id="rId15"/>
    <p:sldId id="392" r:id="rId16"/>
    <p:sldId id="393" r:id="rId17"/>
    <p:sldId id="394" r:id="rId18"/>
    <p:sldId id="395" r:id="rId19"/>
    <p:sldId id="403" r:id="rId20"/>
    <p:sldId id="407" r:id="rId21"/>
    <p:sldId id="408" r:id="rId22"/>
    <p:sldId id="404" r:id="rId23"/>
    <p:sldId id="405" r:id="rId24"/>
    <p:sldId id="410" r:id="rId25"/>
    <p:sldId id="411" r:id="rId26"/>
    <p:sldId id="409" r:id="rId27"/>
    <p:sldId id="412" r:id="rId28"/>
    <p:sldId id="413" r:id="rId29"/>
    <p:sldId id="414" r:id="rId30"/>
    <p:sldId id="416" r:id="rId31"/>
    <p:sldId id="417" r:id="rId32"/>
    <p:sldId id="418" r:id="rId33"/>
    <p:sldId id="422" r:id="rId34"/>
    <p:sldId id="423" r:id="rId35"/>
    <p:sldId id="440" r:id="rId36"/>
    <p:sldId id="429" r:id="rId37"/>
    <p:sldId id="430" r:id="rId38"/>
    <p:sldId id="431" r:id="rId39"/>
    <p:sldId id="432" r:id="rId40"/>
    <p:sldId id="433" r:id="rId41"/>
    <p:sldId id="434" r:id="rId42"/>
    <p:sldId id="435" r:id="rId43"/>
    <p:sldId id="436" r:id="rId44"/>
    <p:sldId id="437" r:id="rId45"/>
    <p:sldId id="438" r:id="rId46"/>
    <p:sldId id="439" r:id="rId47"/>
  </p:sldIdLst>
  <p:sldSz cx="9144000" cy="6858000" type="screen4x3"/>
  <p:notesSz cx="6858000" cy="9144000"/>
  <p:custDataLst>
    <p:tags r:id="rId4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65"/>
    <p:restoredTop sz="94682"/>
  </p:normalViewPr>
  <p:slideViewPr>
    <p:cSldViewPr snapToGrid="0">
      <p:cViewPr varScale="1">
        <p:scale>
          <a:sx n="111" d="100"/>
          <a:sy n="111" d="100"/>
        </p:scale>
        <p:origin x="1696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gs" Target="tags/tag1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5.xml"/><Relationship Id="rId3" Type="http://schemas.openxmlformats.org/officeDocument/2006/relationships/slide" Target="slides/slide9.xml"/><Relationship Id="rId7" Type="http://schemas.openxmlformats.org/officeDocument/2006/relationships/slide" Target="slides/slide14.xml"/><Relationship Id="rId2" Type="http://schemas.openxmlformats.org/officeDocument/2006/relationships/slide" Target="slides/slide5.xml"/><Relationship Id="rId1" Type="http://schemas.openxmlformats.org/officeDocument/2006/relationships/slide" Target="slides/slide2.xml"/><Relationship Id="rId6" Type="http://schemas.openxmlformats.org/officeDocument/2006/relationships/slide" Target="slides/slide12.xml"/><Relationship Id="rId5" Type="http://schemas.openxmlformats.org/officeDocument/2006/relationships/slide" Target="slides/slide11.xml"/><Relationship Id="rId4" Type="http://schemas.openxmlformats.org/officeDocument/2006/relationships/slide" Target="slides/slide10.xml"/><Relationship Id="rId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D5468529-623D-774E-8C94-AEBAA54A5AB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8A6B6FAC-02EE-E54A-94F0-174D35BBF4C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7172" name="Rectangle 4">
            <a:extLst>
              <a:ext uri="{FF2B5EF4-FFF2-40B4-BE49-F238E27FC236}">
                <a16:creationId xmlns:a16="http://schemas.microsoft.com/office/drawing/2014/main" id="{AED2FCA3-D04E-384D-A102-EEEA3AB2F470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id="{00977F41-4A6D-8547-84F6-4ED2DFF8EEF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7174" name="Rectangle 6">
            <a:extLst>
              <a:ext uri="{FF2B5EF4-FFF2-40B4-BE49-F238E27FC236}">
                <a16:creationId xmlns:a16="http://schemas.microsoft.com/office/drawing/2014/main" id="{BAF15641-4CA0-5844-B746-F8464C2F077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7175" name="Rectangle 7">
            <a:extLst>
              <a:ext uri="{FF2B5EF4-FFF2-40B4-BE49-F238E27FC236}">
                <a16:creationId xmlns:a16="http://schemas.microsoft.com/office/drawing/2014/main" id="{064D596C-057A-7949-B6C3-084F77894F2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2ECB797-135A-B645-BA1F-2FB8F3B1BA8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14FDCFB-E8EC-A64E-BB7B-737E930B964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611F23-A958-B542-9B83-C7083E876BA9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8194" name="Rectangle 2">
            <a:extLst>
              <a:ext uri="{FF2B5EF4-FFF2-40B4-BE49-F238E27FC236}">
                <a16:creationId xmlns:a16="http://schemas.microsoft.com/office/drawing/2014/main" id="{DB2780BD-8694-3D47-9738-517A4DD2F6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1BE57E19-9754-9043-9D06-53870FF813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 sz="18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Micro Hei" charset="0"/>
                <a:cs typeface="WenQuanYi Micro Hei" charset="0"/>
              </a:defRPr>
            </a:lvl5pPr>
            <a:lvl6pPr marL="25146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Micro Hei" charset="0"/>
                <a:cs typeface="WenQuanYi Micro Hei" charset="0"/>
              </a:defRPr>
            </a:lvl6pPr>
            <a:lvl7pPr marL="29718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Micro Hei" charset="0"/>
                <a:cs typeface="WenQuanYi Micro Hei" charset="0"/>
              </a:defRPr>
            </a:lvl7pPr>
            <a:lvl8pPr marL="34290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Micro Hei" charset="0"/>
                <a:cs typeface="WenQuanYi Micro Hei" charset="0"/>
              </a:defRPr>
            </a:lvl8pPr>
            <a:lvl9pPr marL="38862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Micro Hei" charset="0"/>
                <a:cs typeface="WenQuanYi Micro Hei" charset="0"/>
              </a:defRPr>
            </a:lvl9pPr>
          </a:lstStyle>
          <a:p>
            <a:pPr eaLnBrk="1"/>
            <a:fld id="{09CE00D7-63C5-4A05-827E-418EFE07EDC7}" type="slidenum">
              <a:rPr lang="en-US">
                <a:solidFill>
                  <a:srgbClr val="000000"/>
                </a:solidFill>
                <a:latin typeface="Times New Roman" pitchFamily="18" charset="0"/>
                <a:ea typeface="DejaVu Sans" pitchFamily="32" charset="0"/>
                <a:cs typeface="DejaVu Sans" pitchFamily="32" charset="0"/>
              </a:rPr>
              <a:pPr eaLnBrk="1"/>
              <a:t>22</a:t>
            </a:fld>
            <a:endParaRPr lang="en-US">
              <a:solidFill>
                <a:srgbClr val="000000"/>
              </a:solidFill>
              <a:latin typeface="Times New Roman" pitchFamily="18" charset="0"/>
              <a:ea typeface="DejaVu Sans" pitchFamily="32" charset="0"/>
              <a:cs typeface="DejaVu Sans" pitchFamily="32" charset="0"/>
            </a:endParaRPr>
          </a:p>
        </p:txBody>
      </p:sp>
      <p:sp>
        <p:nvSpPr>
          <p:cNvPr id="3686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686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Micro Hei" charset="0"/>
                <a:cs typeface="WenQuanYi Micro Hei" charset="0"/>
              </a:defRPr>
            </a:lvl5pPr>
            <a:lvl6pPr marL="25146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Micro Hei" charset="0"/>
                <a:cs typeface="WenQuanYi Micro Hei" charset="0"/>
              </a:defRPr>
            </a:lvl6pPr>
            <a:lvl7pPr marL="29718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Micro Hei" charset="0"/>
                <a:cs typeface="WenQuanYi Micro Hei" charset="0"/>
              </a:defRPr>
            </a:lvl7pPr>
            <a:lvl8pPr marL="34290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Micro Hei" charset="0"/>
                <a:cs typeface="WenQuanYi Micro Hei" charset="0"/>
              </a:defRPr>
            </a:lvl8pPr>
            <a:lvl9pPr marL="38862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  <a:ea typeface="WenQuanYi Micro Hei" charset="0"/>
                <a:cs typeface="WenQuanYi Micro Hei" charset="0"/>
              </a:defRPr>
            </a:lvl9pPr>
          </a:lstStyle>
          <a:p>
            <a:pPr eaLnBrk="1"/>
            <a:fld id="{EC242680-23A9-460C-8545-27633986D93C}" type="slidenum">
              <a:rPr lang="en-US">
                <a:solidFill>
                  <a:srgbClr val="000000"/>
                </a:solidFill>
                <a:latin typeface="Times New Roman" pitchFamily="18" charset="0"/>
                <a:ea typeface="DejaVu Sans" pitchFamily="32" charset="0"/>
                <a:cs typeface="DejaVu Sans" pitchFamily="32" charset="0"/>
              </a:rPr>
              <a:pPr eaLnBrk="1"/>
              <a:t>23</a:t>
            </a:fld>
            <a:endParaRPr lang="en-US">
              <a:solidFill>
                <a:srgbClr val="000000"/>
              </a:solidFill>
              <a:latin typeface="Times New Roman" pitchFamily="18" charset="0"/>
              <a:ea typeface="DejaVu Sans" pitchFamily="32" charset="0"/>
              <a:cs typeface="DejaVu Sans" pitchFamily="32" charset="0"/>
            </a:endParaRPr>
          </a:p>
        </p:txBody>
      </p:sp>
      <p:sp>
        <p:nvSpPr>
          <p:cNvPr id="3789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789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Rectangle 2">
            <a:extLst>
              <a:ext uri="{FF2B5EF4-FFF2-40B4-BE49-F238E27FC236}">
                <a16:creationId xmlns:a16="http://schemas.microsoft.com/office/drawing/2014/main" id="{C5EA430B-A23C-654A-9017-8877A907905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31775" y="2089150"/>
            <a:ext cx="8574088" cy="1554163"/>
          </a:xfrm>
          <a:extLst>
            <a:ext uri="{AF507438-7753-43E0-B8FC-AC1667EBCBE1}">
              <a14:hiddenEffects xmlns:a14="http://schemas.microsoft.com/office/drawing/2010/main">
                <a:effectLst>
                  <a:outerShdw dist="63500" dir="2212194" algn="ctr" rotWithShape="0">
                    <a:schemeClr val="tx1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lnSpc>
                <a:spcPct val="90000"/>
              </a:lnSpc>
              <a:defRPr sz="4600" b="1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276483" name="Rectangle 3">
            <a:extLst>
              <a:ext uri="{FF2B5EF4-FFF2-40B4-BE49-F238E27FC236}">
                <a16:creationId xmlns:a16="http://schemas.microsoft.com/office/drawing/2014/main" id="{4E6056C4-BBE0-EE49-84C0-4785ABA0328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31775" y="4035425"/>
            <a:ext cx="8574088" cy="137795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4D4D4D"/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spcBef>
                <a:spcPct val="30000"/>
              </a:spcBef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276484" name="Rectangle 4">
            <a:extLst>
              <a:ext uri="{FF2B5EF4-FFF2-40B4-BE49-F238E27FC236}">
                <a16:creationId xmlns:a16="http://schemas.microsoft.com/office/drawing/2014/main" id="{53A6680A-44D4-784D-9BED-FCD0AFCA298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>
          <a:xfrm>
            <a:off x="3505200" y="6216650"/>
            <a:ext cx="2133600" cy="4778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276485" name="Rectangle 5">
            <a:extLst>
              <a:ext uri="{FF2B5EF4-FFF2-40B4-BE49-F238E27FC236}">
                <a16:creationId xmlns:a16="http://schemas.microsoft.com/office/drawing/2014/main" id="{7730C9A1-9743-0442-AC9B-A553B02271B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>
          <a:xfrm>
            <a:off x="125413" y="6223000"/>
            <a:ext cx="2143125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276486" name="Rectangle 6">
            <a:extLst>
              <a:ext uri="{FF2B5EF4-FFF2-40B4-BE49-F238E27FC236}">
                <a16:creationId xmlns:a16="http://schemas.microsoft.com/office/drawing/2014/main" id="{662610D4-07B6-AB4C-898B-69863F851A5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8175625" y="6329363"/>
            <a:ext cx="844550" cy="4778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39BD475-42A0-B047-BB4B-3E80637FDA26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9" name="Picture 13">
            <a:extLst>
              <a:ext uri="{FF2B5EF4-FFF2-40B4-BE49-F238E27FC236}">
                <a16:creationId xmlns:a16="http://schemas.microsoft.com/office/drawing/2014/main" id="{984F57BE-DD12-3143-8358-96282ABC094B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917"/>
          <a:stretch/>
        </p:blipFill>
        <p:spPr bwMode="auto">
          <a:xfrm>
            <a:off x="0" y="0"/>
            <a:ext cx="9144000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46B57-7AD2-9F4E-9B07-E57C3A62A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0767E9-E7A9-2746-83DD-012ABF0FE3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E905AE-718F-0842-A2DE-0DD675D162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413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A2715E-4066-4C4B-84EC-C6D410C07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8DB70F-3E45-694D-9BAF-1764AD632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31213" y="6245225"/>
            <a:ext cx="588962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E570EA2-3E0E-D643-9853-B9E68D8F73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4656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7DE783C-00AF-1441-9CCE-3D48FD0718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54800" y="828675"/>
            <a:ext cx="2155825" cy="46085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081B2C-CDFC-5F46-96E6-EB67C8D4D6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82563" y="828675"/>
            <a:ext cx="6319837" cy="46085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24EC27-BE5C-7149-9AD5-C3574B60EE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413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6ACBFB-7145-1D4A-ADB0-0E6E58339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F40486-9D88-A94C-89E2-BA9B9214B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31213" y="6245225"/>
            <a:ext cx="588962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6C8E93A-BE18-F44D-99BA-E3CD60E769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5896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F3877-B09C-634E-B282-99CAEB15B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28A096-D484-CE46-B649-8087385556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A60E63-FF17-BB4E-B0E9-8E921DADF3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413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36BE0E-FDFD-184F-8292-0794BDF10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83EB63-C8AA-5548-BC21-D76D531C9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31213" y="6245225"/>
            <a:ext cx="588962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AD0E2FB-4BD6-D04C-8788-6E6E545732D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7100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6F126-141D-7143-B910-01E0DC145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DB4DEF-436B-0941-938E-0FBA1CD1E8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915FC0-6DC4-E241-BD16-E052EEF2E0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413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353B08-5386-7E4E-B514-057CAB4E6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F7D636-4746-494A-B6B3-E87FC2C59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31213" y="6245225"/>
            <a:ext cx="588962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F09FAAF-8198-654D-B057-0FEDDFD1B4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0409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1C5AF-C8E8-D649-AC10-858CE67671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610C06-DAC1-3943-89E8-92FE8B1227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1000" y="2189163"/>
            <a:ext cx="4070350" cy="32480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F23228-1F02-4040-A415-67A82BC7B6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03750" y="2189163"/>
            <a:ext cx="4070350" cy="32480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94FE66-1994-9643-B419-0CE1210C9D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413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23882F-2037-B94C-AA2D-02ACA4E86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8CB84A-E874-164B-84DF-D76543E98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31213" y="6245225"/>
            <a:ext cx="588962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07DBE27-472C-D245-BFBD-66B721222B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1564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073269-8405-D944-B5E1-007EEDEBF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78970B-264C-CF4E-B109-4161606635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345FB5-5FBF-4A4F-A703-FB3453EFD8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897C3E-1BF4-4B48-A913-B44E92E378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E2020AD-CD2C-DE49-A833-6F39BE34C4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B21536-18DA-1845-B460-DE7D1D9CBB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413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711BB82-C304-9644-8829-29B02E27B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33DB1E9-C764-3149-B90E-7A31CD988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31213" y="6245225"/>
            <a:ext cx="588962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7BFCA45-A96D-154E-94E5-31BEFCD900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7760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790525-4E50-A341-A1A2-98A781C4C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E6D01A-EA0B-D24C-94CE-78E9FFB47B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413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0FF9A5-8A05-8A4B-AAA8-F31D45F6F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121B49-BBA3-C244-A06B-9DB8613A4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31213" y="6245225"/>
            <a:ext cx="588962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16F6FF6-D854-804B-BE3C-88B0DE1D29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0112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BD7E4B-3F89-3249-B301-66D3772FE9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413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CDC236-885A-8341-A199-9F203FF8D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41B2BB-5A6B-6F4A-B973-FDCDEA8CD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31213" y="6245225"/>
            <a:ext cx="588962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B7EC12F-0B5D-1743-AA59-B04720612F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1518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1F0461-BA43-8245-B4AD-D3B95D5CE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09C137-925C-0448-92F0-DEFF69E167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278220-608C-564D-8451-CC496F9939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62AA24-B55A-454B-8613-3CEBF27AB6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413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414F91-05CC-AD42-9327-CE9D743FD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2F482B-16B0-9245-9119-97E8640FF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31213" y="6245225"/>
            <a:ext cx="588962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7DE07BE-A102-1145-9B3C-33C4280BF55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0078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1630EA-EF7E-BD4A-97FA-F10C80F4F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F6B317-BB57-D249-B0DD-2E1D4B6697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0045A8-D207-5D49-B335-EAC6A11E96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92BCB5-C9B2-DC41-8A22-F39F01D9F0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413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B44263-6D27-084D-99B3-6AE26B2CA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EC2FDB-BBAD-E44A-8251-5E4944BD7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31213" y="6245225"/>
            <a:ext cx="588962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C81A3F4-2594-204E-8E09-4A0AEB6AC73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1511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469" name="Picture 13">
            <a:extLst>
              <a:ext uri="{FF2B5EF4-FFF2-40B4-BE49-F238E27FC236}">
                <a16:creationId xmlns:a16="http://schemas.microsoft.com/office/drawing/2014/main" id="{631473C5-AADA-BE4A-A54F-6BA9F99669D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917"/>
          <a:stretch/>
        </p:blipFill>
        <p:spPr bwMode="auto">
          <a:xfrm>
            <a:off x="0" y="0"/>
            <a:ext cx="9144000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5458" name="Rectangle 2">
            <a:extLst>
              <a:ext uri="{FF2B5EF4-FFF2-40B4-BE49-F238E27FC236}">
                <a16:creationId xmlns:a16="http://schemas.microsoft.com/office/drawing/2014/main" id="{3DDDC3D2-CABD-414D-BAF3-6C3945626C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13519" y="642145"/>
            <a:ext cx="8628062" cy="994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2021404" algn="ctr" rotWithShape="0">
                    <a:srgbClr val="000066"/>
                  </a:outerShdw>
                </a:effectLst>
              </a14:hiddenEffects>
            </a:ext>
          </a:extLst>
        </p:spPr>
        <p:txBody>
          <a:bodyPr vert="horz" wrap="square" lIns="80400" tIns="40200" rIns="80400" bIns="402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75459" name="Rectangle 3">
            <a:extLst>
              <a:ext uri="{FF2B5EF4-FFF2-40B4-BE49-F238E27FC236}">
                <a16:creationId xmlns:a16="http://schemas.microsoft.com/office/drawing/2014/main" id="{F5A74A2D-18EB-EE4C-8A74-73B30EDF2E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729409"/>
            <a:ext cx="8293100" cy="4701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vert="horz" wrap="square" lIns="80400" tIns="40200" rIns="80400" bIns="402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ctr" defTabSz="803275" rtl="0" fontAlgn="base">
        <a:lnSpc>
          <a:spcPct val="85000"/>
        </a:lnSpc>
        <a:spcBef>
          <a:spcPct val="20000"/>
        </a:spcBef>
        <a:spcAft>
          <a:spcPct val="0"/>
        </a:spcAft>
        <a:defRPr sz="38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803275" rtl="0" fontAlgn="base">
        <a:lnSpc>
          <a:spcPct val="85000"/>
        </a:lnSpc>
        <a:spcBef>
          <a:spcPct val="20000"/>
        </a:spcBef>
        <a:spcAft>
          <a:spcPct val="0"/>
        </a:spcAft>
        <a:defRPr sz="3800">
          <a:solidFill>
            <a:schemeClr val="tx1"/>
          </a:solidFill>
          <a:latin typeface="Arial" panose="020B0604020202020204" pitchFamily="34" charset="0"/>
        </a:defRPr>
      </a:lvl2pPr>
      <a:lvl3pPr algn="ctr" defTabSz="803275" rtl="0" fontAlgn="base">
        <a:lnSpc>
          <a:spcPct val="85000"/>
        </a:lnSpc>
        <a:spcBef>
          <a:spcPct val="20000"/>
        </a:spcBef>
        <a:spcAft>
          <a:spcPct val="0"/>
        </a:spcAft>
        <a:defRPr sz="3800">
          <a:solidFill>
            <a:schemeClr val="tx1"/>
          </a:solidFill>
          <a:latin typeface="Arial" panose="020B0604020202020204" pitchFamily="34" charset="0"/>
        </a:defRPr>
      </a:lvl3pPr>
      <a:lvl4pPr algn="ctr" defTabSz="803275" rtl="0" fontAlgn="base">
        <a:lnSpc>
          <a:spcPct val="85000"/>
        </a:lnSpc>
        <a:spcBef>
          <a:spcPct val="20000"/>
        </a:spcBef>
        <a:spcAft>
          <a:spcPct val="0"/>
        </a:spcAft>
        <a:defRPr sz="3800">
          <a:solidFill>
            <a:schemeClr val="tx1"/>
          </a:solidFill>
          <a:latin typeface="Arial" panose="020B0604020202020204" pitchFamily="34" charset="0"/>
        </a:defRPr>
      </a:lvl4pPr>
      <a:lvl5pPr algn="ctr" defTabSz="803275" rtl="0" fontAlgn="base">
        <a:lnSpc>
          <a:spcPct val="85000"/>
        </a:lnSpc>
        <a:spcBef>
          <a:spcPct val="20000"/>
        </a:spcBef>
        <a:spcAft>
          <a:spcPct val="0"/>
        </a:spcAft>
        <a:defRPr sz="3800">
          <a:solidFill>
            <a:schemeClr val="tx1"/>
          </a:solidFill>
          <a:latin typeface="Arial" panose="020B0604020202020204" pitchFamily="34" charset="0"/>
        </a:defRPr>
      </a:lvl5pPr>
      <a:lvl6pPr marL="457200" algn="ctr" defTabSz="803275" rtl="0" fontAlgn="base">
        <a:lnSpc>
          <a:spcPct val="85000"/>
        </a:lnSpc>
        <a:spcBef>
          <a:spcPct val="20000"/>
        </a:spcBef>
        <a:spcAft>
          <a:spcPct val="0"/>
        </a:spcAft>
        <a:defRPr sz="3800">
          <a:solidFill>
            <a:schemeClr val="tx1"/>
          </a:solidFill>
          <a:latin typeface="Arial" panose="020B0604020202020204" pitchFamily="34" charset="0"/>
        </a:defRPr>
      </a:lvl6pPr>
      <a:lvl7pPr marL="914400" algn="ctr" defTabSz="803275" rtl="0" fontAlgn="base">
        <a:lnSpc>
          <a:spcPct val="85000"/>
        </a:lnSpc>
        <a:spcBef>
          <a:spcPct val="20000"/>
        </a:spcBef>
        <a:spcAft>
          <a:spcPct val="0"/>
        </a:spcAft>
        <a:defRPr sz="3800">
          <a:solidFill>
            <a:schemeClr val="tx1"/>
          </a:solidFill>
          <a:latin typeface="Arial" panose="020B0604020202020204" pitchFamily="34" charset="0"/>
        </a:defRPr>
      </a:lvl7pPr>
      <a:lvl8pPr marL="1371600" algn="ctr" defTabSz="803275" rtl="0" fontAlgn="base">
        <a:lnSpc>
          <a:spcPct val="85000"/>
        </a:lnSpc>
        <a:spcBef>
          <a:spcPct val="20000"/>
        </a:spcBef>
        <a:spcAft>
          <a:spcPct val="0"/>
        </a:spcAft>
        <a:defRPr sz="3800">
          <a:solidFill>
            <a:schemeClr val="tx1"/>
          </a:solidFill>
          <a:latin typeface="Arial" panose="020B0604020202020204" pitchFamily="34" charset="0"/>
        </a:defRPr>
      </a:lvl8pPr>
      <a:lvl9pPr marL="1828800" algn="ctr" defTabSz="803275" rtl="0" fontAlgn="base">
        <a:lnSpc>
          <a:spcPct val="85000"/>
        </a:lnSpc>
        <a:spcBef>
          <a:spcPct val="20000"/>
        </a:spcBef>
        <a:spcAft>
          <a:spcPct val="0"/>
        </a:spcAft>
        <a:defRPr sz="3800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346075" indent="-346075" algn="l" defTabSz="803275" rtl="0" fontAlgn="base">
        <a:lnSpc>
          <a:spcPct val="85000"/>
        </a:lnSpc>
        <a:spcBef>
          <a:spcPct val="35000"/>
        </a:spcBef>
        <a:spcAft>
          <a:spcPct val="0"/>
        </a:spcAft>
        <a:buClr>
          <a:srgbClr val="000066"/>
        </a:buClr>
        <a:buSzPct val="70000"/>
        <a:buFont typeface="Wingdings" pitchFamily="2" charset="2"/>
        <a:buChar char="m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0988" algn="l" defTabSz="803275" rtl="0" fontAlgn="base">
        <a:lnSpc>
          <a:spcPct val="85000"/>
        </a:lnSpc>
        <a:spcBef>
          <a:spcPct val="35000"/>
        </a:spcBef>
        <a:spcAft>
          <a:spcPct val="0"/>
        </a:spcAft>
        <a:buClr>
          <a:srgbClr val="000066"/>
        </a:buClr>
        <a:buSzPct val="70000"/>
        <a:buFont typeface="Wingdings" pitchFamily="2" charset="2"/>
        <a:buChar char="m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150938" indent="-295275" algn="l" defTabSz="803275" rtl="0" fontAlgn="base">
        <a:lnSpc>
          <a:spcPct val="85000"/>
        </a:lnSpc>
        <a:spcBef>
          <a:spcPct val="35000"/>
        </a:spcBef>
        <a:spcAft>
          <a:spcPct val="0"/>
        </a:spcAft>
        <a:buClr>
          <a:srgbClr val="000066"/>
        </a:buClr>
        <a:buSzPct val="70000"/>
        <a:buFont typeface="Wingdings" pitchFamily="2" charset="2"/>
        <a:buChar char="m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608138" indent="-342900" algn="l" defTabSz="803275" rtl="0" fontAlgn="base">
        <a:lnSpc>
          <a:spcPct val="85000"/>
        </a:lnSpc>
        <a:spcBef>
          <a:spcPct val="35000"/>
        </a:spcBef>
        <a:spcAft>
          <a:spcPct val="0"/>
        </a:spcAft>
        <a:buClr>
          <a:srgbClr val="000066"/>
        </a:buClr>
        <a:buSzPct val="70000"/>
        <a:buFont typeface="Wingdings" pitchFamily="2" charset="2"/>
        <a:buChar char="m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01838" indent="-279400" algn="l" defTabSz="803275" rtl="0" fontAlgn="base">
        <a:lnSpc>
          <a:spcPct val="85000"/>
        </a:lnSpc>
        <a:spcBef>
          <a:spcPct val="35000"/>
        </a:spcBef>
        <a:spcAft>
          <a:spcPct val="0"/>
        </a:spcAft>
        <a:buClr>
          <a:srgbClr val="000066"/>
        </a:buClr>
        <a:buSzPct val="70000"/>
        <a:buFont typeface="Wingdings" pitchFamily="2" charset="2"/>
        <a:buChar char="m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emf"/><Relationship Id="rId4" Type="http://schemas.openxmlformats.org/officeDocument/2006/relationships/oleObject" Target="../embeddings/oleObject5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8" name="Rectangle 14">
            <a:extLst>
              <a:ext uri="{FF2B5EF4-FFF2-40B4-BE49-F238E27FC236}">
                <a16:creationId xmlns:a16="http://schemas.microsoft.com/office/drawing/2014/main" id="{898B42E1-8805-4648-A5B4-2C2E98B7D0B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sz="5000" dirty="0"/>
              <a:t>Exact Matching Algorithms</a:t>
            </a:r>
          </a:p>
        </p:txBody>
      </p:sp>
      <p:sp>
        <p:nvSpPr>
          <p:cNvPr id="6159" name="Rectangle 15">
            <a:extLst>
              <a:ext uri="{FF2B5EF4-FFF2-40B4-BE49-F238E27FC236}">
                <a16:creationId xmlns:a16="http://schemas.microsoft.com/office/drawing/2014/main" id="{D829BBBC-DE0A-7E45-A9E7-5BC79B60C12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Michael T. Goodrich</a:t>
            </a:r>
          </a:p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California, Irvine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D73D689-2C73-BA4D-9D17-0CCFDB7F0E0A}"/>
              </a:ext>
            </a:extLst>
          </p:cNvPr>
          <p:cNvSpPr txBox="1"/>
          <p:nvPr/>
        </p:nvSpPr>
        <p:spPr>
          <a:xfrm>
            <a:off x="231775" y="6505903"/>
            <a:ext cx="76457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Some slides adapted from https://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</a:rPr>
              <a:t>www.cs.bgu.ac.il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/~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</a:rPr>
              <a:t>dinitz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/Course/SS-12/Boyer-Moore-algorithm-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</a:rPr>
              <a:t>Vladimir.pptx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48494" y="683490"/>
            <a:ext cx="8077200" cy="954809"/>
          </a:xfrm>
        </p:spPr>
        <p:txBody>
          <a:bodyPr/>
          <a:lstStyle/>
          <a:p>
            <a:pPr eaLnBrk="1" hangingPunct="1"/>
            <a:r>
              <a:rPr lang="en-US" dirty="0">
                <a:latin typeface="Tahoma" charset="0"/>
              </a:rPr>
              <a:t>The KMP Failure Function</a:t>
            </a:r>
          </a:p>
        </p:txBody>
      </p:sp>
      <p:sp>
        <p:nvSpPr>
          <p:cNvPr id="26628" name="Rectangle 1027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423041" y="1871717"/>
            <a:ext cx="3886200" cy="4648200"/>
          </a:xfrm>
        </p:spPr>
        <p:txBody>
          <a:bodyPr/>
          <a:lstStyle/>
          <a:p>
            <a:pPr eaLnBrk="1" hangingPunct="1"/>
            <a:r>
              <a:rPr lang="en-US" sz="2000" dirty="0">
                <a:latin typeface="Tahoma" charset="0"/>
              </a:rPr>
              <a:t>Knuth-Morris-Pratt</a:t>
            </a:r>
            <a:r>
              <a:rPr lang="ja-JP" altLang="en-US" sz="2000">
                <a:latin typeface="Tahoma" charset="0"/>
              </a:rPr>
              <a:t>’</a:t>
            </a:r>
            <a:r>
              <a:rPr lang="en-US" altLang="ja-JP" sz="2000" dirty="0">
                <a:latin typeface="Tahoma" charset="0"/>
              </a:rPr>
              <a:t>s algorithm preprocesses the pattern to find matches of prefixes of the pattern with the pattern itself</a:t>
            </a:r>
          </a:p>
          <a:p>
            <a:pPr eaLnBrk="1" hangingPunct="1"/>
            <a:r>
              <a:rPr lang="en-US" sz="2000" dirty="0">
                <a:latin typeface="Tahoma" charset="0"/>
              </a:rPr>
              <a:t>The </a:t>
            </a:r>
            <a:r>
              <a:rPr lang="en-US" sz="2000" b="1" dirty="0">
                <a:solidFill>
                  <a:schemeClr val="tx2"/>
                </a:solidFill>
                <a:latin typeface="Tahoma" charset="0"/>
              </a:rPr>
              <a:t>failure function</a:t>
            </a:r>
            <a:r>
              <a:rPr lang="en-US" sz="2000" b="1" dirty="0">
                <a:latin typeface="Tahoma" charset="0"/>
              </a:rPr>
              <a:t> </a:t>
            </a:r>
            <a:r>
              <a:rPr lang="en-US" sz="2000" b="1" i="1" dirty="0">
                <a:latin typeface="Times New Roman" charset="0"/>
              </a:rPr>
              <a:t>F</a:t>
            </a:r>
            <a:r>
              <a:rPr lang="en-US" sz="2000" dirty="0">
                <a:latin typeface="Times New Roman" charset="0"/>
              </a:rPr>
              <a:t>(</a:t>
            </a:r>
            <a:r>
              <a:rPr lang="en-US" sz="2000" b="1" i="1" dirty="0">
                <a:latin typeface="Times New Roman" charset="0"/>
              </a:rPr>
              <a:t>j</a:t>
            </a:r>
            <a:r>
              <a:rPr lang="en-US" sz="2000" dirty="0">
                <a:latin typeface="Times New Roman" charset="0"/>
              </a:rPr>
              <a:t>)</a:t>
            </a:r>
            <a:r>
              <a:rPr lang="en-US" sz="2000" dirty="0">
                <a:latin typeface="Tahoma" charset="0"/>
              </a:rPr>
              <a:t> is defined as the length of the longest prefix of </a:t>
            </a:r>
            <a:r>
              <a:rPr lang="en-US" sz="2000" b="1" i="1" dirty="0">
                <a:latin typeface="Times New Roman" charset="0"/>
              </a:rPr>
              <a:t>P</a:t>
            </a:r>
            <a:r>
              <a:rPr lang="en-US" sz="2000" dirty="0">
                <a:latin typeface="Times New Roman" charset="0"/>
              </a:rPr>
              <a:t>[0..</a:t>
            </a:r>
            <a:r>
              <a:rPr lang="en-US" sz="2000" b="1" i="1" dirty="0">
                <a:latin typeface="Times New Roman" charset="0"/>
              </a:rPr>
              <a:t>j</a:t>
            </a:r>
            <a:r>
              <a:rPr lang="en-US" sz="2000" dirty="0">
                <a:latin typeface="Times New Roman" charset="0"/>
              </a:rPr>
              <a:t>]</a:t>
            </a:r>
            <a:r>
              <a:rPr lang="en-US" sz="2000" b="1" i="1" dirty="0">
                <a:latin typeface="Times New Roman" charset="0"/>
              </a:rPr>
              <a:t> </a:t>
            </a:r>
            <a:r>
              <a:rPr lang="en-US" sz="2000" dirty="0">
                <a:latin typeface="Tahoma" charset="0"/>
              </a:rPr>
              <a:t>that is also a suffix of </a:t>
            </a:r>
            <a:r>
              <a:rPr lang="en-US" sz="2000" b="1" i="1" dirty="0">
                <a:latin typeface="Times New Roman" charset="0"/>
              </a:rPr>
              <a:t>P</a:t>
            </a:r>
            <a:r>
              <a:rPr lang="en-US" sz="2000" dirty="0">
                <a:latin typeface="Times New Roman" charset="0"/>
              </a:rPr>
              <a:t>[1..</a:t>
            </a:r>
            <a:r>
              <a:rPr lang="en-US" sz="2000" b="1" i="1" dirty="0">
                <a:latin typeface="Times New Roman" charset="0"/>
              </a:rPr>
              <a:t>j</a:t>
            </a:r>
            <a:r>
              <a:rPr lang="en-US" sz="2000" dirty="0">
                <a:latin typeface="Times New Roman" charset="0"/>
              </a:rPr>
              <a:t>]</a:t>
            </a:r>
          </a:p>
          <a:p>
            <a:pPr eaLnBrk="1" hangingPunct="1"/>
            <a:r>
              <a:rPr lang="en-US" sz="2000" dirty="0">
                <a:latin typeface="Tahoma" charset="0"/>
              </a:rPr>
              <a:t>Knuth-Morris-Pratt</a:t>
            </a:r>
            <a:r>
              <a:rPr lang="ja-JP" altLang="en-US" sz="2000">
                <a:latin typeface="Tahoma" charset="0"/>
              </a:rPr>
              <a:t>’</a:t>
            </a:r>
            <a:r>
              <a:rPr lang="en-US" altLang="ja-JP" sz="2000" dirty="0">
                <a:latin typeface="Tahoma" charset="0"/>
              </a:rPr>
              <a:t>s algorithm modifies the brute-force algorithm so that if a mismatch occurs at </a:t>
            </a:r>
            <a:r>
              <a:rPr lang="en-US" altLang="ja-JP" sz="2000" b="1" i="1" dirty="0">
                <a:latin typeface="Times New Roman" charset="0"/>
              </a:rPr>
              <a:t>P</a:t>
            </a:r>
            <a:r>
              <a:rPr lang="en-US" altLang="ja-JP" sz="2000" dirty="0">
                <a:latin typeface="Times New Roman" charset="0"/>
              </a:rPr>
              <a:t>[</a:t>
            </a:r>
            <a:r>
              <a:rPr lang="en-US" altLang="ja-JP" sz="2000" b="1" i="1" dirty="0">
                <a:latin typeface="Times New Roman" charset="0"/>
              </a:rPr>
              <a:t>j</a:t>
            </a:r>
            <a:r>
              <a:rPr lang="en-US" altLang="ja-JP" sz="2000" dirty="0">
                <a:latin typeface="Times New Roman" charset="0"/>
              </a:rPr>
              <a:t>]</a:t>
            </a:r>
            <a:r>
              <a:rPr lang="en-US" altLang="ja-JP" sz="2000" dirty="0">
                <a:latin typeface="Symbol" charset="0"/>
              </a:rPr>
              <a:t> </a:t>
            </a:r>
            <a:r>
              <a:rPr lang="en-US" altLang="ja-JP" sz="2000" dirty="0">
                <a:latin typeface="Symbol" charset="0"/>
                <a:sym typeface="Symbol" charset="0"/>
              </a:rPr>
              <a:t> </a:t>
            </a:r>
            <a:r>
              <a:rPr lang="en-US" altLang="ja-JP" sz="2000" b="1" i="1" dirty="0">
                <a:latin typeface="Times New Roman" charset="0"/>
              </a:rPr>
              <a:t>T</a:t>
            </a:r>
            <a:r>
              <a:rPr lang="en-US" altLang="ja-JP" sz="2000" dirty="0">
                <a:latin typeface="Times New Roman" charset="0"/>
              </a:rPr>
              <a:t>[</a:t>
            </a:r>
            <a:r>
              <a:rPr lang="en-US" altLang="ja-JP" sz="2000" b="1" i="1" dirty="0" err="1">
                <a:latin typeface="Times New Roman" charset="0"/>
              </a:rPr>
              <a:t>i</a:t>
            </a:r>
            <a:r>
              <a:rPr lang="en-US" altLang="ja-JP" sz="2000" dirty="0">
                <a:latin typeface="Times New Roman" charset="0"/>
              </a:rPr>
              <a:t>] </a:t>
            </a:r>
            <a:r>
              <a:rPr lang="en-US" altLang="ja-JP" sz="2000" dirty="0"/>
              <a:t>and</a:t>
            </a:r>
            <a:r>
              <a:rPr lang="en-US" altLang="ja-JP" sz="2000" dirty="0">
                <a:latin typeface="Times New Roman" charset="0"/>
              </a:rPr>
              <a:t> </a:t>
            </a:r>
            <a:r>
              <a:rPr lang="en-US" altLang="ja-JP" sz="2000" b="1" i="1" dirty="0">
                <a:latin typeface="Times New Roman" charset="0"/>
              </a:rPr>
              <a:t>j </a:t>
            </a:r>
            <a:r>
              <a:rPr lang="en-US" altLang="ja-JP" sz="2000" dirty="0">
                <a:latin typeface="Times New Roman" charset="0"/>
              </a:rPr>
              <a:t>&gt; 0, </a:t>
            </a:r>
            <a:r>
              <a:rPr lang="en-US" altLang="ja-JP" sz="2000" dirty="0">
                <a:latin typeface="Tahoma" charset="0"/>
              </a:rPr>
              <a:t>we set  </a:t>
            </a:r>
            <a:r>
              <a:rPr lang="en-US" altLang="ja-JP" sz="2000" b="1" i="1" dirty="0">
                <a:latin typeface="Times New Roman" charset="0"/>
              </a:rPr>
              <a:t>j </a:t>
            </a:r>
            <a:r>
              <a:rPr lang="en-US" altLang="ja-JP" sz="2000" dirty="0">
                <a:latin typeface="Times New Roman" charset="0"/>
                <a:sym typeface="Symbol" charset="0"/>
              </a:rPr>
              <a:t> </a:t>
            </a:r>
            <a:r>
              <a:rPr lang="en-US" altLang="ja-JP" sz="2000" b="1" i="1" dirty="0">
                <a:latin typeface="Times New Roman" charset="0"/>
              </a:rPr>
              <a:t>F</a:t>
            </a:r>
            <a:r>
              <a:rPr lang="en-US" altLang="ja-JP" sz="2000" dirty="0">
                <a:latin typeface="Times New Roman" charset="0"/>
              </a:rPr>
              <a:t>(</a:t>
            </a:r>
            <a:r>
              <a:rPr lang="en-US" altLang="ja-JP" sz="2000" b="1" i="1" dirty="0">
                <a:latin typeface="Times New Roman" charset="0"/>
                <a:sym typeface="Symbol" charset="0"/>
              </a:rPr>
              <a:t>j</a:t>
            </a:r>
            <a:r>
              <a:rPr lang="en-US" altLang="ja-JP" sz="2000" b="1" i="1" dirty="0">
                <a:latin typeface="Times New Roman" charset="0"/>
              </a:rPr>
              <a:t> </a:t>
            </a:r>
            <a:r>
              <a:rPr lang="en-US" altLang="ja-JP" sz="2000" dirty="0">
                <a:latin typeface="Symbol" charset="0"/>
                <a:sym typeface="Symbol" charset="0"/>
              </a:rPr>
              <a:t>-</a:t>
            </a:r>
            <a:r>
              <a:rPr lang="en-US" altLang="ja-JP" sz="2000" b="1" i="1" dirty="0">
                <a:latin typeface="Times New Roman" charset="0"/>
              </a:rPr>
              <a:t> </a:t>
            </a:r>
            <a:r>
              <a:rPr lang="en-US" altLang="ja-JP" sz="2000" dirty="0">
                <a:latin typeface="Times New Roman" charset="0"/>
                <a:sym typeface="Symbol" charset="0"/>
              </a:rPr>
              <a:t>1</a:t>
            </a:r>
            <a:r>
              <a:rPr lang="en-US" altLang="ja-JP" sz="2000" dirty="0">
                <a:latin typeface="Times New Roman" charset="0"/>
              </a:rPr>
              <a:t>)</a:t>
            </a:r>
            <a:endParaRPr lang="en-US" sz="2000" dirty="0">
              <a:latin typeface="Times New Roman" charset="0"/>
            </a:endParaRPr>
          </a:p>
        </p:txBody>
      </p:sp>
      <p:graphicFrame>
        <p:nvGraphicFramePr>
          <p:cNvPr id="178180" name="Group 1028"/>
          <p:cNvGraphicFramePr>
            <a:graphicFrameLocks noGrp="1"/>
          </p:cNvGraphicFramePr>
          <p:nvPr/>
        </p:nvGraphicFramePr>
        <p:xfrm>
          <a:off x="5029200" y="1752600"/>
          <a:ext cx="3505200" cy="1189083"/>
        </p:xfrm>
        <a:graphic>
          <a:graphicData uri="http://schemas.openxmlformats.org/drawingml/2006/table">
            <a:tbl>
              <a:tblPr/>
              <a:tblGrid>
                <a:gridCol w="631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78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94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94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94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778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794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961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j</a:t>
                      </a:r>
                    </a:p>
                  </a:txBody>
                  <a:tcPr marT="45699" marB="456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699" marB="456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5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1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[</a:t>
                      </a:r>
                      <a:r>
                        <a:rPr kumimoji="0" lang="en-US" sz="20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j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]</a:t>
                      </a:r>
                    </a:p>
                  </a:txBody>
                  <a:tcPr marT="45699" marB="456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</a:t>
                      </a:r>
                    </a:p>
                  </a:txBody>
                  <a:tcPr marT="45699" marB="456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6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</a:t>
                      </a:r>
                      <a:r>
                        <a:rPr kumimoji="0" lang="en-US" sz="20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j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)</a:t>
                      </a:r>
                    </a:p>
                  </a:txBody>
                  <a:tcPr marT="45699" marB="456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699" marB="456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3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6663" name="Object 1062"/>
          <p:cNvGraphicFramePr>
            <a:graphicFrameLocks noChangeAspect="1"/>
          </p:cNvGraphicFramePr>
          <p:nvPr/>
        </p:nvGraphicFramePr>
        <p:xfrm>
          <a:off x="4191000" y="2971800"/>
          <a:ext cx="4648200" cy="351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3111500" imgH="2362200" progId="Visio.Drawing.6">
                  <p:embed/>
                </p:oleObj>
              </mc:Choice>
              <mc:Fallback>
                <p:oleObj name="VISIO" r:id="rId2" imgW="3111500" imgH="2362200" progId="Visio.Drawing.6">
                  <p:embed/>
                  <p:pic>
                    <p:nvPicPr>
                      <p:cNvPr id="26663" name="Object 10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2971800"/>
                        <a:ext cx="4648200" cy="3517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1905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The KMP Algorithm</a:t>
            </a:r>
          </a:p>
        </p:txBody>
      </p:sp>
      <p:sp>
        <p:nvSpPr>
          <p:cNvPr id="27652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381000" y="1654831"/>
            <a:ext cx="3962400" cy="4724400"/>
          </a:xfrm>
        </p:spPr>
        <p:txBody>
          <a:bodyPr/>
          <a:lstStyle/>
          <a:p>
            <a:pPr eaLnBrk="1" hangingPunct="1"/>
            <a:r>
              <a:rPr lang="en-US" sz="2000" dirty="0">
                <a:latin typeface="Tahoma" charset="0"/>
              </a:rPr>
              <a:t>The failure function can be represented by an array and can be computed in </a:t>
            </a:r>
            <a:r>
              <a:rPr lang="en-US" sz="2000" b="1" i="1" dirty="0">
                <a:latin typeface="Times New Roman" charset="0"/>
              </a:rPr>
              <a:t>O</a:t>
            </a:r>
            <a:r>
              <a:rPr lang="en-US" sz="2000" dirty="0">
                <a:latin typeface="Times New Roman" charset="0"/>
              </a:rPr>
              <a:t>(</a:t>
            </a:r>
            <a:r>
              <a:rPr lang="en-US" sz="2000" b="1" i="1" dirty="0">
                <a:latin typeface="Times New Roman" charset="0"/>
              </a:rPr>
              <a:t>m</a:t>
            </a:r>
            <a:r>
              <a:rPr lang="en-US" sz="2000" dirty="0">
                <a:latin typeface="Times New Roman" charset="0"/>
              </a:rPr>
              <a:t>)</a:t>
            </a:r>
            <a:r>
              <a:rPr lang="en-US" sz="2000" dirty="0">
                <a:latin typeface="Tahoma" charset="0"/>
              </a:rPr>
              <a:t> time</a:t>
            </a:r>
          </a:p>
          <a:p>
            <a:pPr eaLnBrk="1" hangingPunct="1"/>
            <a:r>
              <a:rPr lang="en-US" sz="2000" dirty="0">
                <a:latin typeface="Tahoma" charset="0"/>
              </a:rPr>
              <a:t>At each iteration of the while-loop, either</a:t>
            </a:r>
          </a:p>
          <a:p>
            <a:pPr lvl="1" eaLnBrk="1" hangingPunct="1"/>
            <a:r>
              <a:rPr lang="en-US" sz="1800" b="1" i="1" dirty="0" err="1">
                <a:latin typeface="Times New Roman" charset="0"/>
              </a:rPr>
              <a:t>i</a:t>
            </a:r>
            <a:r>
              <a:rPr lang="en-US" sz="1800" dirty="0">
                <a:latin typeface="Tahoma" charset="0"/>
              </a:rPr>
              <a:t> increases by one, or</a:t>
            </a:r>
          </a:p>
          <a:p>
            <a:pPr lvl="1" eaLnBrk="1" hangingPunct="1"/>
            <a:r>
              <a:rPr lang="en-US" sz="1800" dirty="0">
                <a:latin typeface="Tahoma" charset="0"/>
              </a:rPr>
              <a:t>the shift amount </a:t>
            </a:r>
            <a:r>
              <a:rPr lang="en-US" sz="1800" b="1" i="1" dirty="0" err="1">
                <a:latin typeface="Times New Roman" charset="0"/>
              </a:rPr>
              <a:t>i</a:t>
            </a:r>
            <a:r>
              <a:rPr lang="en-US" sz="1800" b="1" i="1" dirty="0">
                <a:latin typeface="Times New Roman" charset="0"/>
              </a:rPr>
              <a:t> </a:t>
            </a:r>
            <a:r>
              <a:rPr lang="en-US" sz="1800" dirty="0">
                <a:latin typeface="Symbol" charset="0"/>
              </a:rPr>
              <a:t>-</a:t>
            </a:r>
            <a:r>
              <a:rPr lang="en-US" sz="1800" b="1" i="1" dirty="0">
                <a:latin typeface="Times New Roman" charset="0"/>
              </a:rPr>
              <a:t> j</a:t>
            </a:r>
            <a:r>
              <a:rPr lang="en-US" sz="1800" dirty="0">
                <a:latin typeface="Tahoma" charset="0"/>
              </a:rPr>
              <a:t> increases by at least one (observe that </a:t>
            </a:r>
            <a:r>
              <a:rPr lang="en-US" sz="1800" b="1" i="1" dirty="0">
                <a:latin typeface="Times New Roman" charset="0"/>
              </a:rPr>
              <a:t>F</a:t>
            </a:r>
            <a:r>
              <a:rPr lang="en-US" sz="1800" dirty="0">
                <a:latin typeface="Times New Roman" charset="0"/>
              </a:rPr>
              <a:t>(</a:t>
            </a:r>
            <a:r>
              <a:rPr lang="en-US" sz="1800" b="1" i="1" dirty="0">
                <a:latin typeface="Times New Roman" charset="0"/>
                <a:sym typeface="Symbol" charset="0"/>
              </a:rPr>
              <a:t>j</a:t>
            </a:r>
            <a:r>
              <a:rPr lang="en-US" sz="1800" b="1" i="1" dirty="0">
                <a:latin typeface="Times New Roman" charset="0"/>
              </a:rPr>
              <a:t> </a:t>
            </a:r>
            <a:r>
              <a:rPr lang="en-US" sz="1800" dirty="0">
                <a:latin typeface="Symbol" charset="0"/>
                <a:sym typeface="Symbol" charset="0"/>
              </a:rPr>
              <a:t>-</a:t>
            </a:r>
            <a:r>
              <a:rPr lang="en-US" sz="1800" b="1" i="1" dirty="0">
                <a:latin typeface="Times New Roman" charset="0"/>
              </a:rPr>
              <a:t> </a:t>
            </a:r>
            <a:r>
              <a:rPr lang="en-US" sz="1800" dirty="0">
                <a:latin typeface="Times New Roman" charset="0"/>
                <a:sym typeface="Symbol" charset="0"/>
              </a:rPr>
              <a:t>1</a:t>
            </a:r>
            <a:r>
              <a:rPr lang="en-US" sz="1800" dirty="0">
                <a:latin typeface="Times New Roman" charset="0"/>
              </a:rPr>
              <a:t>)</a:t>
            </a:r>
            <a:r>
              <a:rPr lang="en-US" sz="1800" b="1" i="1" dirty="0">
                <a:latin typeface="Times New Roman" charset="0"/>
              </a:rPr>
              <a:t> </a:t>
            </a:r>
            <a:r>
              <a:rPr lang="en-US" sz="1800" dirty="0">
                <a:latin typeface="Times New Roman" charset="0"/>
                <a:sym typeface="Symbol" charset="0"/>
              </a:rPr>
              <a:t>&lt; </a:t>
            </a:r>
            <a:r>
              <a:rPr lang="en-US" sz="1800" b="1" i="1" dirty="0">
                <a:latin typeface="Times New Roman" charset="0"/>
              </a:rPr>
              <a:t>j</a:t>
            </a:r>
            <a:r>
              <a:rPr lang="en-US" sz="1800" dirty="0">
                <a:latin typeface="Tahoma" charset="0"/>
              </a:rPr>
              <a:t>)</a:t>
            </a:r>
          </a:p>
          <a:p>
            <a:pPr eaLnBrk="1" hangingPunct="1"/>
            <a:r>
              <a:rPr lang="en-US" sz="2000" dirty="0">
                <a:latin typeface="Tahoma" charset="0"/>
              </a:rPr>
              <a:t>Hence, there are no more than </a:t>
            </a:r>
            <a:r>
              <a:rPr lang="en-US" sz="2000" dirty="0">
                <a:latin typeface="Times New Roman" charset="0"/>
              </a:rPr>
              <a:t>2</a:t>
            </a:r>
            <a:r>
              <a:rPr lang="en-US" sz="2000" b="1" i="1" dirty="0">
                <a:latin typeface="Times New Roman" charset="0"/>
              </a:rPr>
              <a:t>n </a:t>
            </a:r>
            <a:r>
              <a:rPr lang="en-US" sz="2000" dirty="0">
                <a:latin typeface="Tahoma" charset="0"/>
              </a:rPr>
              <a:t>iterations of the while-loop</a:t>
            </a:r>
          </a:p>
          <a:p>
            <a:pPr eaLnBrk="1" hangingPunct="1"/>
            <a:r>
              <a:rPr lang="en-US" sz="2000" dirty="0">
                <a:latin typeface="Tahoma" charset="0"/>
              </a:rPr>
              <a:t>Thus, KMP</a:t>
            </a:r>
            <a:r>
              <a:rPr lang="ja-JP" altLang="en-US" sz="2000">
                <a:latin typeface="Tahoma" charset="0"/>
              </a:rPr>
              <a:t>’</a:t>
            </a:r>
            <a:r>
              <a:rPr lang="en-US" altLang="ja-JP" sz="2000" dirty="0">
                <a:latin typeface="Tahoma" charset="0"/>
              </a:rPr>
              <a:t>s algorithm runs in optimal time </a:t>
            </a:r>
            <a:r>
              <a:rPr lang="en-US" altLang="ja-JP" sz="2000" b="1" i="1" dirty="0">
                <a:latin typeface="Times New Roman" charset="0"/>
              </a:rPr>
              <a:t>O</a:t>
            </a:r>
            <a:r>
              <a:rPr lang="en-US" altLang="ja-JP" sz="2000" dirty="0">
                <a:latin typeface="Times New Roman" charset="0"/>
              </a:rPr>
              <a:t>(</a:t>
            </a:r>
            <a:r>
              <a:rPr lang="en-US" altLang="ja-JP" sz="2000" b="1" i="1" dirty="0">
                <a:latin typeface="Times New Roman" charset="0"/>
              </a:rPr>
              <a:t>m </a:t>
            </a:r>
            <a:r>
              <a:rPr lang="en-US" altLang="ja-JP" sz="2000" dirty="0">
                <a:latin typeface="Symbol" charset="0"/>
              </a:rPr>
              <a:t>+</a:t>
            </a:r>
            <a:r>
              <a:rPr lang="en-US" altLang="ja-JP" sz="2000" b="1" i="1" dirty="0">
                <a:latin typeface="Times New Roman" charset="0"/>
              </a:rPr>
              <a:t> n</a:t>
            </a:r>
            <a:r>
              <a:rPr lang="en-US" altLang="ja-JP" sz="2000" dirty="0">
                <a:latin typeface="Times New Roman" charset="0"/>
              </a:rPr>
              <a:t>)</a:t>
            </a:r>
            <a:endParaRPr lang="en-US" sz="2000" dirty="0">
              <a:latin typeface="Times New Roman" charset="0"/>
            </a:endParaRPr>
          </a:p>
        </p:txBody>
      </p:sp>
      <p:sp>
        <p:nvSpPr>
          <p:cNvPr id="27653" name="Text Box 4"/>
          <p:cNvSpPr txBox="1">
            <a:spLocks noChangeArrowheads="1"/>
          </p:cNvSpPr>
          <p:nvPr/>
        </p:nvSpPr>
        <p:spPr bwMode="auto">
          <a:xfrm>
            <a:off x="4876800" y="1600200"/>
            <a:ext cx="3886200" cy="43672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defTabSz="3429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42900" defTabSz="3429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defTabSz="3429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defTabSz="3429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defTabSz="3429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defTabSz="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defTabSz="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defTabSz="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defTabSz="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 eaLnBrk="1" hangingPunct="1">
              <a:lnSpc>
                <a:spcPct val="90000"/>
              </a:lnSpc>
              <a:spcAft>
                <a:spcPct val="20000"/>
              </a:spcAft>
              <a:buClr>
                <a:schemeClr val="hlink"/>
              </a:buClr>
              <a:buSzPct val="110000"/>
              <a:buFont typeface="Wingdings" charset="0"/>
              <a:buNone/>
            </a:pPr>
            <a:r>
              <a:rPr lang="en-US" sz="1800" b="1">
                <a:latin typeface="Times New Roman" charset="0"/>
              </a:rPr>
              <a:t>Algorithm</a:t>
            </a:r>
            <a:r>
              <a:rPr lang="en-US" sz="1800">
                <a:latin typeface="Times New Roman" charset="0"/>
              </a:rPr>
              <a:t> </a:t>
            </a:r>
            <a:r>
              <a:rPr lang="en-US" sz="1800" b="1" i="1">
                <a:latin typeface="Times New Roman" charset="0"/>
              </a:rPr>
              <a:t>KMPMatch</a:t>
            </a:r>
            <a:r>
              <a:rPr lang="en-US" sz="1800">
                <a:latin typeface="Times New Roman" charset="0"/>
              </a:rPr>
              <a:t>(</a:t>
            </a:r>
            <a:r>
              <a:rPr lang="en-US" sz="1800" b="1" i="1">
                <a:latin typeface="Times New Roman" charset="0"/>
              </a:rPr>
              <a:t>T, P</a:t>
            </a:r>
            <a:r>
              <a:rPr lang="en-US" sz="1800">
                <a:latin typeface="Times New Roman" charset="0"/>
              </a:rPr>
              <a:t>)</a:t>
            </a:r>
          </a:p>
          <a:p>
            <a:pPr algn="l" eaLnBrk="1" hangingPunct="1">
              <a:lnSpc>
                <a:spcPct val="90000"/>
              </a:lnSpc>
              <a:buClr>
                <a:schemeClr val="hlink"/>
              </a:buClr>
              <a:buSzPct val="110000"/>
              <a:buFont typeface="Wingdings" charset="0"/>
              <a:buNone/>
            </a:pPr>
            <a:r>
              <a:rPr lang="en-US" sz="1800">
                <a:latin typeface="Times New Roman" charset="0"/>
              </a:rPr>
              <a:t>	</a:t>
            </a:r>
            <a:r>
              <a:rPr lang="en-US" sz="1800" b="1" i="1">
                <a:latin typeface="Times New Roman" charset="0"/>
              </a:rPr>
              <a:t>F </a:t>
            </a:r>
            <a:r>
              <a:rPr lang="en-US" sz="1800">
                <a:latin typeface="Times New Roman" charset="0"/>
                <a:sym typeface="Symbol" charset="0"/>
              </a:rPr>
              <a:t> </a:t>
            </a:r>
            <a:r>
              <a:rPr lang="en-US" sz="1800" b="1" i="1">
                <a:latin typeface="Times New Roman" charset="0"/>
                <a:sym typeface="Symbol" charset="0"/>
              </a:rPr>
              <a:t>failureFunction</a:t>
            </a:r>
            <a:r>
              <a:rPr lang="en-US" sz="1800">
                <a:latin typeface="Times New Roman" charset="0"/>
                <a:sym typeface="Symbol" charset="0"/>
              </a:rPr>
              <a:t>(</a:t>
            </a:r>
            <a:r>
              <a:rPr lang="en-US" sz="1800" b="1" i="1">
                <a:latin typeface="Times New Roman" charset="0"/>
                <a:sym typeface="Symbol" charset="0"/>
              </a:rPr>
              <a:t>P</a:t>
            </a:r>
            <a:r>
              <a:rPr lang="en-US" sz="1800">
                <a:latin typeface="Times New Roman" charset="0"/>
                <a:sym typeface="Symbol" charset="0"/>
              </a:rPr>
              <a:t>)</a:t>
            </a:r>
          </a:p>
          <a:p>
            <a:pPr algn="l" eaLnBrk="1" hangingPunct="1">
              <a:lnSpc>
                <a:spcPct val="90000"/>
              </a:lnSpc>
              <a:buClr>
                <a:schemeClr val="hlink"/>
              </a:buClr>
              <a:buSzPct val="110000"/>
              <a:buFont typeface="Wingdings" charset="0"/>
              <a:buNone/>
            </a:pPr>
            <a:r>
              <a:rPr lang="en-US" sz="1800">
                <a:latin typeface="Times New Roman" charset="0"/>
                <a:sym typeface="Symbol" charset="0"/>
              </a:rPr>
              <a:t>	</a:t>
            </a:r>
            <a:r>
              <a:rPr lang="en-US" sz="1800" b="1" i="1">
                <a:latin typeface="Times New Roman" charset="0"/>
              </a:rPr>
              <a:t>i </a:t>
            </a:r>
            <a:r>
              <a:rPr lang="en-US" sz="1800">
                <a:latin typeface="Times New Roman" charset="0"/>
                <a:sym typeface="Symbol" charset="0"/>
              </a:rPr>
              <a:t> 0</a:t>
            </a:r>
            <a:endParaRPr lang="en-US" sz="1800" b="1" i="1">
              <a:latin typeface="Times New Roman" charset="0"/>
            </a:endParaRPr>
          </a:p>
          <a:p>
            <a:pPr algn="l" eaLnBrk="1" hangingPunct="1">
              <a:lnSpc>
                <a:spcPct val="90000"/>
              </a:lnSpc>
              <a:buClr>
                <a:schemeClr val="hlink"/>
              </a:buClr>
              <a:buSzPct val="110000"/>
              <a:buFont typeface="Wingdings" charset="0"/>
              <a:buNone/>
            </a:pPr>
            <a:r>
              <a:rPr lang="en-US" sz="1800">
                <a:latin typeface="Times New Roman" charset="0"/>
                <a:sym typeface="Symbol" charset="0"/>
              </a:rPr>
              <a:t>	</a:t>
            </a:r>
            <a:r>
              <a:rPr lang="en-US" sz="1800" b="1" i="1">
                <a:latin typeface="Times New Roman" charset="0"/>
              </a:rPr>
              <a:t>j </a:t>
            </a:r>
            <a:r>
              <a:rPr lang="en-US" sz="1800">
                <a:latin typeface="Times New Roman" charset="0"/>
                <a:sym typeface="Symbol" charset="0"/>
              </a:rPr>
              <a:t> 0</a:t>
            </a:r>
          </a:p>
          <a:p>
            <a:pPr algn="l" eaLnBrk="1" hangingPunct="1">
              <a:lnSpc>
                <a:spcPct val="90000"/>
              </a:lnSpc>
              <a:buClr>
                <a:schemeClr val="hlink"/>
              </a:buClr>
              <a:buSzPct val="110000"/>
              <a:buFont typeface="Wingdings" charset="0"/>
              <a:buNone/>
            </a:pPr>
            <a:r>
              <a:rPr lang="en-US" sz="1800">
                <a:latin typeface="Times New Roman" charset="0"/>
                <a:sym typeface="Symbol" charset="0"/>
              </a:rPr>
              <a:t>	</a:t>
            </a:r>
            <a:r>
              <a:rPr lang="en-US" sz="1800" b="1">
                <a:latin typeface="Times New Roman" charset="0"/>
              </a:rPr>
              <a:t>while </a:t>
            </a:r>
            <a:r>
              <a:rPr lang="en-US" sz="1800" b="1" i="1">
                <a:latin typeface="Times New Roman" charset="0"/>
              </a:rPr>
              <a:t>i </a:t>
            </a:r>
            <a:r>
              <a:rPr lang="en-US" sz="1800">
                <a:latin typeface="Symbol" charset="0"/>
                <a:sym typeface="Symbol" charset="0"/>
              </a:rPr>
              <a:t>&lt;</a:t>
            </a:r>
            <a:r>
              <a:rPr lang="en-US" sz="1800">
                <a:latin typeface="Times New Roman" charset="0"/>
                <a:sym typeface="Symbol" charset="0"/>
              </a:rPr>
              <a:t> </a:t>
            </a:r>
            <a:r>
              <a:rPr lang="en-US" sz="1800" b="1" i="1">
                <a:latin typeface="Times New Roman" charset="0"/>
                <a:sym typeface="Symbol" charset="0"/>
              </a:rPr>
              <a:t>n</a:t>
            </a:r>
            <a:endParaRPr lang="en-US" sz="1800" b="1" i="1">
              <a:latin typeface="Times New Roman" charset="0"/>
            </a:endParaRPr>
          </a:p>
          <a:p>
            <a:pPr lvl="1" algn="l" eaLnBrk="1" hangingPunct="1">
              <a:lnSpc>
                <a:spcPct val="90000"/>
              </a:lnSpc>
              <a:buClr>
                <a:schemeClr val="hlink"/>
              </a:buClr>
              <a:buSzPct val="110000"/>
              <a:buFont typeface="Wingdings" charset="0"/>
              <a:buNone/>
            </a:pPr>
            <a:r>
              <a:rPr lang="en-US" sz="1800" b="1">
                <a:latin typeface="Times New Roman" charset="0"/>
              </a:rPr>
              <a:t>	if </a:t>
            </a:r>
            <a:r>
              <a:rPr lang="en-US" sz="1800" b="1" i="1">
                <a:latin typeface="Times New Roman" charset="0"/>
              </a:rPr>
              <a:t>T</a:t>
            </a:r>
            <a:r>
              <a:rPr lang="en-US" sz="1800">
                <a:latin typeface="Times New Roman" charset="0"/>
              </a:rPr>
              <a:t>[</a:t>
            </a:r>
            <a:r>
              <a:rPr lang="en-US" sz="1800" b="1" i="1">
                <a:latin typeface="Times New Roman" charset="0"/>
              </a:rPr>
              <a:t>i</a:t>
            </a:r>
            <a:r>
              <a:rPr lang="en-US" sz="1800" u="sng">
                <a:latin typeface="Times New Roman" charset="0"/>
              </a:rPr>
              <a:t>]</a:t>
            </a:r>
            <a:r>
              <a:rPr lang="en-US" sz="1800" b="1" i="1">
                <a:latin typeface="Times New Roman" charset="0"/>
              </a:rPr>
              <a:t> </a:t>
            </a:r>
            <a:r>
              <a:rPr lang="en-US" sz="1800">
                <a:latin typeface="Symbol" charset="0"/>
              </a:rPr>
              <a:t>=</a:t>
            </a:r>
            <a:r>
              <a:rPr lang="en-US" sz="1800" b="1" i="1">
                <a:latin typeface="Times New Roman" charset="0"/>
              </a:rPr>
              <a:t> P</a:t>
            </a:r>
            <a:r>
              <a:rPr lang="en-US" sz="1800">
                <a:latin typeface="Times New Roman" charset="0"/>
              </a:rPr>
              <a:t>[</a:t>
            </a:r>
            <a:r>
              <a:rPr lang="en-US" sz="1800" b="1" i="1">
                <a:latin typeface="Times New Roman" charset="0"/>
              </a:rPr>
              <a:t>j</a:t>
            </a:r>
            <a:r>
              <a:rPr lang="en-US" sz="1800">
                <a:latin typeface="Times New Roman" charset="0"/>
              </a:rPr>
              <a:t>]</a:t>
            </a:r>
          </a:p>
          <a:p>
            <a:pPr lvl="1" algn="l" eaLnBrk="1" hangingPunct="1">
              <a:lnSpc>
                <a:spcPct val="90000"/>
              </a:lnSpc>
              <a:buClr>
                <a:schemeClr val="hlink"/>
              </a:buClr>
              <a:buSzPct val="110000"/>
              <a:buFont typeface="Wingdings" charset="0"/>
              <a:buNone/>
            </a:pPr>
            <a:r>
              <a:rPr lang="en-US" sz="1800">
                <a:latin typeface="Times New Roman" charset="0"/>
              </a:rPr>
              <a:t>		</a:t>
            </a:r>
            <a:r>
              <a:rPr lang="en-US" sz="1800" b="1">
                <a:latin typeface="Times New Roman" charset="0"/>
              </a:rPr>
              <a:t>if  </a:t>
            </a:r>
            <a:r>
              <a:rPr lang="en-US" sz="1800" b="1" i="1">
                <a:latin typeface="Times New Roman" charset="0"/>
              </a:rPr>
              <a:t>j </a:t>
            </a:r>
            <a:r>
              <a:rPr lang="en-US" sz="1800">
                <a:latin typeface="Symbol" charset="0"/>
              </a:rPr>
              <a:t>=</a:t>
            </a:r>
            <a:r>
              <a:rPr lang="en-US" sz="1800" b="1" i="1">
                <a:latin typeface="Times New Roman" charset="0"/>
              </a:rPr>
              <a:t> </a:t>
            </a:r>
            <a:r>
              <a:rPr lang="en-US" sz="1800" b="1" i="1">
                <a:latin typeface="Times New Roman" charset="0"/>
                <a:sym typeface="Symbol" charset="0"/>
              </a:rPr>
              <a:t>m</a:t>
            </a:r>
            <a:r>
              <a:rPr lang="en-US" sz="1800" b="1" i="1">
                <a:latin typeface="Times New Roman" charset="0"/>
              </a:rPr>
              <a:t> </a:t>
            </a:r>
            <a:r>
              <a:rPr lang="en-US" sz="1800">
                <a:latin typeface="Symbol" charset="0"/>
                <a:sym typeface="Symbol" charset="0"/>
              </a:rPr>
              <a:t>-</a:t>
            </a:r>
            <a:r>
              <a:rPr lang="en-US" sz="1800" b="1" i="1">
                <a:latin typeface="Times New Roman" charset="0"/>
              </a:rPr>
              <a:t> </a:t>
            </a:r>
            <a:r>
              <a:rPr lang="en-US" sz="1800">
                <a:latin typeface="Times New Roman" charset="0"/>
                <a:sym typeface="Symbol" charset="0"/>
              </a:rPr>
              <a:t>1</a:t>
            </a:r>
            <a:endParaRPr lang="en-US" sz="1800">
              <a:latin typeface="Times New Roman" charset="0"/>
            </a:endParaRPr>
          </a:p>
          <a:p>
            <a:pPr lvl="1" algn="l" eaLnBrk="1" hangingPunct="1">
              <a:lnSpc>
                <a:spcPct val="90000"/>
              </a:lnSpc>
              <a:buClr>
                <a:schemeClr val="hlink"/>
              </a:buClr>
              <a:buSzPct val="110000"/>
              <a:buFont typeface="Wingdings" charset="0"/>
              <a:buNone/>
            </a:pPr>
            <a:r>
              <a:rPr lang="en-US" sz="1800">
                <a:latin typeface="Times New Roman" charset="0"/>
              </a:rPr>
              <a:t>			</a:t>
            </a:r>
            <a:r>
              <a:rPr lang="en-US" sz="1800" b="1">
                <a:latin typeface="Times New Roman" charset="0"/>
              </a:rPr>
              <a:t>return  </a:t>
            </a:r>
            <a:r>
              <a:rPr lang="en-US" sz="1800" b="1" i="1">
                <a:latin typeface="Times New Roman" charset="0"/>
              </a:rPr>
              <a:t>i </a:t>
            </a:r>
            <a:r>
              <a:rPr lang="en-US" sz="1800">
                <a:latin typeface="Symbol" charset="0"/>
                <a:sym typeface="Symbol" charset="0"/>
              </a:rPr>
              <a:t>-</a:t>
            </a:r>
            <a:r>
              <a:rPr lang="en-US" sz="1800" b="1" i="1">
                <a:latin typeface="Times New Roman" charset="0"/>
              </a:rPr>
              <a:t> </a:t>
            </a:r>
            <a:r>
              <a:rPr lang="en-US" sz="1800" b="1" i="1">
                <a:latin typeface="Times New Roman" charset="0"/>
                <a:sym typeface="Symbol" charset="0"/>
              </a:rPr>
              <a:t>j</a:t>
            </a:r>
            <a:r>
              <a:rPr lang="en-US" sz="1800" b="1" i="1">
                <a:latin typeface="Times New Roman" charset="0"/>
              </a:rPr>
              <a:t> </a:t>
            </a:r>
            <a:r>
              <a:rPr lang="en-US" sz="1800">
                <a:latin typeface="Times New Roman" charset="0"/>
              </a:rPr>
              <a:t>{ match }</a:t>
            </a:r>
          </a:p>
          <a:p>
            <a:pPr lvl="1" algn="l" eaLnBrk="1" hangingPunct="1">
              <a:lnSpc>
                <a:spcPct val="90000"/>
              </a:lnSpc>
              <a:buClr>
                <a:schemeClr val="hlink"/>
              </a:buClr>
              <a:buSzPct val="110000"/>
              <a:buFont typeface="Wingdings" charset="0"/>
              <a:buNone/>
            </a:pPr>
            <a:r>
              <a:rPr lang="en-US" sz="1800">
                <a:latin typeface="Times New Roman" charset="0"/>
              </a:rPr>
              <a:t>		</a:t>
            </a:r>
            <a:r>
              <a:rPr lang="en-US" sz="1800" b="1">
                <a:latin typeface="Times New Roman" charset="0"/>
              </a:rPr>
              <a:t>else</a:t>
            </a:r>
          </a:p>
          <a:p>
            <a:pPr lvl="1" algn="l" eaLnBrk="1" hangingPunct="1">
              <a:lnSpc>
                <a:spcPct val="90000"/>
              </a:lnSpc>
              <a:buClr>
                <a:schemeClr val="hlink"/>
              </a:buClr>
              <a:buSzPct val="110000"/>
              <a:buFont typeface="Wingdings" charset="0"/>
              <a:buNone/>
            </a:pPr>
            <a:r>
              <a:rPr lang="en-US" sz="1800" b="1">
                <a:latin typeface="Times New Roman" charset="0"/>
              </a:rPr>
              <a:t>			</a:t>
            </a:r>
            <a:r>
              <a:rPr lang="en-US" sz="1800" b="1" i="1">
                <a:latin typeface="Times New Roman" charset="0"/>
              </a:rPr>
              <a:t>i </a:t>
            </a:r>
            <a:r>
              <a:rPr lang="en-US" sz="1800">
                <a:latin typeface="Times New Roman" charset="0"/>
                <a:sym typeface="Symbol" charset="0"/>
              </a:rPr>
              <a:t> </a:t>
            </a:r>
            <a:r>
              <a:rPr lang="en-US" sz="1800" b="1" i="1">
                <a:latin typeface="Times New Roman" charset="0"/>
                <a:sym typeface="Symbol" charset="0"/>
              </a:rPr>
              <a:t>i</a:t>
            </a:r>
            <a:r>
              <a:rPr lang="en-US" sz="1800" b="1" i="1">
                <a:latin typeface="Times New Roman" charset="0"/>
              </a:rPr>
              <a:t> </a:t>
            </a:r>
            <a:r>
              <a:rPr lang="en-US" sz="1800">
                <a:latin typeface="Symbol" charset="0"/>
                <a:sym typeface="Symbol" charset="0"/>
              </a:rPr>
              <a:t>+</a:t>
            </a:r>
            <a:r>
              <a:rPr lang="en-US" sz="1800" b="1" i="1">
                <a:latin typeface="Times New Roman" charset="0"/>
              </a:rPr>
              <a:t> </a:t>
            </a:r>
            <a:r>
              <a:rPr lang="en-US" sz="1800">
                <a:latin typeface="Times New Roman" charset="0"/>
                <a:sym typeface="Symbol" charset="0"/>
              </a:rPr>
              <a:t>1</a:t>
            </a:r>
          </a:p>
          <a:p>
            <a:pPr lvl="1" algn="l" eaLnBrk="1" hangingPunct="1">
              <a:lnSpc>
                <a:spcPct val="90000"/>
              </a:lnSpc>
              <a:buClr>
                <a:schemeClr val="hlink"/>
              </a:buClr>
              <a:buSzPct val="110000"/>
              <a:buFont typeface="Wingdings" charset="0"/>
              <a:buNone/>
            </a:pPr>
            <a:r>
              <a:rPr lang="en-US" sz="1800" b="1">
                <a:latin typeface="Times New Roman" charset="0"/>
              </a:rPr>
              <a:t>			</a:t>
            </a:r>
            <a:r>
              <a:rPr lang="en-US" sz="1800" b="1" i="1">
                <a:latin typeface="Times New Roman" charset="0"/>
              </a:rPr>
              <a:t>j </a:t>
            </a:r>
            <a:r>
              <a:rPr lang="en-US" sz="1800">
                <a:latin typeface="Times New Roman" charset="0"/>
                <a:sym typeface="Symbol" charset="0"/>
              </a:rPr>
              <a:t> </a:t>
            </a:r>
            <a:r>
              <a:rPr lang="en-US" sz="1800" b="1" i="1">
                <a:latin typeface="Times New Roman" charset="0"/>
                <a:sym typeface="Symbol" charset="0"/>
              </a:rPr>
              <a:t>j</a:t>
            </a:r>
            <a:r>
              <a:rPr lang="en-US" sz="1800" b="1" i="1">
                <a:latin typeface="Times New Roman" charset="0"/>
              </a:rPr>
              <a:t> </a:t>
            </a:r>
            <a:r>
              <a:rPr lang="en-US" sz="1800">
                <a:latin typeface="Symbol" charset="0"/>
                <a:sym typeface="Symbol" charset="0"/>
              </a:rPr>
              <a:t>+</a:t>
            </a:r>
            <a:r>
              <a:rPr lang="en-US" sz="1800" b="1" i="1">
                <a:latin typeface="Times New Roman" charset="0"/>
              </a:rPr>
              <a:t> </a:t>
            </a:r>
            <a:r>
              <a:rPr lang="en-US" sz="1800">
                <a:latin typeface="Times New Roman" charset="0"/>
                <a:sym typeface="Symbol" charset="0"/>
              </a:rPr>
              <a:t>1</a:t>
            </a:r>
          </a:p>
          <a:p>
            <a:pPr lvl="1" algn="l" eaLnBrk="1" hangingPunct="1">
              <a:lnSpc>
                <a:spcPct val="90000"/>
              </a:lnSpc>
              <a:buClr>
                <a:schemeClr val="hlink"/>
              </a:buClr>
              <a:buSzPct val="110000"/>
              <a:buFont typeface="Wingdings" charset="0"/>
              <a:buNone/>
            </a:pPr>
            <a:r>
              <a:rPr lang="en-US" sz="1800" b="1" i="1">
                <a:latin typeface="Times New Roman" charset="0"/>
              </a:rPr>
              <a:t>	</a:t>
            </a:r>
            <a:r>
              <a:rPr lang="en-US" sz="1800" b="1">
                <a:latin typeface="Times New Roman" charset="0"/>
              </a:rPr>
              <a:t>else</a:t>
            </a:r>
          </a:p>
          <a:p>
            <a:pPr lvl="1" algn="l" eaLnBrk="1" hangingPunct="1">
              <a:lnSpc>
                <a:spcPct val="90000"/>
              </a:lnSpc>
              <a:buClr>
                <a:schemeClr val="hlink"/>
              </a:buClr>
              <a:buSzPct val="110000"/>
              <a:buFont typeface="Wingdings" charset="0"/>
              <a:buNone/>
            </a:pPr>
            <a:r>
              <a:rPr lang="en-US" sz="1800" b="1">
                <a:latin typeface="Times New Roman" charset="0"/>
              </a:rPr>
              <a:t>		if  </a:t>
            </a:r>
            <a:r>
              <a:rPr lang="en-US" sz="1800" b="1" i="1">
                <a:latin typeface="Times New Roman" charset="0"/>
              </a:rPr>
              <a:t>j </a:t>
            </a:r>
            <a:r>
              <a:rPr lang="en-US" sz="1800">
                <a:latin typeface="Symbol" charset="0"/>
                <a:sym typeface="Symbol" charset="0"/>
              </a:rPr>
              <a:t>&gt;</a:t>
            </a:r>
            <a:r>
              <a:rPr lang="en-US" sz="1800">
                <a:latin typeface="Times New Roman" charset="0"/>
                <a:sym typeface="Symbol" charset="0"/>
              </a:rPr>
              <a:t> 0</a:t>
            </a:r>
            <a:endParaRPr lang="en-US" sz="1800" b="1">
              <a:latin typeface="Times New Roman" charset="0"/>
            </a:endParaRPr>
          </a:p>
          <a:p>
            <a:pPr lvl="1" algn="l" eaLnBrk="1" hangingPunct="1">
              <a:lnSpc>
                <a:spcPct val="90000"/>
              </a:lnSpc>
              <a:buClr>
                <a:schemeClr val="hlink"/>
              </a:buClr>
              <a:buSzPct val="110000"/>
              <a:buFont typeface="Wingdings" charset="0"/>
              <a:buNone/>
            </a:pPr>
            <a:r>
              <a:rPr lang="en-US" sz="1800" b="1">
                <a:latin typeface="Times New Roman" charset="0"/>
              </a:rPr>
              <a:t>			</a:t>
            </a:r>
            <a:r>
              <a:rPr lang="en-US" sz="1800" b="1" i="1">
                <a:latin typeface="Times New Roman" charset="0"/>
              </a:rPr>
              <a:t>j </a:t>
            </a:r>
            <a:r>
              <a:rPr lang="en-US" sz="1800">
                <a:latin typeface="Times New Roman" charset="0"/>
                <a:sym typeface="Symbol" charset="0"/>
              </a:rPr>
              <a:t> </a:t>
            </a:r>
            <a:r>
              <a:rPr lang="en-US" sz="1800" b="1" i="1">
                <a:latin typeface="Times New Roman" charset="0"/>
              </a:rPr>
              <a:t>F</a:t>
            </a:r>
            <a:r>
              <a:rPr lang="en-US" sz="1800">
                <a:latin typeface="Times New Roman" charset="0"/>
              </a:rPr>
              <a:t>[</a:t>
            </a:r>
            <a:r>
              <a:rPr lang="en-US" sz="1800" b="1" i="1">
                <a:latin typeface="Times New Roman" charset="0"/>
                <a:sym typeface="Symbol" charset="0"/>
              </a:rPr>
              <a:t>j</a:t>
            </a:r>
            <a:r>
              <a:rPr lang="en-US" sz="1800" b="1" i="1">
                <a:latin typeface="Times New Roman" charset="0"/>
              </a:rPr>
              <a:t> </a:t>
            </a:r>
            <a:r>
              <a:rPr lang="en-US" sz="1800">
                <a:latin typeface="Symbol" charset="0"/>
                <a:sym typeface="Symbol" charset="0"/>
              </a:rPr>
              <a:t>-</a:t>
            </a:r>
            <a:r>
              <a:rPr lang="en-US" sz="1800" b="1" i="1">
                <a:latin typeface="Times New Roman" charset="0"/>
              </a:rPr>
              <a:t> </a:t>
            </a:r>
            <a:r>
              <a:rPr lang="en-US" sz="1800">
                <a:latin typeface="Times New Roman" charset="0"/>
                <a:sym typeface="Symbol" charset="0"/>
              </a:rPr>
              <a:t>1</a:t>
            </a:r>
            <a:r>
              <a:rPr lang="en-US" sz="1800" u="sng">
                <a:latin typeface="Times New Roman" charset="0"/>
              </a:rPr>
              <a:t>]</a:t>
            </a:r>
          </a:p>
          <a:p>
            <a:pPr lvl="1" algn="l" eaLnBrk="1" hangingPunct="1">
              <a:lnSpc>
                <a:spcPct val="90000"/>
              </a:lnSpc>
              <a:buClr>
                <a:schemeClr val="hlink"/>
              </a:buClr>
              <a:buSzPct val="110000"/>
              <a:buFont typeface="Wingdings" charset="0"/>
              <a:buNone/>
            </a:pPr>
            <a:r>
              <a:rPr lang="en-US" sz="1800">
                <a:latin typeface="Times New Roman" charset="0"/>
              </a:rPr>
              <a:t>		</a:t>
            </a:r>
            <a:r>
              <a:rPr lang="en-US" sz="1800" b="1">
                <a:latin typeface="Times New Roman" charset="0"/>
              </a:rPr>
              <a:t>else</a:t>
            </a:r>
            <a:endParaRPr lang="en-US" sz="1800" b="1" i="1">
              <a:latin typeface="Times New Roman" charset="0"/>
            </a:endParaRPr>
          </a:p>
          <a:p>
            <a:pPr lvl="1" algn="l" eaLnBrk="1" hangingPunct="1">
              <a:lnSpc>
                <a:spcPct val="90000"/>
              </a:lnSpc>
              <a:buClr>
                <a:schemeClr val="hlink"/>
              </a:buClr>
              <a:buSzPct val="110000"/>
              <a:buFont typeface="Wingdings" charset="0"/>
              <a:buNone/>
            </a:pPr>
            <a:r>
              <a:rPr lang="en-US" sz="1800" b="1">
                <a:latin typeface="Times New Roman" charset="0"/>
              </a:rPr>
              <a:t>			</a:t>
            </a:r>
            <a:r>
              <a:rPr lang="en-US" sz="1800" b="1" i="1">
                <a:latin typeface="Times New Roman" charset="0"/>
              </a:rPr>
              <a:t>i </a:t>
            </a:r>
            <a:r>
              <a:rPr lang="en-US" sz="1800">
                <a:latin typeface="Times New Roman" charset="0"/>
                <a:sym typeface="Symbol" charset="0"/>
              </a:rPr>
              <a:t> </a:t>
            </a:r>
            <a:r>
              <a:rPr lang="en-US" sz="1800" b="1" i="1">
                <a:latin typeface="Times New Roman" charset="0"/>
                <a:sym typeface="Symbol" charset="0"/>
              </a:rPr>
              <a:t>i</a:t>
            </a:r>
            <a:r>
              <a:rPr lang="en-US" sz="1800" b="1" i="1">
                <a:latin typeface="Times New Roman" charset="0"/>
              </a:rPr>
              <a:t> </a:t>
            </a:r>
            <a:r>
              <a:rPr lang="en-US" sz="1800">
                <a:latin typeface="Symbol" charset="0"/>
                <a:sym typeface="Symbol" charset="0"/>
              </a:rPr>
              <a:t>+</a:t>
            </a:r>
            <a:r>
              <a:rPr lang="en-US" sz="1800" b="1" i="1">
                <a:latin typeface="Times New Roman" charset="0"/>
              </a:rPr>
              <a:t> </a:t>
            </a:r>
            <a:r>
              <a:rPr lang="en-US" sz="1800">
                <a:latin typeface="Times New Roman" charset="0"/>
                <a:sym typeface="Symbol" charset="0"/>
              </a:rPr>
              <a:t>1</a:t>
            </a:r>
          </a:p>
          <a:p>
            <a:pPr lvl="1" algn="l" eaLnBrk="1" hangingPunct="1">
              <a:lnSpc>
                <a:spcPct val="90000"/>
              </a:lnSpc>
              <a:buClr>
                <a:schemeClr val="hlink"/>
              </a:buClr>
              <a:buSzPct val="110000"/>
              <a:buFont typeface="Wingdings" charset="0"/>
              <a:buNone/>
            </a:pPr>
            <a:r>
              <a:rPr lang="en-US" sz="1800" b="1">
                <a:latin typeface="Times New Roman" charset="0"/>
              </a:rPr>
              <a:t>return  </a:t>
            </a:r>
            <a:r>
              <a:rPr lang="en-US" sz="1800">
                <a:latin typeface="Symbol" charset="0"/>
                <a:sym typeface="Symbol" charset="0"/>
              </a:rPr>
              <a:t>-</a:t>
            </a:r>
            <a:r>
              <a:rPr lang="en-US" sz="1800">
                <a:latin typeface="Times New Roman" charset="0"/>
                <a:sym typeface="Symbol" charset="0"/>
              </a:rPr>
              <a:t>1 </a:t>
            </a:r>
            <a:r>
              <a:rPr lang="en-US" sz="1800">
                <a:latin typeface="Times New Roman" charset="0"/>
              </a:rPr>
              <a:t>{ no match }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Computing the Failure Function</a:t>
            </a:r>
          </a:p>
        </p:txBody>
      </p:sp>
      <p:sp>
        <p:nvSpPr>
          <p:cNvPr id="28676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299545" y="1750219"/>
            <a:ext cx="3962400" cy="4724400"/>
          </a:xfrm>
        </p:spPr>
        <p:txBody>
          <a:bodyPr/>
          <a:lstStyle/>
          <a:p>
            <a:pPr eaLnBrk="1" hangingPunct="1"/>
            <a:r>
              <a:rPr lang="en-US" sz="2000" dirty="0">
                <a:latin typeface="Tahoma" charset="0"/>
              </a:rPr>
              <a:t>The failure function can be represented by an array and can be computed in </a:t>
            </a:r>
            <a:r>
              <a:rPr lang="en-US" sz="2000" b="1" i="1" dirty="0">
                <a:latin typeface="Times New Roman" charset="0"/>
              </a:rPr>
              <a:t>O</a:t>
            </a:r>
            <a:r>
              <a:rPr lang="en-US" sz="2000" dirty="0">
                <a:latin typeface="Times New Roman" charset="0"/>
              </a:rPr>
              <a:t>(</a:t>
            </a:r>
            <a:r>
              <a:rPr lang="en-US" sz="2000" b="1" i="1" dirty="0">
                <a:latin typeface="Times New Roman" charset="0"/>
              </a:rPr>
              <a:t>m</a:t>
            </a:r>
            <a:r>
              <a:rPr lang="en-US" sz="2000" dirty="0">
                <a:latin typeface="Times New Roman" charset="0"/>
              </a:rPr>
              <a:t>)</a:t>
            </a:r>
            <a:r>
              <a:rPr lang="en-US" sz="2000" dirty="0">
                <a:latin typeface="Tahoma" charset="0"/>
              </a:rPr>
              <a:t> time</a:t>
            </a:r>
          </a:p>
          <a:p>
            <a:pPr eaLnBrk="1" hangingPunct="1"/>
            <a:r>
              <a:rPr lang="en-US" sz="2000" dirty="0">
                <a:latin typeface="Tahoma" charset="0"/>
              </a:rPr>
              <a:t>The construction is similar to the KMP algorithm itself</a:t>
            </a:r>
          </a:p>
          <a:p>
            <a:pPr eaLnBrk="1" hangingPunct="1"/>
            <a:r>
              <a:rPr lang="en-US" sz="2000" dirty="0">
                <a:latin typeface="Tahoma" charset="0"/>
              </a:rPr>
              <a:t>At each iteration of the while-loop, either</a:t>
            </a:r>
          </a:p>
          <a:p>
            <a:pPr lvl="1" eaLnBrk="1" hangingPunct="1"/>
            <a:r>
              <a:rPr lang="en-US" sz="1800" b="1" i="1" dirty="0" err="1">
                <a:latin typeface="Times New Roman" charset="0"/>
              </a:rPr>
              <a:t>i</a:t>
            </a:r>
            <a:r>
              <a:rPr lang="en-US" sz="1800" dirty="0">
                <a:latin typeface="Tahoma" charset="0"/>
              </a:rPr>
              <a:t> increases by one, or</a:t>
            </a:r>
          </a:p>
          <a:p>
            <a:pPr lvl="1" eaLnBrk="1" hangingPunct="1"/>
            <a:r>
              <a:rPr lang="en-US" sz="1800" dirty="0">
                <a:latin typeface="Tahoma" charset="0"/>
              </a:rPr>
              <a:t>the shift amount </a:t>
            </a:r>
            <a:r>
              <a:rPr lang="en-US" sz="1800" b="1" i="1" dirty="0" err="1">
                <a:latin typeface="Times New Roman" charset="0"/>
              </a:rPr>
              <a:t>i</a:t>
            </a:r>
            <a:r>
              <a:rPr lang="en-US" sz="1800" b="1" i="1" dirty="0">
                <a:latin typeface="Times New Roman" charset="0"/>
              </a:rPr>
              <a:t> </a:t>
            </a:r>
            <a:r>
              <a:rPr lang="en-US" sz="1800" dirty="0">
                <a:latin typeface="Symbol" charset="0"/>
              </a:rPr>
              <a:t>-</a:t>
            </a:r>
            <a:r>
              <a:rPr lang="en-US" sz="1800" b="1" i="1" dirty="0">
                <a:latin typeface="Times New Roman" charset="0"/>
              </a:rPr>
              <a:t> j</a:t>
            </a:r>
            <a:r>
              <a:rPr lang="en-US" sz="1800" dirty="0">
                <a:latin typeface="Tahoma" charset="0"/>
              </a:rPr>
              <a:t> increases by at least one (observe that </a:t>
            </a:r>
            <a:r>
              <a:rPr lang="en-US" sz="1800" b="1" i="1" dirty="0">
                <a:latin typeface="Times New Roman" charset="0"/>
              </a:rPr>
              <a:t>F</a:t>
            </a:r>
            <a:r>
              <a:rPr lang="en-US" sz="1800" dirty="0">
                <a:latin typeface="Times New Roman" charset="0"/>
              </a:rPr>
              <a:t>(</a:t>
            </a:r>
            <a:r>
              <a:rPr lang="en-US" sz="1800" b="1" i="1" dirty="0">
                <a:latin typeface="Times New Roman" charset="0"/>
                <a:sym typeface="Symbol" charset="0"/>
              </a:rPr>
              <a:t>j</a:t>
            </a:r>
            <a:r>
              <a:rPr lang="en-US" sz="1800" b="1" i="1" dirty="0">
                <a:latin typeface="Times New Roman" charset="0"/>
              </a:rPr>
              <a:t> </a:t>
            </a:r>
            <a:r>
              <a:rPr lang="en-US" sz="1800" dirty="0">
                <a:latin typeface="Symbol" charset="0"/>
                <a:sym typeface="Symbol" charset="0"/>
              </a:rPr>
              <a:t>-</a:t>
            </a:r>
            <a:r>
              <a:rPr lang="en-US" sz="1800" b="1" i="1" dirty="0">
                <a:latin typeface="Times New Roman" charset="0"/>
              </a:rPr>
              <a:t> </a:t>
            </a:r>
            <a:r>
              <a:rPr lang="en-US" sz="1800" dirty="0">
                <a:latin typeface="Times New Roman" charset="0"/>
                <a:sym typeface="Symbol" charset="0"/>
              </a:rPr>
              <a:t>1</a:t>
            </a:r>
            <a:r>
              <a:rPr lang="en-US" sz="1800" dirty="0">
                <a:latin typeface="Times New Roman" charset="0"/>
              </a:rPr>
              <a:t>)</a:t>
            </a:r>
            <a:r>
              <a:rPr lang="en-US" sz="1800" b="1" i="1" dirty="0">
                <a:latin typeface="Times New Roman" charset="0"/>
              </a:rPr>
              <a:t> </a:t>
            </a:r>
            <a:r>
              <a:rPr lang="en-US" sz="1800" dirty="0">
                <a:latin typeface="Times New Roman" charset="0"/>
                <a:sym typeface="Symbol" charset="0"/>
              </a:rPr>
              <a:t>&lt; </a:t>
            </a:r>
            <a:r>
              <a:rPr lang="en-US" sz="1800" b="1" i="1" dirty="0">
                <a:latin typeface="Times New Roman" charset="0"/>
              </a:rPr>
              <a:t>j</a:t>
            </a:r>
            <a:r>
              <a:rPr lang="en-US" sz="1800" dirty="0">
                <a:latin typeface="Tahoma" charset="0"/>
              </a:rPr>
              <a:t>)</a:t>
            </a:r>
          </a:p>
          <a:p>
            <a:pPr eaLnBrk="1" hangingPunct="1"/>
            <a:r>
              <a:rPr lang="en-US" sz="2000" dirty="0">
                <a:latin typeface="Tahoma" charset="0"/>
              </a:rPr>
              <a:t>Hence, there are no more than </a:t>
            </a:r>
            <a:r>
              <a:rPr lang="en-US" sz="2000" dirty="0">
                <a:latin typeface="Times New Roman" charset="0"/>
              </a:rPr>
              <a:t>2</a:t>
            </a:r>
            <a:r>
              <a:rPr lang="en-US" sz="2000" b="1" i="1" dirty="0">
                <a:latin typeface="Times New Roman" charset="0"/>
              </a:rPr>
              <a:t>m </a:t>
            </a:r>
            <a:r>
              <a:rPr lang="en-US" sz="2000" dirty="0">
                <a:latin typeface="Tahoma" charset="0"/>
              </a:rPr>
              <a:t>iterations of the while-loop</a:t>
            </a:r>
          </a:p>
        </p:txBody>
      </p:sp>
      <p:sp>
        <p:nvSpPr>
          <p:cNvPr id="28677" name="Text Box 4"/>
          <p:cNvSpPr txBox="1">
            <a:spLocks noChangeArrowheads="1"/>
          </p:cNvSpPr>
          <p:nvPr/>
        </p:nvSpPr>
        <p:spPr bwMode="auto">
          <a:xfrm>
            <a:off x="4648200" y="2052638"/>
            <a:ext cx="4114800" cy="41195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defTabSz="3429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42900" defTabSz="3429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defTabSz="3429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defTabSz="3429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defTabSz="3429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defTabSz="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defTabSz="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defTabSz="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defTabSz="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 eaLnBrk="1" hangingPunct="1">
              <a:lnSpc>
                <a:spcPct val="90000"/>
              </a:lnSpc>
              <a:spcAft>
                <a:spcPct val="20000"/>
              </a:spcAft>
              <a:buClr>
                <a:schemeClr val="hlink"/>
              </a:buClr>
              <a:buSzPct val="110000"/>
              <a:buFont typeface="Wingdings" charset="0"/>
              <a:buNone/>
            </a:pPr>
            <a:r>
              <a:rPr lang="en-US" sz="1800" b="1">
                <a:latin typeface="Times New Roman" charset="0"/>
              </a:rPr>
              <a:t>Algorithm</a:t>
            </a:r>
            <a:r>
              <a:rPr lang="en-US" sz="1800">
                <a:latin typeface="Times New Roman" charset="0"/>
              </a:rPr>
              <a:t> </a:t>
            </a:r>
            <a:r>
              <a:rPr lang="en-US" sz="1800" b="1" i="1">
                <a:latin typeface="Times New Roman" charset="0"/>
              </a:rPr>
              <a:t>failureFunction</a:t>
            </a:r>
            <a:r>
              <a:rPr lang="en-US" sz="1800">
                <a:latin typeface="Times New Roman" charset="0"/>
              </a:rPr>
              <a:t>(</a:t>
            </a:r>
            <a:r>
              <a:rPr lang="en-US" sz="1800" b="1" i="1">
                <a:latin typeface="Times New Roman" charset="0"/>
              </a:rPr>
              <a:t>P</a:t>
            </a:r>
            <a:r>
              <a:rPr lang="en-US" sz="1800">
                <a:latin typeface="Times New Roman" charset="0"/>
              </a:rPr>
              <a:t>)</a:t>
            </a:r>
          </a:p>
          <a:p>
            <a:pPr algn="l" eaLnBrk="1" hangingPunct="1">
              <a:lnSpc>
                <a:spcPct val="90000"/>
              </a:lnSpc>
              <a:buClr>
                <a:schemeClr val="hlink"/>
              </a:buClr>
              <a:buSzPct val="110000"/>
              <a:buFont typeface="Wingdings" charset="0"/>
              <a:buNone/>
            </a:pPr>
            <a:r>
              <a:rPr lang="en-US" sz="1800">
                <a:latin typeface="Times New Roman" charset="0"/>
              </a:rPr>
              <a:t>	</a:t>
            </a:r>
            <a:r>
              <a:rPr lang="en-US" sz="1800" b="1" i="1">
                <a:latin typeface="Times New Roman" charset="0"/>
              </a:rPr>
              <a:t>F</a:t>
            </a:r>
            <a:r>
              <a:rPr lang="en-US" sz="1800" b="1">
                <a:latin typeface="Times New Roman" charset="0"/>
              </a:rPr>
              <a:t>[</a:t>
            </a:r>
            <a:r>
              <a:rPr lang="en-US" sz="1800">
                <a:latin typeface="Times New Roman" charset="0"/>
              </a:rPr>
              <a:t>0</a:t>
            </a:r>
            <a:r>
              <a:rPr lang="en-US" sz="1800" b="1">
                <a:latin typeface="Times New Roman" charset="0"/>
              </a:rPr>
              <a:t>]</a:t>
            </a:r>
            <a:r>
              <a:rPr lang="en-US" sz="1800" b="1" i="1">
                <a:latin typeface="Times New Roman" charset="0"/>
              </a:rPr>
              <a:t> </a:t>
            </a:r>
            <a:r>
              <a:rPr lang="en-US" sz="1800">
                <a:latin typeface="Times New Roman" charset="0"/>
                <a:sym typeface="Symbol" charset="0"/>
              </a:rPr>
              <a:t> 0</a:t>
            </a:r>
          </a:p>
          <a:p>
            <a:pPr algn="l" eaLnBrk="1" hangingPunct="1">
              <a:lnSpc>
                <a:spcPct val="90000"/>
              </a:lnSpc>
              <a:buClr>
                <a:schemeClr val="hlink"/>
              </a:buClr>
              <a:buSzPct val="110000"/>
              <a:buFont typeface="Wingdings" charset="0"/>
              <a:buNone/>
            </a:pPr>
            <a:r>
              <a:rPr lang="en-US" sz="1800">
                <a:latin typeface="Times New Roman" charset="0"/>
                <a:sym typeface="Symbol" charset="0"/>
              </a:rPr>
              <a:t>	</a:t>
            </a:r>
            <a:r>
              <a:rPr lang="en-US" sz="1800" b="1" i="1">
                <a:latin typeface="Times New Roman" charset="0"/>
              </a:rPr>
              <a:t>i </a:t>
            </a:r>
            <a:r>
              <a:rPr lang="en-US" sz="1800">
                <a:latin typeface="Times New Roman" charset="0"/>
                <a:sym typeface="Symbol" charset="0"/>
              </a:rPr>
              <a:t> 1</a:t>
            </a:r>
            <a:endParaRPr lang="en-US" sz="1800" b="1" i="1">
              <a:latin typeface="Times New Roman" charset="0"/>
            </a:endParaRPr>
          </a:p>
          <a:p>
            <a:pPr algn="l" eaLnBrk="1" hangingPunct="1">
              <a:lnSpc>
                <a:spcPct val="90000"/>
              </a:lnSpc>
              <a:buClr>
                <a:schemeClr val="hlink"/>
              </a:buClr>
              <a:buSzPct val="110000"/>
              <a:buFont typeface="Wingdings" charset="0"/>
              <a:buNone/>
            </a:pPr>
            <a:r>
              <a:rPr lang="en-US" sz="1800">
                <a:latin typeface="Times New Roman" charset="0"/>
                <a:sym typeface="Symbol" charset="0"/>
              </a:rPr>
              <a:t>	</a:t>
            </a:r>
            <a:r>
              <a:rPr lang="en-US" sz="1800" b="1" i="1">
                <a:latin typeface="Times New Roman" charset="0"/>
              </a:rPr>
              <a:t>j </a:t>
            </a:r>
            <a:r>
              <a:rPr lang="en-US" sz="1800">
                <a:latin typeface="Times New Roman" charset="0"/>
                <a:sym typeface="Symbol" charset="0"/>
              </a:rPr>
              <a:t> 0</a:t>
            </a:r>
          </a:p>
          <a:p>
            <a:pPr algn="l" eaLnBrk="1" hangingPunct="1">
              <a:lnSpc>
                <a:spcPct val="90000"/>
              </a:lnSpc>
              <a:buClr>
                <a:schemeClr val="hlink"/>
              </a:buClr>
              <a:buSzPct val="110000"/>
              <a:buFont typeface="Wingdings" charset="0"/>
              <a:buNone/>
            </a:pPr>
            <a:r>
              <a:rPr lang="en-US" sz="1800">
                <a:latin typeface="Times New Roman" charset="0"/>
                <a:sym typeface="Symbol" charset="0"/>
              </a:rPr>
              <a:t>	</a:t>
            </a:r>
            <a:r>
              <a:rPr lang="en-US" sz="1800" b="1">
                <a:latin typeface="Times New Roman" charset="0"/>
              </a:rPr>
              <a:t>while </a:t>
            </a:r>
            <a:r>
              <a:rPr lang="en-US" sz="1800" b="1" i="1">
                <a:latin typeface="Times New Roman" charset="0"/>
              </a:rPr>
              <a:t>i </a:t>
            </a:r>
            <a:r>
              <a:rPr lang="en-US" sz="1800">
                <a:latin typeface="Symbol" charset="0"/>
                <a:sym typeface="Symbol" charset="0"/>
              </a:rPr>
              <a:t>&lt;</a:t>
            </a:r>
            <a:r>
              <a:rPr lang="en-US" sz="1800">
                <a:latin typeface="Times New Roman" charset="0"/>
                <a:sym typeface="Symbol" charset="0"/>
              </a:rPr>
              <a:t> </a:t>
            </a:r>
            <a:r>
              <a:rPr lang="en-US" sz="1800" b="1" i="1">
                <a:latin typeface="Times New Roman" charset="0"/>
                <a:sym typeface="Symbol" charset="0"/>
              </a:rPr>
              <a:t>m</a:t>
            </a:r>
            <a:endParaRPr lang="en-US" sz="1800" b="1" i="1">
              <a:latin typeface="Times New Roman" charset="0"/>
            </a:endParaRPr>
          </a:p>
          <a:p>
            <a:pPr lvl="1" algn="l" eaLnBrk="1" hangingPunct="1">
              <a:lnSpc>
                <a:spcPct val="90000"/>
              </a:lnSpc>
              <a:buClr>
                <a:schemeClr val="hlink"/>
              </a:buClr>
              <a:buSzPct val="110000"/>
              <a:buFont typeface="Wingdings" charset="0"/>
              <a:buNone/>
            </a:pPr>
            <a:r>
              <a:rPr lang="en-US" sz="1800" b="1">
                <a:latin typeface="Times New Roman" charset="0"/>
              </a:rPr>
              <a:t>	if </a:t>
            </a:r>
            <a:r>
              <a:rPr lang="en-US" sz="1800" b="1" i="1">
                <a:latin typeface="Times New Roman" charset="0"/>
              </a:rPr>
              <a:t>P</a:t>
            </a:r>
            <a:r>
              <a:rPr lang="en-US" sz="1800">
                <a:latin typeface="Times New Roman" charset="0"/>
              </a:rPr>
              <a:t>[</a:t>
            </a:r>
            <a:r>
              <a:rPr lang="en-US" sz="1800" b="1" i="1">
                <a:latin typeface="Times New Roman" charset="0"/>
              </a:rPr>
              <a:t>i</a:t>
            </a:r>
            <a:r>
              <a:rPr lang="en-US" sz="1800" u="sng">
                <a:latin typeface="Times New Roman" charset="0"/>
              </a:rPr>
              <a:t>]</a:t>
            </a:r>
            <a:r>
              <a:rPr lang="en-US" sz="1800" b="1" i="1">
                <a:latin typeface="Times New Roman" charset="0"/>
              </a:rPr>
              <a:t> </a:t>
            </a:r>
            <a:r>
              <a:rPr lang="en-US" sz="1800">
                <a:latin typeface="Symbol" charset="0"/>
              </a:rPr>
              <a:t>=</a:t>
            </a:r>
            <a:r>
              <a:rPr lang="en-US" sz="1800" b="1" i="1">
                <a:latin typeface="Times New Roman" charset="0"/>
              </a:rPr>
              <a:t> P</a:t>
            </a:r>
            <a:r>
              <a:rPr lang="en-US" sz="1800">
                <a:latin typeface="Times New Roman" charset="0"/>
              </a:rPr>
              <a:t>[</a:t>
            </a:r>
            <a:r>
              <a:rPr lang="en-US" sz="1800" b="1" i="1">
                <a:latin typeface="Times New Roman" charset="0"/>
              </a:rPr>
              <a:t>j</a:t>
            </a:r>
            <a:r>
              <a:rPr lang="en-US" sz="1800">
                <a:latin typeface="Times New Roman" charset="0"/>
              </a:rPr>
              <a:t>]</a:t>
            </a:r>
          </a:p>
          <a:p>
            <a:pPr lvl="1" algn="l" eaLnBrk="1" hangingPunct="1">
              <a:lnSpc>
                <a:spcPct val="90000"/>
              </a:lnSpc>
              <a:buClr>
                <a:schemeClr val="hlink"/>
              </a:buClr>
              <a:buSzPct val="110000"/>
              <a:buFont typeface="Wingdings" charset="0"/>
              <a:buNone/>
            </a:pPr>
            <a:r>
              <a:rPr lang="en-US" sz="1800">
                <a:latin typeface="Times New Roman" charset="0"/>
              </a:rPr>
              <a:t>		{we have matched </a:t>
            </a:r>
            <a:r>
              <a:rPr lang="en-US" sz="1800" b="1" i="1">
                <a:latin typeface="Times New Roman" charset="0"/>
              </a:rPr>
              <a:t>j </a:t>
            </a:r>
            <a:r>
              <a:rPr lang="en-US" sz="1800">
                <a:latin typeface="Times New Roman" charset="0"/>
              </a:rPr>
              <a:t>+ 1 chars}</a:t>
            </a:r>
          </a:p>
          <a:p>
            <a:pPr lvl="1" algn="l" eaLnBrk="1" hangingPunct="1">
              <a:lnSpc>
                <a:spcPct val="90000"/>
              </a:lnSpc>
              <a:buClr>
                <a:schemeClr val="hlink"/>
              </a:buClr>
              <a:buSzPct val="110000"/>
              <a:buFont typeface="Wingdings" charset="0"/>
              <a:buNone/>
            </a:pPr>
            <a:r>
              <a:rPr lang="en-US" sz="1800">
                <a:latin typeface="Times New Roman" charset="0"/>
              </a:rPr>
              <a:t>		</a:t>
            </a:r>
            <a:r>
              <a:rPr lang="en-US" sz="1800" b="1" i="1">
                <a:latin typeface="Times New Roman" charset="0"/>
              </a:rPr>
              <a:t>F</a:t>
            </a:r>
            <a:r>
              <a:rPr lang="en-US" sz="1800" b="1">
                <a:latin typeface="Times New Roman" charset="0"/>
              </a:rPr>
              <a:t>[</a:t>
            </a:r>
            <a:r>
              <a:rPr lang="en-US" sz="1800" b="1" i="1">
                <a:latin typeface="Times New Roman" charset="0"/>
              </a:rPr>
              <a:t>i</a:t>
            </a:r>
            <a:r>
              <a:rPr lang="en-US" sz="1800" b="1">
                <a:latin typeface="Times New Roman" charset="0"/>
              </a:rPr>
              <a:t>]</a:t>
            </a:r>
            <a:r>
              <a:rPr lang="en-US" sz="1800" b="1" i="1">
                <a:latin typeface="Times New Roman" charset="0"/>
              </a:rPr>
              <a:t> </a:t>
            </a:r>
            <a:r>
              <a:rPr lang="en-US" sz="1800">
                <a:latin typeface="Times New Roman" charset="0"/>
                <a:sym typeface="Symbol" charset="0"/>
              </a:rPr>
              <a:t>  </a:t>
            </a:r>
            <a:r>
              <a:rPr lang="en-US" sz="1800" b="1" i="1">
                <a:latin typeface="Times New Roman" charset="0"/>
                <a:sym typeface="Symbol" charset="0"/>
              </a:rPr>
              <a:t>j</a:t>
            </a:r>
            <a:r>
              <a:rPr lang="en-US" sz="1800" b="1" i="1">
                <a:latin typeface="Times New Roman" charset="0"/>
              </a:rPr>
              <a:t> </a:t>
            </a:r>
            <a:r>
              <a:rPr lang="en-US" sz="1800" b="1">
                <a:latin typeface="Times New Roman" charset="0"/>
              </a:rPr>
              <a:t>+</a:t>
            </a:r>
            <a:r>
              <a:rPr lang="en-US" sz="1800" b="1" i="1">
                <a:latin typeface="Times New Roman" charset="0"/>
              </a:rPr>
              <a:t> </a:t>
            </a:r>
            <a:r>
              <a:rPr lang="en-US" sz="1800">
                <a:latin typeface="Times New Roman" charset="0"/>
              </a:rPr>
              <a:t>1</a:t>
            </a:r>
            <a:endParaRPr lang="en-US" sz="1800" b="1">
              <a:latin typeface="Times New Roman" charset="0"/>
            </a:endParaRPr>
          </a:p>
          <a:p>
            <a:pPr lvl="1" algn="l" eaLnBrk="1" hangingPunct="1">
              <a:lnSpc>
                <a:spcPct val="90000"/>
              </a:lnSpc>
              <a:buClr>
                <a:schemeClr val="hlink"/>
              </a:buClr>
              <a:buSzPct val="110000"/>
              <a:buFont typeface="Wingdings" charset="0"/>
              <a:buNone/>
            </a:pPr>
            <a:r>
              <a:rPr lang="en-US" sz="1800" b="1">
                <a:latin typeface="Times New Roman" charset="0"/>
              </a:rPr>
              <a:t>		</a:t>
            </a:r>
            <a:r>
              <a:rPr lang="en-US" sz="1800" b="1" i="1">
                <a:latin typeface="Times New Roman" charset="0"/>
              </a:rPr>
              <a:t>i </a:t>
            </a:r>
            <a:r>
              <a:rPr lang="en-US" sz="1800">
                <a:latin typeface="Times New Roman" charset="0"/>
                <a:sym typeface="Symbol" charset="0"/>
              </a:rPr>
              <a:t> </a:t>
            </a:r>
            <a:r>
              <a:rPr lang="en-US" sz="1800" b="1" i="1">
                <a:latin typeface="Times New Roman" charset="0"/>
                <a:sym typeface="Symbol" charset="0"/>
              </a:rPr>
              <a:t>i</a:t>
            </a:r>
            <a:r>
              <a:rPr lang="en-US" sz="1800" b="1" i="1">
                <a:latin typeface="Times New Roman" charset="0"/>
              </a:rPr>
              <a:t> </a:t>
            </a:r>
            <a:r>
              <a:rPr lang="en-US" sz="1800">
                <a:latin typeface="Symbol" charset="0"/>
                <a:sym typeface="Symbol" charset="0"/>
              </a:rPr>
              <a:t>+</a:t>
            </a:r>
            <a:r>
              <a:rPr lang="en-US" sz="1800" b="1" i="1">
                <a:latin typeface="Times New Roman" charset="0"/>
              </a:rPr>
              <a:t> </a:t>
            </a:r>
            <a:r>
              <a:rPr lang="en-US" sz="1800">
                <a:latin typeface="Times New Roman" charset="0"/>
                <a:sym typeface="Symbol" charset="0"/>
              </a:rPr>
              <a:t>1</a:t>
            </a:r>
          </a:p>
          <a:p>
            <a:pPr lvl="1" algn="l" eaLnBrk="1" hangingPunct="1">
              <a:lnSpc>
                <a:spcPct val="90000"/>
              </a:lnSpc>
              <a:buClr>
                <a:schemeClr val="hlink"/>
              </a:buClr>
              <a:buSzPct val="110000"/>
              <a:buFont typeface="Wingdings" charset="0"/>
              <a:buNone/>
            </a:pPr>
            <a:r>
              <a:rPr lang="en-US" sz="1800" b="1">
                <a:latin typeface="Times New Roman" charset="0"/>
              </a:rPr>
              <a:t>		</a:t>
            </a:r>
            <a:r>
              <a:rPr lang="en-US" sz="1800" b="1" i="1">
                <a:latin typeface="Times New Roman" charset="0"/>
              </a:rPr>
              <a:t>j </a:t>
            </a:r>
            <a:r>
              <a:rPr lang="en-US" sz="1800">
                <a:latin typeface="Times New Roman" charset="0"/>
                <a:sym typeface="Symbol" charset="0"/>
              </a:rPr>
              <a:t> </a:t>
            </a:r>
            <a:r>
              <a:rPr lang="en-US" sz="1800" b="1" i="1">
                <a:latin typeface="Times New Roman" charset="0"/>
                <a:sym typeface="Symbol" charset="0"/>
              </a:rPr>
              <a:t>j</a:t>
            </a:r>
            <a:r>
              <a:rPr lang="en-US" sz="1800" b="1" i="1">
                <a:latin typeface="Times New Roman" charset="0"/>
              </a:rPr>
              <a:t> </a:t>
            </a:r>
            <a:r>
              <a:rPr lang="en-US" sz="1800">
                <a:latin typeface="Symbol" charset="0"/>
                <a:sym typeface="Symbol" charset="0"/>
              </a:rPr>
              <a:t>+</a:t>
            </a:r>
            <a:r>
              <a:rPr lang="en-US" sz="1800" b="1" i="1">
                <a:latin typeface="Times New Roman" charset="0"/>
              </a:rPr>
              <a:t> </a:t>
            </a:r>
            <a:r>
              <a:rPr lang="en-US" sz="1800">
                <a:latin typeface="Times New Roman" charset="0"/>
                <a:sym typeface="Symbol" charset="0"/>
              </a:rPr>
              <a:t>1</a:t>
            </a:r>
          </a:p>
          <a:p>
            <a:pPr lvl="1" algn="l" eaLnBrk="1" hangingPunct="1">
              <a:lnSpc>
                <a:spcPct val="90000"/>
              </a:lnSpc>
              <a:buClr>
                <a:schemeClr val="hlink"/>
              </a:buClr>
              <a:buSzPct val="110000"/>
              <a:buFont typeface="Wingdings" charset="0"/>
              <a:buNone/>
            </a:pPr>
            <a:r>
              <a:rPr lang="en-US" sz="1800" b="1" i="1">
                <a:latin typeface="Times New Roman" charset="0"/>
              </a:rPr>
              <a:t>	</a:t>
            </a:r>
            <a:r>
              <a:rPr lang="en-US" sz="1800" b="1">
                <a:latin typeface="Times New Roman" charset="0"/>
              </a:rPr>
              <a:t>else if  </a:t>
            </a:r>
            <a:r>
              <a:rPr lang="en-US" sz="1800" b="1" i="1">
                <a:latin typeface="Times New Roman" charset="0"/>
              </a:rPr>
              <a:t>j </a:t>
            </a:r>
            <a:r>
              <a:rPr lang="en-US" sz="1800">
                <a:latin typeface="Symbol" charset="0"/>
                <a:sym typeface="Symbol" charset="0"/>
              </a:rPr>
              <a:t>&gt;</a:t>
            </a:r>
            <a:r>
              <a:rPr lang="en-US" sz="1800">
                <a:latin typeface="Times New Roman" charset="0"/>
                <a:sym typeface="Symbol" charset="0"/>
              </a:rPr>
              <a:t> 0 </a:t>
            </a:r>
            <a:r>
              <a:rPr lang="en-US" sz="1800" b="1">
                <a:latin typeface="Times New Roman" charset="0"/>
              </a:rPr>
              <a:t>then</a:t>
            </a:r>
          </a:p>
          <a:p>
            <a:pPr lvl="1" algn="l" eaLnBrk="1" hangingPunct="1">
              <a:lnSpc>
                <a:spcPct val="90000"/>
              </a:lnSpc>
              <a:buClr>
                <a:schemeClr val="hlink"/>
              </a:buClr>
              <a:buSzPct val="110000"/>
              <a:buFont typeface="Wingdings" charset="0"/>
              <a:buNone/>
            </a:pPr>
            <a:r>
              <a:rPr lang="en-US" sz="1800">
                <a:latin typeface="Times New Roman" charset="0"/>
              </a:rPr>
              <a:t>		{use failure function to shift </a:t>
            </a:r>
            <a:r>
              <a:rPr lang="en-US" sz="1800" b="1" i="1">
                <a:latin typeface="Times New Roman" charset="0"/>
              </a:rPr>
              <a:t>P</a:t>
            </a:r>
            <a:r>
              <a:rPr lang="en-US" sz="1800">
                <a:latin typeface="Times New Roman" charset="0"/>
              </a:rPr>
              <a:t>}</a:t>
            </a:r>
            <a:endParaRPr lang="en-US" sz="1800" b="1">
              <a:latin typeface="Times New Roman" charset="0"/>
            </a:endParaRPr>
          </a:p>
          <a:p>
            <a:pPr lvl="1" algn="l" eaLnBrk="1" hangingPunct="1">
              <a:lnSpc>
                <a:spcPct val="90000"/>
              </a:lnSpc>
              <a:buClr>
                <a:schemeClr val="hlink"/>
              </a:buClr>
              <a:buSzPct val="110000"/>
              <a:buFont typeface="Wingdings" charset="0"/>
              <a:buNone/>
            </a:pPr>
            <a:r>
              <a:rPr lang="en-US" sz="1800" b="1">
                <a:latin typeface="Times New Roman" charset="0"/>
              </a:rPr>
              <a:t>		</a:t>
            </a:r>
            <a:r>
              <a:rPr lang="en-US" sz="1800" b="1" i="1">
                <a:latin typeface="Times New Roman" charset="0"/>
              </a:rPr>
              <a:t>j </a:t>
            </a:r>
            <a:r>
              <a:rPr lang="en-US" sz="1800">
                <a:latin typeface="Times New Roman" charset="0"/>
                <a:sym typeface="Symbol" charset="0"/>
              </a:rPr>
              <a:t> </a:t>
            </a:r>
            <a:r>
              <a:rPr lang="en-US" sz="1800" b="1" i="1">
                <a:latin typeface="Times New Roman" charset="0"/>
              </a:rPr>
              <a:t>F</a:t>
            </a:r>
            <a:r>
              <a:rPr lang="en-US" sz="1800">
                <a:latin typeface="Times New Roman" charset="0"/>
              </a:rPr>
              <a:t>[</a:t>
            </a:r>
            <a:r>
              <a:rPr lang="en-US" sz="1800" b="1" i="1">
                <a:latin typeface="Times New Roman" charset="0"/>
                <a:sym typeface="Symbol" charset="0"/>
              </a:rPr>
              <a:t>j</a:t>
            </a:r>
            <a:r>
              <a:rPr lang="en-US" sz="1800" b="1" i="1">
                <a:latin typeface="Times New Roman" charset="0"/>
              </a:rPr>
              <a:t> </a:t>
            </a:r>
            <a:r>
              <a:rPr lang="en-US" sz="1800">
                <a:latin typeface="Symbol" charset="0"/>
                <a:sym typeface="Symbol" charset="0"/>
              </a:rPr>
              <a:t>-</a:t>
            </a:r>
            <a:r>
              <a:rPr lang="en-US" sz="1800" b="1" i="1">
                <a:latin typeface="Times New Roman" charset="0"/>
              </a:rPr>
              <a:t> </a:t>
            </a:r>
            <a:r>
              <a:rPr lang="en-US" sz="1800">
                <a:latin typeface="Times New Roman" charset="0"/>
                <a:sym typeface="Symbol" charset="0"/>
              </a:rPr>
              <a:t>1</a:t>
            </a:r>
            <a:r>
              <a:rPr lang="en-US" sz="1800" u="sng">
                <a:latin typeface="Times New Roman" charset="0"/>
              </a:rPr>
              <a:t>]</a:t>
            </a:r>
          </a:p>
          <a:p>
            <a:pPr lvl="1" algn="l" eaLnBrk="1" hangingPunct="1">
              <a:lnSpc>
                <a:spcPct val="90000"/>
              </a:lnSpc>
              <a:buClr>
                <a:schemeClr val="hlink"/>
              </a:buClr>
              <a:buSzPct val="110000"/>
              <a:buFont typeface="Wingdings" charset="0"/>
              <a:buNone/>
            </a:pPr>
            <a:r>
              <a:rPr lang="en-US" sz="1800">
                <a:latin typeface="Times New Roman" charset="0"/>
              </a:rPr>
              <a:t>	</a:t>
            </a:r>
            <a:r>
              <a:rPr lang="en-US" sz="1800" b="1">
                <a:latin typeface="Times New Roman" charset="0"/>
              </a:rPr>
              <a:t>else</a:t>
            </a:r>
            <a:endParaRPr lang="en-US" sz="1800" b="1" i="1">
              <a:latin typeface="Times New Roman" charset="0"/>
            </a:endParaRPr>
          </a:p>
          <a:p>
            <a:pPr lvl="1" algn="l" eaLnBrk="1" hangingPunct="1">
              <a:lnSpc>
                <a:spcPct val="90000"/>
              </a:lnSpc>
              <a:buClr>
                <a:schemeClr val="hlink"/>
              </a:buClr>
              <a:buSzPct val="110000"/>
              <a:buFont typeface="Wingdings" charset="0"/>
              <a:buNone/>
            </a:pPr>
            <a:r>
              <a:rPr lang="en-US" sz="1800" b="1">
                <a:latin typeface="Times New Roman" charset="0"/>
              </a:rPr>
              <a:t>		</a:t>
            </a:r>
            <a:r>
              <a:rPr lang="en-US" sz="1800" b="1" i="1">
                <a:latin typeface="Times New Roman" charset="0"/>
              </a:rPr>
              <a:t>F</a:t>
            </a:r>
            <a:r>
              <a:rPr lang="en-US" sz="1800" b="1">
                <a:latin typeface="Times New Roman" charset="0"/>
              </a:rPr>
              <a:t>[</a:t>
            </a:r>
            <a:r>
              <a:rPr lang="en-US" sz="1800" b="1" i="1">
                <a:latin typeface="Times New Roman" charset="0"/>
              </a:rPr>
              <a:t>i</a:t>
            </a:r>
            <a:r>
              <a:rPr lang="en-US" sz="1800" b="1">
                <a:latin typeface="Times New Roman" charset="0"/>
              </a:rPr>
              <a:t>]</a:t>
            </a:r>
            <a:r>
              <a:rPr lang="en-US" sz="1800" b="1" i="1">
                <a:latin typeface="Times New Roman" charset="0"/>
              </a:rPr>
              <a:t> </a:t>
            </a:r>
            <a:r>
              <a:rPr lang="en-US" sz="1800">
                <a:latin typeface="Times New Roman" charset="0"/>
                <a:sym typeface="Symbol" charset="0"/>
              </a:rPr>
              <a:t> 0 </a:t>
            </a:r>
            <a:r>
              <a:rPr lang="en-US" sz="1800">
                <a:latin typeface="Times New Roman" charset="0"/>
              </a:rPr>
              <a:t>{ no match }</a:t>
            </a:r>
            <a:endParaRPr lang="en-US" sz="1800" b="1">
              <a:latin typeface="Times New Roman" charset="0"/>
            </a:endParaRPr>
          </a:p>
          <a:p>
            <a:pPr lvl="1" algn="l" eaLnBrk="1" hangingPunct="1">
              <a:lnSpc>
                <a:spcPct val="90000"/>
              </a:lnSpc>
              <a:buClr>
                <a:schemeClr val="hlink"/>
              </a:buClr>
              <a:buSzPct val="110000"/>
              <a:buFont typeface="Wingdings" charset="0"/>
              <a:buNone/>
            </a:pPr>
            <a:r>
              <a:rPr lang="en-US" sz="1800" b="1">
                <a:latin typeface="Times New Roman" charset="0"/>
              </a:rPr>
              <a:t>		</a:t>
            </a:r>
            <a:r>
              <a:rPr lang="en-US" sz="1800" b="1" i="1">
                <a:latin typeface="Times New Roman" charset="0"/>
              </a:rPr>
              <a:t>i </a:t>
            </a:r>
            <a:r>
              <a:rPr lang="en-US" sz="1800">
                <a:latin typeface="Times New Roman" charset="0"/>
                <a:sym typeface="Symbol" charset="0"/>
              </a:rPr>
              <a:t> </a:t>
            </a:r>
            <a:r>
              <a:rPr lang="en-US" sz="1800" b="1" i="1">
                <a:latin typeface="Times New Roman" charset="0"/>
                <a:sym typeface="Symbol" charset="0"/>
              </a:rPr>
              <a:t>i</a:t>
            </a:r>
            <a:r>
              <a:rPr lang="en-US" sz="1800" b="1" i="1">
                <a:latin typeface="Times New Roman" charset="0"/>
              </a:rPr>
              <a:t> </a:t>
            </a:r>
            <a:r>
              <a:rPr lang="en-US" sz="1800">
                <a:latin typeface="Symbol" charset="0"/>
                <a:sym typeface="Symbol" charset="0"/>
              </a:rPr>
              <a:t>+</a:t>
            </a:r>
            <a:r>
              <a:rPr lang="en-US" sz="1800" b="1" i="1">
                <a:latin typeface="Times New Roman" charset="0"/>
              </a:rPr>
              <a:t> </a:t>
            </a:r>
            <a:r>
              <a:rPr lang="en-US" sz="1800">
                <a:latin typeface="Times New Roman" charset="0"/>
                <a:sym typeface="Symbol" charset="0"/>
              </a:rPr>
              <a:t>1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Example</a:t>
            </a:r>
          </a:p>
        </p:txBody>
      </p:sp>
      <p:graphicFrame>
        <p:nvGraphicFramePr>
          <p:cNvPr id="29700" name="Object 3"/>
          <p:cNvGraphicFramePr>
            <a:graphicFrameLocks noChangeAspect="1"/>
          </p:cNvGraphicFramePr>
          <p:nvPr/>
        </p:nvGraphicFramePr>
        <p:xfrm>
          <a:off x="1066800" y="1752600"/>
          <a:ext cx="7772400" cy="415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4787900" imgH="2565400" progId="Visio.Drawing.6">
                  <p:embed/>
                </p:oleObj>
              </mc:Choice>
              <mc:Fallback>
                <p:oleObj name="VISIO" r:id="rId2" imgW="4787900" imgH="2565400" progId="Visio.Drawing.6">
                  <p:embed/>
                  <p:pic>
                    <p:nvPicPr>
                      <p:cNvPr id="2970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752600"/>
                        <a:ext cx="7772400" cy="415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1905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5108" name="Group 4"/>
          <p:cNvGraphicFramePr>
            <a:graphicFrameLocks noGrp="1"/>
          </p:cNvGraphicFramePr>
          <p:nvPr/>
        </p:nvGraphicFramePr>
        <p:xfrm>
          <a:off x="685800" y="4953000"/>
          <a:ext cx="3505200" cy="1128713"/>
        </p:xfrm>
        <a:graphic>
          <a:graphicData uri="http://schemas.openxmlformats.org/drawingml/2006/table">
            <a:tbl>
              <a:tblPr/>
              <a:tblGrid>
                <a:gridCol w="631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78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94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94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94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778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794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65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j</a:t>
                      </a: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5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[</a:t>
                      </a:r>
                      <a:r>
                        <a:rPr kumimoji="0" lang="en-US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j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]</a:t>
                      </a: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</a:t>
                      </a: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9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</a:t>
                      </a:r>
                      <a:r>
                        <a:rPr kumimoji="0" lang="en-US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j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)</a:t>
                      </a: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2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57048"/>
            <a:ext cx="8534400" cy="1143000"/>
          </a:xfrm>
        </p:spPr>
        <p:txBody>
          <a:bodyPr/>
          <a:lstStyle/>
          <a:p>
            <a:pPr eaLnBrk="1" hangingPunct="1"/>
            <a:r>
              <a:rPr lang="en-US" sz="4000" dirty="0">
                <a:latin typeface="Tahoma" charset="0"/>
              </a:rPr>
              <a:t>The Boyer-Moore-</a:t>
            </a:r>
            <a:r>
              <a:rPr lang="en-US" sz="4000" dirty="0" err="1">
                <a:latin typeface="Tahoma" charset="0"/>
              </a:rPr>
              <a:t>Horspool</a:t>
            </a:r>
            <a:r>
              <a:rPr lang="en-US" sz="4000" dirty="0">
                <a:latin typeface="Tahoma" charset="0"/>
              </a:rPr>
              <a:t> Algorithm</a:t>
            </a:r>
          </a:p>
        </p:txBody>
      </p:sp>
      <p:sp>
        <p:nvSpPr>
          <p:cNvPr id="19460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85800" y="1505806"/>
            <a:ext cx="8153400" cy="3147291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dirty="0">
                <a:latin typeface="Tahoma" charset="0"/>
              </a:rPr>
              <a:t>The Boyer-Moore-</a:t>
            </a:r>
            <a:r>
              <a:rPr lang="en-US" sz="2000" dirty="0" err="1">
                <a:latin typeface="Tahoma" charset="0"/>
              </a:rPr>
              <a:t>Horspool</a:t>
            </a:r>
            <a:r>
              <a:rPr lang="en-US" altLang="ja-JP" sz="2000" dirty="0">
                <a:latin typeface="Tahoma" charset="0"/>
              </a:rPr>
              <a:t> algorithm for pattern matching a pattern P of length m in a text of length n is based on the following two simple heuristics: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000" dirty="0">
                <a:solidFill>
                  <a:schemeClr val="tx2"/>
                </a:solidFill>
                <a:latin typeface="Tahoma" charset="0"/>
              </a:rPr>
              <a:t>	</a:t>
            </a:r>
            <a:r>
              <a:rPr lang="en-US" sz="2000" b="1" dirty="0">
                <a:solidFill>
                  <a:schemeClr val="tx2"/>
                </a:solidFill>
                <a:latin typeface="Tahoma" charset="0"/>
              </a:rPr>
              <a:t>Reverse-match </a:t>
            </a:r>
            <a:r>
              <a:rPr lang="en-US" sz="2000" dirty="0">
                <a:solidFill>
                  <a:schemeClr val="tx2"/>
                </a:solidFill>
                <a:latin typeface="Tahoma" charset="0"/>
              </a:rPr>
              <a:t>heuristic:</a:t>
            </a:r>
            <a:r>
              <a:rPr lang="en-US" sz="2000" dirty="0">
                <a:latin typeface="Tahoma" charset="0"/>
              </a:rPr>
              <a:t> Compare </a:t>
            </a:r>
            <a:r>
              <a:rPr lang="en-US" sz="2000" b="1" i="1" dirty="0">
                <a:latin typeface="Times New Roman" charset="0"/>
              </a:rPr>
              <a:t>P</a:t>
            </a:r>
            <a:r>
              <a:rPr lang="en-US" sz="2000" dirty="0">
                <a:latin typeface="Tahoma" charset="0"/>
              </a:rPr>
              <a:t> with a subsequence of </a:t>
            </a:r>
            <a:r>
              <a:rPr lang="en-US" sz="2000" b="1" i="1" dirty="0">
                <a:latin typeface="Times New Roman" charset="0"/>
              </a:rPr>
              <a:t>T</a:t>
            </a:r>
            <a:r>
              <a:rPr lang="en-US" sz="2000" dirty="0">
                <a:latin typeface="Tahoma" charset="0"/>
              </a:rPr>
              <a:t> moving backwards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000" dirty="0">
                <a:solidFill>
                  <a:schemeClr val="tx2"/>
                </a:solidFill>
                <a:latin typeface="Tahoma" charset="0"/>
              </a:rPr>
              <a:t>	</a:t>
            </a:r>
            <a:r>
              <a:rPr lang="en-US" sz="2000" b="1" dirty="0">
                <a:solidFill>
                  <a:schemeClr val="tx2"/>
                </a:solidFill>
                <a:latin typeface="Tahoma" charset="0"/>
              </a:rPr>
              <a:t>Bad-character</a:t>
            </a:r>
            <a:r>
              <a:rPr lang="en-US" sz="2000" dirty="0">
                <a:solidFill>
                  <a:schemeClr val="tx2"/>
                </a:solidFill>
                <a:latin typeface="Tahoma" charset="0"/>
              </a:rPr>
              <a:t> heuristic:</a:t>
            </a:r>
            <a:r>
              <a:rPr lang="en-US" sz="2000" dirty="0">
                <a:latin typeface="Tahoma" charset="0"/>
              </a:rPr>
              <a:t> When a mismatch occurs at </a:t>
            </a:r>
            <a:r>
              <a:rPr lang="en-US" sz="2000" b="1" i="1" dirty="0">
                <a:latin typeface="Times New Roman" charset="0"/>
              </a:rPr>
              <a:t>T</a:t>
            </a:r>
            <a:r>
              <a:rPr lang="en-US" sz="2000" dirty="0">
                <a:latin typeface="Times New Roman" charset="0"/>
              </a:rPr>
              <a:t>[</a:t>
            </a:r>
            <a:r>
              <a:rPr lang="en-US" sz="2000" b="1" i="1" dirty="0" err="1">
                <a:latin typeface="Times New Roman" charset="0"/>
              </a:rPr>
              <a:t>i</a:t>
            </a:r>
            <a:r>
              <a:rPr lang="en-US" sz="2000" dirty="0">
                <a:latin typeface="Times New Roman" charset="0"/>
              </a:rPr>
              <a:t>] </a:t>
            </a:r>
            <a:r>
              <a:rPr lang="en-US" sz="2000" dirty="0">
                <a:latin typeface="Symbol" charset="0"/>
              </a:rPr>
              <a:t>=</a:t>
            </a:r>
            <a:r>
              <a:rPr lang="en-US" sz="2000" b="1" i="1" dirty="0">
                <a:latin typeface="Times New Roman" charset="0"/>
              </a:rPr>
              <a:t> c</a:t>
            </a:r>
            <a:r>
              <a:rPr lang="en-US" sz="2000" dirty="0">
                <a:latin typeface="Tahoma" charset="0"/>
              </a:rPr>
              <a:t> </a:t>
            </a:r>
            <a:endParaRPr lang="en-US" sz="2000" b="1" i="1" dirty="0">
              <a:latin typeface="Times New Roman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1800" dirty="0">
                <a:latin typeface="Tahoma" charset="0"/>
              </a:rPr>
              <a:t>If </a:t>
            </a:r>
            <a:r>
              <a:rPr lang="en-US" sz="1800" b="1" i="1" dirty="0">
                <a:latin typeface="Times New Roman" charset="0"/>
              </a:rPr>
              <a:t>P </a:t>
            </a:r>
            <a:r>
              <a:rPr lang="en-US" sz="1800" dirty="0">
                <a:latin typeface="Tahoma" charset="0"/>
              </a:rPr>
              <a:t>contains </a:t>
            </a:r>
            <a:r>
              <a:rPr lang="en-US" sz="1800" b="1" i="1" dirty="0">
                <a:latin typeface="Times New Roman" charset="0"/>
              </a:rPr>
              <a:t>c</a:t>
            </a:r>
            <a:r>
              <a:rPr lang="en-US" sz="1800" dirty="0">
                <a:latin typeface="Tahoma" charset="0"/>
              </a:rPr>
              <a:t>, shift </a:t>
            </a:r>
            <a:r>
              <a:rPr lang="en-US" sz="1800" b="1" i="1" dirty="0">
                <a:latin typeface="Times New Roman" charset="0"/>
              </a:rPr>
              <a:t>P</a:t>
            </a:r>
            <a:r>
              <a:rPr lang="en-US" sz="1800" dirty="0">
                <a:latin typeface="Tahoma" charset="0"/>
              </a:rPr>
              <a:t> to align the last occurrence of </a:t>
            </a:r>
            <a:r>
              <a:rPr lang="en-US" sz="1800" b="1" i="1" dirty="0">
                <a:latin typeface="Times New Roman" charset="0"/>
              </a:rPr>
              <a:t>c </a:t>
            </a:r>
            <a:r>
              <a:rPr lang="en-US" sz="1800" dirty="0">
                <a:latin typeface="Tahoma" charset="0"/>
              </a:rPr>
              <a:t>in </a:t>
            </a:r>
            <a:r>
              <a:rPr lang="en-US" sz="1800" b="1" i="1" dirty="0">
                <a:latin typeface="Times New Roman" charset="0"/>
              </a:rPr>
              <a:t>P </a:t>
            </a:r>
            <a:r>
              <a:rPr lang="en-US" sz="1800" dirty="0">
                <a:latin typeface="Tahoma" charset="0"/>
              </a:rPr>
              <a:t>with </a:t>
            </a:r>
            <a:r>
              <a:rPr lang="en-US" sz="1800" b="1" i="1" dirty="0">
                <a:latin typeface="Times New Roman" charset="0"/>
              </a:rPr>
              <a:t>T</a:t>
            </a:r>
            <a:r>
              <a:rPr lang="en-US" sz="1800" dirty="0">
                <a:latin typeface="Times New Roman" charset="0"/>
              </a:rPr>
              <a:t>[</a:t>
            </a:r>
            <a:r>
              <a:rPr lang="en-US" sz="1800" b="1" i="1" dirty="0" err="1">
                <a:latin typeface="Times New Roman" charset="0"/>
              </a:rPr>
              <a:t>i</a:t>
            </a:r>
            <a:r>
              <a:rPr lang="en-US" sz="1800" dirty="0">
                <a:latin typeface="Times New Roman" charset="0"/>
              </a:rPr>
              <a:t>] </a:t>
            </a:r>
            <a:endParaRPr lang="en-US" sz="1800" b="1" i="1" dirty="0">
              <a:latin typeface="Times New Roman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1800" dirty="0">
                <a:latin typeface="Tahoma" charset="0"/>
              </a:rPr>
              <a:t>Else, shift </a:t>
            </a:r>
            <a:r>
              <a:rPr lang="en-US" sz="1800" b="1" i="1" dirty="0">
                <a:latin typeface="Times New Roman" charset="0"/>
              </a:rPr>
              <a:t>P</a:t>
            </a:r>
            <a:r>
              <a:rPr lang="en-US" sz="1800" dirty="0">
                <a:latin typeface="Tahoma" charset="0"/>
              </a:rPr>
              <a:t> to align </a:t>
            </a:r>
            <a:r>
              <a:rPr lang="en-US" sz="1800" b="1" i="1" dirty="0">
                <a:latin typeface="Times New Roman" charset="0"/>
              </a:rPr>
              <a:t>P</a:t>
            </a:r>
            <a:r>
              <a:rPr lang="en-US" sz="1800" dirty="0">
                <a:latin typeface="Times New Roman" charset="0"/>
              </a:rPr>
              <a:t>[0]</a:t>
            </a:r>
            <a:r>
              <a:rPr lang="en-US" sz="1800" dirty="0">
                <a:latin typeface="Tahoma" charset="0"/>
              </a:rPr>
              <a:t> with </a:t>
            </a:r>
            <a:r>
              <a:rPr lang="en-US" sz="1800" b="1" i="1" dirty="0">
                <a:latin typeface="Times New Roman" charset="0"/>
              </a:rPr>
              <a:t>T</a:t>
            </a:r>
            <a:r>
              <a:rPr lang="en-US" sz="1800" dirty="0">
                <a:latin typeface="Times New Roman" charset="0"/>
              </a:rPr>
              <a:t>[</a:t>
            </a:r>
            <a:r>
              <a:rPr lang="en-US" sz="1800" b="1" i="1" dirty="0" err="1">
                <a:latin typeface="Times New Roman" charset="0"/>
              </a:rPr>
              <a:t>i</a:t>
            </a:r>
            <a:r>
              <a:rPr lang="en-US" sz="1800" b="1" i="1" dirty="0">
                <a:latin typeface="Times New Roman" charset="0"/>
              </a:rPr>
              <a:t> </a:t>
            </a:r>
            <a:r>
              <a:rPr lang="en-US" sz="1800" dirty="0">
                <a:latin typeface="Symbol" charset="0"/>
              </a:rPr>
              <a:t>+</a:t>
            </a:r>
            <a:r>
              <a:rPr lang="en-US" sz="1800" dirty="0">
                <a:latin typeface="Times New Roman" charset="0"/>
              </a:rPr>
              <a:t> 1]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>
                <a:latin typeface="Tahoma" charset="0"/>
              </a:rPr>
              <a:t>Example: </a:t>
            </a:r>
          </a:p>
        </p:txBody>
      </p:sp>
      <p:graphicFrame>
        <p:nvGraphicFramePr>
          <p:cNvPr id="1946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607699"/>
              </p:ext>
            </p:extLst>
          </p:nvPr>
        </p:nvGraphicFramePr>
        <p:xfrm>
          <a:off x="685800" y="4458855"/>
          <a:ext cx="8029575" cy="220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6451600" imgH="1841500" progId="Visio.Drawing.6">
                  <p:embed/>
                </p:oleObj>
              </mc:Choice>
              <mc:Fallback>
                <p:oleObj name="VISIO" r:id="rId2" imgW="6451600" imgH="1841500" progId="Visio.Drawing.6">
                  <p:embed/>
                  <p:pic>
                    <p:nvPicPr>
                      <p:cNvPr id="19461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4458855"/>
                        <a:ext cx="8029575" cy="220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1905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Last-Occurrence Function</a:t>
            </a:r>
          </a:p>
        </p:txBody>
      </p:sp>
      <p:sp>
        <p:nvSpPr>
          <p:cNvPr id="20484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752600"/>
            <a:ext cx="7848600" cy="4343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dirty="0">
                <a:latin typeface="Tahoma" charset="0"/>
              </a:rPr>
              <a:t>The Boyer-Moore-</a:t>
            </a:r>
            <a:r>
              <a:rPr lang="en-US" sz="2000" dirty="0" err="1">
                <a:latin typeface="Tahoma" charset="0"/>
              </a:rPr>
              <a:t>Horspool</a:t>
            </a:r>
            <a:r>
              <a:rPr lang="en-US" altLang="ja-JP" sz="2000" dirty="0">
                <a:latin typeface="Tahoma" charset="0"/>
              </a:rPr>
              <a:t> algorithm preprocesses the pattern </a:t>
            </a:r>
            <a:r>
              <a:rPr lang="en-US" altLang="ja-JP" sz="2000" b="1" i="1" dirty="0">
                <a:latin typeface="Times New Roman" charset="0"/>
              </a:rPr>
              <a:t>P</a:t>
            </a:r>
            <a:r>
              <a:rPr lang="en-US" altLang="ja-JP" sz="2000" dirty="0">
                <a:latin typeface="Tahoma" charset="0"/>
              </a:rPr>
              <a:t> and the alphabet </a:t>
            </a:r>
            <a:r>
              <a:rPr lang="en-US" altLang="ja-JP" sz="2000" b="1" dirty="0">
                <a:latin typeface="Symbol" charset="0"/>
              </a:rPr>
              <a:t>S</a:t>
            </a:r>
            <a:r>
              <a:rPr lang="en-US" altLang="ja-JP" sz="2000" dirty="0">
                <a:latin typeface="Tahoma" charset="0"/>
              </a:rPr>
              <a:t> to build the last-occurrence function </a:t>
            </a:r>
            <a:r>
              <a:rPr lang="en-US" altLang="ja-JP" sz="2000" b="1" i="1" dirty="0">
                <a:latin typeface="Times New Roman" charset="0"/>
              </a:rPr>
              <a:t>L</a:t>
            </a:r>
            <a:r>
              <a:rPr lang="en-US" altLang="ja-JP" sz="2000" dirty="0">
                <a:latin typeface="Tahoma" charset="0"/>
              </a:rPr>
              <a:t> mapping </a:t>
            </a:r>
            <a:r>
              <a:rPr lang="en-US" altLang="ja-JP" sz="2000" b="1" dirty="0">
                <a:latin typeface="Symbol" charset="0"/>
              </a:rPr>
              <a:t>S</a:t>
            </a:r>
            <a:r>
              <a:rPr lang="en-US" altLang="ja-JP" sz="2000" dirty="0">
                <a:latin typeface="Tahoma" charset="0"/>
              </a:rPr>
              <a:t> to integers, where </a:t>
            </a:r>
            <a:r>
              <a:rPr lang="en-US" altLang="ja-JP" sz="2000" b="1" i="1" dirty="0">
                <a:latin typeface="Times New Roman" charset="0"/>
              </a:rPr>
              <a:t>L</a:t>
            </a:r>
            <a:r>
              <a:rPr lang="en-US" altLang="ja-JP" sz="2000" dirty="0">
                <a:latin typeface="Times New Roman" charset="0"/>
              </a:rPr>
              <a:t>(</a:t>
            </a:r>
            <a:r>
              <a:rPr lang="en-US" altLang="ja-JP" sz="2000" b="1" i="1" dirty="0">
                <a:latin typeface="Times New Roman" charset="0"/>
              </a:rPr>
              <a:t>c</a:t>
            </a:r>
            <a:r>
              <a:rPr lang="en-US" altLang="ja-JP" sz="2000" dirty="0">
                <a:latin typeface="Times New Roman" charset="0"/>
              </a:rPr>
              <a:t>)</a:t>
            </a:r>
            <a:r>
              <a:rPr lang="en-US" altLang="ja-JP" sz="2000" dirty="0">
                <a:latin typeface="Tahoma" charset="0"/>
              </a:rPr>
              <a:t> is defined as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>
                <a:latin typeface="Tahoma" charset="0"/>
              </a:rPr>
              <a:t>the largest index </a:t>
            </a:r>
            <a:r>
              <a:rPr lang="en-US" sz="1800" b="1" i="1" dirty="0" err="1">
                <a:latin typeface="Times New Roman" charset="0"/>
              </a:rPr>
              <a:t>i</a:t>
            </a:r>
            <a:r>
              <a:rPr lang="en-US" sz="1800" dirty="0">
                <a:latin typeface="Tahoma" charset="0"/>
              </a:rPr>
              <a:t> such that </a:t>
            </a:r>
            <a:r>
              <a:rPr lang="en-US" sz="1800" b="1" i="1" dirty="0">
                <a:latin typeface="Times New Roman" charset="0"/>
              </a:rPr>
              <a:t>P</a:t>
            </a:r>
            <a:r>
              <a:rPr lang="en-US" sz="1800" dirty="0">
                <a:latin typeface="Times New Roman" charset="0"/>
              </a:rPr>
              <a:t>[</a:t>
            </a:r>
            <a:r>
              <a:rPr lang="en-US" sz="1800" b="1" i="1" dirty="0" err="1">
                <a:latin typeface="Times New Roman" charset="0"/>
              </a:rPr>
              <a:t>i</a:t>
            </a:r>
            <a:r>
              <a:rPr lang="en-US" sz="1800" dirty="0">
                <a:latin typeface="Times New Roman" charset="0"/>
              </a:rPr>
              <a:t>]</a:t>
            </a:r>
            <a:r>
              <a:rPr lang="en-US" sz="1800" dirty="0">
                <a:latin typeface="Tahoma" charset="0"/>
              </a:rPr>
              <a:t> </a:t>
            </a:r>
            <a:r>
              <a:rPr lang="en-US" sz="1800" dirty="0">
                <a:latin typeface="Symbol" charset="0"/>
              </a:rPr>
              <a:t>=</a:t>
            </a:r>
            <a:r>
              <a:rPr lang="en-US" sz="1800" dirty="0">
                <a:latin typeface="Times New Roman" charset="0"/>
              </a:rPr>
              <a:t> </a:t>
            </a:r>
            <a:r>
              <a:rPr lang="en-US" sz="1800" b="1" i="1" dirty="0">
                <a:latin typeface="Times New Roman" charset="0"/>
              </a:rPr>
              <a:t>c </a:t>
            </a:r>
            <a:r>
              <a:rPr lang="en-US" sz="1800" dirty="0">
                <a:latin typeface="Tahoma" charset="0"/>
              </a:rPr>
              <a:t>or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>
                <a:latin typeface="Symbol" charset="0"/>
              </a:rPr>
              <a:t>-</a:t>
            </a:r>
            <a:r>
              <a:rPr lang="en-US" sz="1800" dirty="0">
                <a:latin typeface="Times New Roman" charset="0"/>
              </a:rPr>
              <a:t>1</a:t>
            </a:r>
            <a:r>
              <a:rPr lang="en-US" sz="1800" dirty="0">
                <a:latin typeface="Tahoma" charset="0"/>
              </a:rPr>
              <a:t> if no such index exists </a:t>
            </a:r>
            <a:endParaRPr lang="en-US" sz="1800" b="1" i="1" dirty="0">
              <a:latin typeface="Times New Roman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000" dirty="0">
                <a:latin typeface="Tahoma" charset="0"/>
              </a:rPr>
              <a:t>Example: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b="1" dirty="0">
                <a:latin typeface="Symbol" charset="0"/>
              </a:rPr>
              <a:t>S </a:t>
            </a:r>
            <a:r>
              <a:rPr lang="en-US" sz="1800" dirty="0">
                <a:latin typeface="Symbol" charset="0"/>
              </a:rPr>
              <a:t>=</a:t>
            </a:r>
            <a:r>
              <a:rPr lang="en-US" sz="1800" dirty="0">
                <a:latin typeface="Times New Roman" charset="0"/>
              </a:rPr>
              <a:t> {</a:t>
            </a:r>
            <a:r>
              <a:rPr lang="en-US" sz="1800" b="1" i="1" dirty="0">
                <a:latin typeface="Times New Roman" charset="0"/>
              </a:rPr>
              <a:t>a, b, c, d</a:t>
            </a:r>
            <a:r>
              <a:rPr lang="en-US" sz="1800" dirty="0">
                <a:latin typeface="Times New Roman" charset="0"/>
              </a:rPr>
              <a:t>}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b="1" i="1" dirty="0">
                <a:latin typeface="Times New Roman" charset="0"/>
              </a:rPr>
              <a:t>P</a:t>
            </a:r>
            <a:r>
              <a:rPr lang="en-US" sz="1800" b="1" i="1" dirty="0">
                <a:latin typeface="Symbol" charset="0"/>
              </a:rPr>
              <a:t> </a:t>
            </a:r>
            <a:r>
              <a:rPr lang="en-US" sz="1800" dirty="0">
                <a:latin typeface="Symbol" charset="0"/>
              </a:rPr>
              <a:t>=</a:t>
            </a:r>
            <a:r>
              <a:rPr lang="en-US" sz="1800" dirty="0">
                <a:latin typeface="Times New Roman" charset="0"/>
              </a:rPr>
              <a:t> </a:t>
            </a:r>
            <a:r>
              <a:rPr lang="en-US" sz="1800" b="1" i="1" dirty="0" err="1">
                <a:latin typeface="Times New Roman" charset="0"/>
              </a:rPr>
              <a:t>abacab</a:t>
            </a:r>
            <a:endParaRPr lang="en-US" sz="1800" b="1" i="1" dirty="0">
              <a:latin typeface="Times New Roman" charset="0"/>
            </a:endParaRPr>
          </a:p>
          <a:p>
            <a:pPr lvl="1" eaLnBrk="1" hangingPunct="1">
              <a:lnSpc>
                <a:spcPct val="90000"/>
              </a:lnSpc>
            </a:pPr>
            <a:endParaRPr lang="en-US" sz="1800" b="1" i="1" dirty="0">
              <a:latin typeface="Times New Roman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000" dirty="0">
                <a:latin typeface="Tahoma" charset="0"/>
              </a:rPr>
              <a:t>The last-occurrence function can be represented by an array indexed by the numeric codes of the characters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>
                <a:latin typeface="Tahoma" charset="0"/>
              </a:rPr>
              <a:t>The last-occurrence function can be computed in time </a:t>
            </a:r>
            <a:r>
              <a:rPr lang="en-US" sz="2000" b="1" i="1" dirty="0">
                <a:latin typeface="Times New Roman" charset="0"/>
              </a:rPr>
              <a:t>O</a:t>
            </a:r>
            <a:r>
              <a:rPr lang="en-US" sz="2000" dirty="0">
                <a:latin typeface="Times New Roman" charset="0"/>
              </a:rPr>
              <a:t>(</a:t>
            </a:r>
            <a:r>
              <a:rPr lang="en-US" sz="2000" b="1" i="1" dirty="0">
                <a:latin typeface="Times New Roman" charset="0"/>
              </a:rPr>
              <a:t>m </a:t>
            </a:r>
            <a:r>
              <a:rPr lang="en-US" sz="2000" dirty="0">
                <a:latin typeface="Symbol" charset="0"/>
              </a:rPr>
              <a:t>+</a:t>
            </a:r>
            <a:r>
              <a:rPr lang="en-US" sz="2000" b="1" i="1" dirty="0">
                <a:latin typeface="Times New Roman" charset="0"/>
              </a:rPr>
              <a:t> k</a:t>
            </a:r>
            <a:r>
              <a:rPr lang="en-US" sz="2000" dirty="0">
                <a:latin typeface="Times New Roman" charset="0"/>
              </a:rPr>
              <a:t>)</a:t>
            </a:r>
            <a:r>
              <a:rPr lang="en-US" sz="2000" dirty="0">
                <a:latin typeface="Tahoma" charset="0"/>
              </a:rPr>
              <a:t>, where </a:t>
            </a:r>
            <a:r>
              <a:rPr lang="en-US" sz="2000" b="1" i="1" dirty="0">
                <a:latin typeface="Times New Roman" charset="0"/>
              </a:rPr>
              <a:t>m</a:t>
            </a:r>
            <a:r>
              <a:rPr lang="en-US" sz="2000" dirty="0">
                <a:latin typeface="Tahoma" charset="0"/>
              </a:rPr>
              <a:t> is the size of </a:t>
            </a:r>
            <a:r>
              <a:rPr lang="en-US" sz="2000" b="1" i="1" dirty="0">
                <a:latin typeface="Times New Roman" charset="0"/>
              </a:rPr>
              <a:t>P</a:t>
            </a:r>
            <a:r>
              <a:rPr lang="en-US" sz="2000" dirty="0">
                <a:latin typeface="Tahoma" charset="0"/>
              </a:rPr>
              <a:t> and </a:t>
            </a:r>
            <a:r>
              <a:rPr lang="en-US" sz="2000" b="1" i="1" dirty="0">
                <a:latin typeface="Times New Roman" charset="0"/>
              </a:rPr>
              <a:t>k</a:t>
            </a:r>
            <a:r>
              <a:rPr lang="en-US" sz="2000" dirty="0">
                <a:latin typeface="Tahoma" charset="0"/>
              </a:rPr>
              <a:t> is the size of </a:t>
            </a:r>
            <a:r>
              <a:rPr lang="en-US" sz="2000" b="1" dirty="0">
                <a:latin typeface="Symbol" charset="0"/>
              </a:rPr>
              <a:t>S. </a:t>
            </a:r>
            <a:r>
              <a:rPr lang="en-US" sz="2000" b="1" dirty="0"/>
              <a:t>How?</a:t>
            </a:r>
            <a:endParaRPr lang="en-US" sz="2000" b="1" dirty="0">
              <a:latin typeface="Symbol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000" b="1" i="1" dirty="0">
              <a:latin typeface="Symbol" charset="0"/>
            </a:endParaRPr>
          </a:p>
        </p:txBody>
      </p:sp>
      <p:graphicFrame>
        <p:nvGraphicFramePr>
          <p:cNvPr id="169032" name="Group 72"/>
          <p:cNvGraphicFramePr>
            <a:graphicFrameLocks noGrp="1"/>
          </p:cNvGraphicFramePr>
          <p:nvPr/>
        </p:nvGraphicFramePr>
        <p:xfrm>
          <a:off x="3581400" y="3429000"/>
          <a:ext cx="4648200" cy="762029"/>
        </p:xfrm>
        <a:graphic>
          <a:graphicData uri="http://schemas.openxmlformats.org/drawingml/2006/table">
            <a:tbl>
              <a:tblPr/>
              <a:tblGrid>
                <a:gridCol w="930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0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7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02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02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56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</a:t>
                      </a:r>
                    </a:p>
                  </a:txBody>
                  <a:tcPr marT="45663" marB="4566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</a:t>
                      </a:r>
                    </a:p>
                  </a:txBody>
                  <a:tcPr marT="45663" marB="4566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</a:t>
                      </a:r>
                    </a:p>
                  </a:txBody>
                  <a:tcPr marT="45663" marB="456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</a:t>
                      </a:r>
                    </a:p>
                  </a:txBody>
                  <a:tcPr marT="45663" marB="456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</a:t>
                      </a:r>
                    </a:p>
                  </a:txBody>
                  <a:tcPr marT="45663" marB="456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3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</a:t>
                      </a:r>
                      <a:r>
                        <a:rPr kumimoji="0" lang="en-US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)</a:t>
                      </a:r>
                    </a:p>
                  </a:txBody>
                  <a:tcPr marT="45663" marB="4566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T="45663" marB="4566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T="45663" marB="456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45663" marB="456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-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663" marB="456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10" name="Group 10"/>
          <p:cNvGrpSpPr>
            <a:grpSpLocks/>
          </p:cNvGrpSpPr>
          <p:nvPr/>
        </p:nvGrpSpPr>
        <p:grpSpPr bwMode="auto">
          <a:xfrm>
            <a:off x="4724400" y="3979863"/>
            <a:ext cx="4114800" cy="2573337"/>
            <a:chOff x="2976" y="1019"/>
            <a:chExt cx="2592" cy="1621"/>
          </a:xfrm>
        </p:grpSpPr>
        <p:graphicFrame>
          <p:nvGraphicFramePr>
            <p:cNvPr id="21511" name="Object 6"/>
            <p:cNvGraphicFramePr>
              <a:graphicFrameLocks noChangeAspect="1"/>
            </p:cNvGraphicFramePr>
            <p:nvPr/>
          </p:nvGraphicFramePr>
          <p:xfrm>
            <a:off x="3480" y="1269"/>
            <a:ext cx="2088" cy="13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VISIO" r:id="rId2" imgW="3111500" imgH="2044700" progId="Visio.Drawing.6">
                    <p:embed/>
                  </p:oleObj>
                </mc:Choice>
                <mc:Fallback>
                  <p:oleObj name="VISIO" r:id="rId2" imgW="3111500" imgH="2044700" progId="Visio.Drawing.6">
                    <p:embed/>
                    <p:pic>
                      <p:nvPicPr>
                        <p:cNvPr id="21511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80" y="1269"/>
                          <a:ext cx="2088" cy="137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1905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512" name="Text Box 8"/>
            <p:cNvSpPr txBox="1">
              <a:spLocks noChangeArrowheads="1"/>
            </p:cNvSpPr>
            <p:nvPr/>
          </p:nvSpPr>
          <p:spPr bwMode="auto">
            <a:xfrm>
              <a:off x="2976" y="1019"/>
              <a:ext cx="132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/>
                <a:t>Case 2: </a:t>
              </a:r>
              <a:r>
                <a:rPr lang="en-US" sz="2000">
                  <a:solidFill>
                    <a:schemeClr val="tx2"/>
                  </a:solidFill>
                  <a:latin typeface="Times New Roman" charset="0"/>
                  <a:sym typeface="Symbol" charset="0"/>
                </a:rPr>
                <a:t>1</a:t>
              </a:r>
              <a:r>
                <a:rPr lang="en-US" sz="2000">
                  <a:solidFill>
                    <a:schemeClr val="tx2"/>
                  </a:solidFill>
                  <a:latin typeface="Symbol" charset="0"/>
                  <a:sym typeface="Symbol" charset="0"/>
                </a:rPr>
                <a:t> </a:t>
              </a:r>
              <a:r>
                <a:rPr lang="en-US" sz="2000">
                  <a:solidFill>
                    <a:schemeClr val="tx2"/>
                  </a:solidFill>
                  <a:latin typeface="Symbol" charset="0"/>
                </a:rPr>
                <a:t>+</a:t>
              </a:r>
              <a:r>
                <a:rPr lang="en-US" sz="2000">
                  <a:solidFill>
                    <a:schemeClr val="tx2"/>
                  </a:solidFill>
                  <a:latin typeface="Symbol" charset="0"/>
                  <a:sym typeface="Symbol" charset="0"/>
                </a:rPr>
                <a:t> </a:t>
              </a:r>
              <a:r>
                <a:rPr lang="en-US" sz="2000" b="1" i="1">
                  <a:solidFill>
                    <a:schemeClr val="tx2"/>
                  </a:solidFill>
                  <a:latin typeface="Times New Roman" charset="0"/>
                  <a:sym typeface="Symbol" charset="0"/>
                </a:rPr>
                <a:t>l</a:t>
              </a:r>
              <a:r>
                <a:rPr lang="en-US" sz="2000" b="1">
                  <a:solidFill>
                    <a:schemeClr val="tx2"/>
                  </a:solidFill>
                  <a:latin typeface="Symbol" charset="0"/>
                </a:rPr>
                <a:t> </a:t>
              </a:r>
              <a:r>
                <a:rPr lang="en-US" sz="2000">
                  <a:solidFill>
                    <a:schemeClr val="tx2"/>
                  </a:solidFill>
                  <a:latin typeface="Symbol" charset="0"/>
                  <a:sym typeface="Symbol" charset="0"/>
                </a:rPr>
                <a:t> </a:t>
              </a:r>
              <a:r>
                <a:rPr lang="en-US" sz="2000" b="1" i="1">
                  <a:solidFill>
                    <a:schemeClr val="tx2"/>
                  </a:solidFill>
                  <a:latin typeface="Times New Roman" charset="0"/>
                </a:rPr>
                <a:t>j</a:t>
              </a:r>
              <a:endParaRPr lang="en-US" sz="2000" b="1" i="1">
                <a:solidFill>
                  <a:schemeClr val="tx2"/>
                </a:solidFill>
                <a:latin typeface="Times New Roman" charset="0"/>
                <a:sym typeface="Symbol" charset="0"/>
              </a:endParaRPr>
            </a:p>
          </p:txBody>
        </p:sp>
      </p:grpSp>
      <p:grpSp>
        <p:nvGrpSpPr>
          <p:cNvPr id="21507" name="Group 11"/>
          <p:cNvGrpSpPr>
            <a:grpSpLocks/>
          </p:cNvGrpSpPr>
          <p:nvPr/>
        </p:nvGrpSpPr>
        <p:grpSpPr bwMode="auto">
          <a:xfrm>
            <a:off x="4724400" y="1447800"/>
            <a:ext cx="4114800" cy="2557463"/>
            <a:chOff x="2976" y="2517"/>
            <a:chExt cx="2592" cy="1611"/>
          </a:xfrm>
        </p:grpSpPr>
        <p:graphicFrame>
          <p:nvGraphicFramePr>
            <p:cNvPr id="21513" name="Object 7"/>
            <p:cNvGraphicFramePr>
              <a:graphicFrameLocks noChangeAspect="1"/>
            </p:cNvGraphicFramePr>
            <p:nvPr/>
          </p:nvGraphicFramePr>
          <p:xfrm>
            <a:off x="3480" y="2757"/>
            <a:ext cx="2088" cy="13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VISIO" r:id="rId4" imgW="3111500" imgH="2044700" progId="Visio.Drawing.6">
                    <p:embed/>
                  </p:oleObj>
                </mc:Choice>
                <mc:Fallback>
                  <p:oleObj name="VISIO" r:id="rId4" imgW="3111500" imgH="2044700" progId="Visio.Drawing.6">
                    <p:embed/>
                    <p:pic>
                      <p:nvPicPr>
                        <p:cNvPr id="21513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80" y="2757"/>
                          <a:ext cx="2088" cy="137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1905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514" name="Text Box 9"/>
            <p:cNvSpPr txBox="1">
              <a:spLocks noChangeArrowheads="1"/>
            </p:cNvSpPr>
            <p:nvPr/>
          </p:nvSpPr>
          <p:spPr bwMode="auto">
            <a:xfrm>
              <a:off x="2976" y="2517"/>
              <a:ext cx="132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/>
                <a:t>Case 1: </a:t>
              </a:r>
              <a:r>
                <a:rPr lang="en-US" sz="2000" b="1">
                  <a:solidFill>
                    <a:srgbClr val="000000"/>
                  </a:solidFill>
                  <a:latin typeface="Times New Roman" charset="0"/>
                </a:rPr>
                <a:t> </a:t>
              </a:r>
              <a:r>
                <a:rPr lang="en-US" sz="2000" b="1" i="1">
                  <a:solidFill>
                    <a:schemeClr val="tx2"/>
                  </a:solidFill>
                  <a:latin typeface="Times New Roman" charset="0"/>
                </a:rPr>
                <a:t>j </a:t>
              </a:r>
              <a:r>
                <a:rPr lang="en-US" sz="2000">
                  <a:solidFill>
                    <a:schemeClr val="tx2"/>
                  </a:solidFill>
                  <a:latin typeface="Symbol" charset="0"/>
                  <a:sym typeface="Symbol" charset="0"/>
                </a:rPr>
                <a:t></a:t>
              </a:r>
              <a:r>
                <a:rPr lang="en-US" sz="2000">
                  <a:solidFill>
                    <a:schemeClr val="tx2"/>
                  </a:solidFill>
                  <a:latin typeface="Times New Roman" charset="0"/>
                  <a:sym typeface="Symbol" charset="0"/>
                </a:rPr>
                <a:t> 1</a:t>
              </a:r>
              <a:r>
                <a:rPr lang="en-US" sz="2000">
                  <a:solidFill>
                    <a:schemeClr val="tx2"/>
                  </a:solidFill>
                  <a:latin typeface="Symbol" charset="0"/>
                  <a:sym typeface="Symbol" charset="0"/>
                </a:rPr>
                <a:t> </a:t>
              </a:r>
              <a:r>
                <a:rPr lang="en-US" sz="2000">
                  <a:solidFill>
                    <a:schemeClr val="tx2"/>
                  </a:solidFill>
                  <a:latin typeface="Symbol" charset="0"/>
                </a:rPr>
                <a:t>+</a:t>
              </a:r>
              <a:r>
                <a:rPr lang="en-US" sz="2000">
                  <a:solidFill>
                    <a:schemeClr val="tx2"/>
                  </a:solidFill>
                  <a:latin typeface="Symbol" charset="0"/>
                  <a:sym typeface="Symbol" charset="0"/>
                </a:rPr>
                <a:t> </a:t>
              </a:r>
              <a:r>
                <a:rPr lang="en-US" sz="2000" b="1" i="1">
                  <a:solidFill>
                    <a:schemeClr val="tx2"/>
                  </a:solidFill>
                  <a:latin typeface="Times New Roman" charset="0"/>
                  <a:sym typeface="Symbol" charset="0"/>
                </a:rPr>
                <a:t>l</a:t>
              </a:r>
            </a:p>
          </p:txBody>
        </p:sp>
      </p:grpSp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Tahoma" charset="0"/>
              </a:rPr>
              <a:t>The Boyer-Moore-</a:t>
            </a:r>
            <a:r>
              <a:rPr lang="en-US" dirty="0" err="1">
                <a:latin typeface="Tahoma" charset="0"/>
              </a:rPr>
              <a:t>Horspool</a:t>
            </a:r>
            <a:r>
              <a:rPr lang="en-US" dirty="0">
                <a:latin typeface="Tahoma" charset="0"/>
              </a:rPr>
              <a:t> Algorithm</a:t>
            </a: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444843" y="1600200"/>
            <a:ext cx="4127157" cy="463511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defTabSz="3429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42900" defTabSz="3429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defTabSz="3429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defTabSz="3429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defTabSz="3429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defTabSz="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defTabSz="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defTabSz="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defTabSz="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 eaLnBrk="1" hangingPunct="1">
              <a:lnSpc>
                <a:spcPct val="90000"/>
              </a:lnSpc>
              <a:spcAft>
                <a:spcPct val="20000"/>
              </a:spcAft>
              <a:buClr>
                <a:schemeClr val="hlink"/>
              </a:buClr>
              <a:buSzPct val="110000"/>
              <a:buFont typeface="Wingdings" charset="0"/>
              <a:buNone/>
            </a:pPr>
            <a:r>
              <a:rPr lang="en-US" sz="1800" b="1" dirty="0">
                <a:latin typeface="Times New Roman" charset="0"/>
              </a:rPr>
              <a:t>Algorithm</a:t>
            </a:r>
            <a:r>
              <a:rPr lang="en-US" sz="1800" dirty="0">
                <a:latin typeface="Times New Roman" charset="0"/>
              </a:rPr>
              <a:t> </a:t>
            </a:r>
            <a:r>
              <a:rPr lang="en-US" sz="1800" b="1" i="1" dirty="0" err="1">
                <a:latin typeface="Times New Roman" charset="0"/>
              </a:rPr>
              <a:t>BoyerMooreHorspool</a:t>
            </a:r>
            <a:r>
              <a:rPr lang="en-US" sz="1800" dirty="0">
                <a:latin typeface="Times New Roman" charset="0"/>
              </a:rPr>
              <a:t>(</a:t>
            </a:r>
            <a:r>
              <a:rPr lang="en-US" sz="1800" b="1" i="1" dirty="0">
                <a:latin typeface="Times New Roman" charset="0"/>
              </a:rPr>
              <a:t>T, P, </a:t>
            </a:r>
            <a:r>
              <a:rPr lang="en-US" sz="1800" b="1" i="1" dirty="0">
                <a:latin typeface="Symbol" charset="0"/>
              </a:rPr>
              <a:t>S</a:t>
            </a:r>
            <a:r>
              <a:rPr lang="en-US" sz="1800" dirty="0">
                <a:latin typeface="Times New Roman" charset="0"/>
              </a:rPr>
              <a:t>)</a:t>
            </a:r>
          </a:p>
          <a:p>
            <a:pPr algn="l" eaLnBrk="1" hangingPunct="1">
              <a:lnSpc>
                <a:spcPct val="90000"/>
              </a:lnSpc>
              <a:buClr>
                <a:schemeClr val="hlink"/>
              </a:buClr>
              <a:buSzPct val="110000"/>
              <a:buFont typeface="Wingdings" charset="0"/>
              <a:buNone/>
            </a:pPr>
            <a:r>
              <a:rPr lang="en-US" sz="1800" dirty="0">
                <a:latin typeface="Times New Roman" charset="0"/>
              </a:rPr>
              <a:t>	</a:t>
            </a:r>
            <a:r>
              <a:rPr lang="en-US" sz="1800" b="1" i="1" dirty="0">
                <a:latin typeface="Times New Roman" charset="0"/>
              </a:rPr>
              <a:t>L </a:t>
            </a:r>
            <a:r>
              <a:rPr lang="en-US" sz="1800" dirty="0">
                <a:latin typeface="Times New Roman" charset="0"/>
                <a:sym typeface="Symbol" charset="0"/>
              </a:rPr>
              <a:t> </a:t>
            </a:r>
            <a:r>
              <a:rPr lang="en-US" sz="1800" b="1" i="1" dirty="0" err="1">
                <a:latin typeface="Times New Roman" charset="0"/>
                <a:sym typeface="Symbol" charset="0"/>
              </a:rPr>
              <a:t>lastOccurenceFunction</a:t>
            </a:r>
            <a:r>
              <a:rPr lang="en-US" sz="1800" dirty="0">
                <a:latin typeface="Times New Roman" charset="0"/>
                <a:sym typeface="Symbol" charset="0"/>
              </a:rPr>
              <a:t>(</a:t>
            </a:r>
            <a:r>
              <a:rPr lang="en-US" sz="1800" b="1" i="1" dirty="0">
                <a:latin typeface="Times New Roman" charset="0"/>
                <a:sym typeface="Symbol" charset="0"/>
              </a:rPr>
              <a:t>P, </a:t>
            </a:r>
            <a:r>
              <a:rPr lang="en-US" sz="1800" b="1" i="1" dirty="0">
                <a:latin typeface="Symbol" charset="0"/>
              </a:rPr>
              <a:t>S </a:t>
            </a:r>
            <a:r>
              <a:rPr lang="en-US" sz="1800" dirty="0">
                <a:latin typeface="Times New Roman" charset="0"/>
                <a:sym typeface="Symbol" charset="0"/>
              </a:rPr>
              <a:t>)</a:t>
            </a:r>
          </a:p>
          <a:p>
            <a:pPr algn="l" eaLnBrk="1" hangingPunct="1">
              <a:lnSpc>
                <a:spcPct val="90000"/>
              </a:lnSpc>
              <a:buClr>
                <a:schemeClr val="hlink"/>
              </a:buClr>
              <a:buSzPct val="110000"/>
              <a:buFont typeface="Wingdings" charset="0"/>
              <a:buNone/>
            </a:pPr>
            <a:r>
              <a:rPr lang="en-US" sz="1800" dirty="0">
                <a:latin typeface="Times New Roman" charset="0"/>
                <a:sym typeface="Symbol" charset="0"/>
              </a:rPr>
              <a:t>	</a:t>
            </a:r>
            <a:r>
              <a:rPr lang="en-US" sz="1800" b="1" i="1" dirty="0" err="1">
                <a:latin typeface="Times New Roman" charset="0"/>
              </a:rPr>
              <a:t>i</a:t>
            </a:r>
            <a:r>
              <a:rPr lang="en-US" sz="1800" b="1" i="1" dirty="0">
                <a:latin typeface="Times New Roman" charset="0"/>
              </a:rPr>
              <a:t> </a:t>
            </a:r>
            <a:r>
              <a:rPr lang="en-US" sz="1800" dirty="0">
                <a:latin typeface="Times New Roman" charset="0"/>
                <a:sym typeface="Symbol" charset="0"/>
              </a:rPr>
              <a:t> </a:t>
            </a:r>
            <a:r>
              <a:rPr lang="en-US" sz="1800" b="1" i="1" dirty="0">
                <a:latin typeface="Times New Roman" charset="0"/>
                <a:sym typeface="Symbol" charset="0"/>
              </a:rPr>
              <a:t>m</a:t>
            </a:r>
            <a:r>
              <a:rPr lang="en-US" sz="1800" b="1" i="1" dirty="0">
                <a:latin typeface="Times New Roman" charset="0"/>
              </a:rPr>
              <a:t> </a:t>
            </a:r>
            <a:r>
              <a:rPr lang="en-US" sz="1800" dirty="0">
                <a:latin typeface="Symbol" charset="0"/>
                <a:sym typeface="Symbol" charset="0"/>
              </a:rPr>
              <a:t>-</a:t>
            </a:r>
            <a:r>
              <a:rPr lang="en-US" sz="1800" b="1" i="1" dirty="0">
                <a:latin typeface="Times New Roman" charset="0"/>
              </a:rPr>
              <a:t> </a:t>
            </a:r>
            <a:r>
              <a:rPr lang="en-US" sz="1800" dirty="0">
                <a:latin typeface="Times New Roman" charset="0"/>
                <a:sym typeface="Symbol" charset="0"/>
              </a:rPr>
              <a:t>1</a:t>
            </a:r>
            <a:endParaRPr lang="en-US" sz="1800" b="1" i="1" dirty="0">
              <a:latin typeface="Times New Roman" charset="0"/>
            </a:endParaRPr>
          </a:p>
          <a:p>
            <a:pPr algn="l" eaLnBrk="1" hangingPunct="1">
              <a:lnSpc>
                <a:spcPct val="90000"/>
              </a:lnSpc>
              <a:buClr>
                <a:schemeClr val="hlink"/>
              </a:buClr>
              <a:buSzPct val="110000"/>
              <a:buFont typeface="Wingdings" charset="0"/>
              <a:buNone/>
            </a:pPr>
            <a:r>
              <a:rPr lang="en-US" sz="1800" dirty="0">
                <a:latin typeface="Times New Roman" charset="0"/>
                <a:sym typeface="Symbol" charset="0"/>
              </a:rPr>
              <a:t>	</a:t>
            </a:r>
            <a:r>
              <a:rPr lang="en-US" sz="1800" b="1" i="1" dirty="0">
                <a:latin typeface="Times New Roman" charset="0"/>
              </a:rPr>
              <a:t>j </a:t>
            </a:r>
            <a:r>
              <a:rPr lang="en-US" sz="1800" dirty="0">
                <a:latin typeface="Times New Roman" charset="0"/>
                <a:sym typeface="Symbol" charset="0"/>
              </a:rPr>
              <a:t> </a:t>
            </a:r>
            <a:r>
              <a:rPr lang="en-US" sz="1800" b="1" i="1" dirty="0">
                <a:latin typeface="Times New Roman" charset="0"/>
                <a:sym typeface="Symbol" charset="0"/>
              </a:rPr>
              <a:t>m</a:t>
            </a:r>
            <a:r>
              <a:rPr lang="en-US" sz="1800" b="1" i="1" dirty="0">
                <a:latin typeface="Times New Roman" charset="0"/>
              </a:rPr>
              <a:t> </a:t>
            </a:r>
            <a:r>
              <a:rPr lang="en-US" sz="1800" dirty="0">
                <a:latin typeface="Symbol" charset="0"/>
                <a:sym typeface="Symbol" charset="0"/>
              </a:rPr>
              <a:t>-</a:t>
            </a:r>
            <a:r>
              <a:rPr lang="en-US" sz="1800" b="1" i="1" dirty="0">
                <a:latin typeface="Times New Roman" charset="0"/>
              </a:rPr>
              <a:t> </a:t>
            </a:r>
            <a:r>
              <a:rPr lang="en-US" sz="1800" dirty="0">
                <a:latin typeface="Times New Roman" charset="0"/>
                <a:sym typeface="Symbol" charset="0"/>
              </a:rPr>
              <a:t>1</a:t>
            </a:r>
          </a:p>
          <a:p>
            <a:pPr algn="l" eaLnBrk="1" hangingPunct="1">
              <a:lnSpc>
                <a:spcPct val="90000"/>
              </a:lnSpc>
              <a:buClr>
                <a:schemeClr val="hlink"/>
              </a:buClr>
              <a:buSzPct val="110000"/>
              <a:buFont typeface="Wingdings" charset="0"/>
              <a:buNone/>
            </a:pPr>
            <a:r>
              <a:rPr lang="en-US" sz="1800" dirty="0">
                <a:latin typeface="Times New Roman" charset="0"/>
                <a:sym typeface="Symbol" charset="0"/>
              </a:rPr>
              <a:t>	</a:t>
            </a:r>
            <a:r>
              <a:rPr lang="en-US" sz="1800" b="1" dirty="0">
                <a:latin typeface="Times New Roman" charset="0"/>
              </a:rPr>
              <a:t>repeat </a:t>
            </a:r>
            <a:endParaRPr lang="en-US" sz="1800" b="1" i="1" dirty="0">
              <a:latin typeface="Times New Roman" charset="0"/>
            </a:endParaRPr>
          </a:p>
          <a:p>
            <a:pPr lvl="1" algn="l" eaLnBrk="1" hangingPunct="1">
              <a:lnSpc>
                <a:spcPct val="90000"/>
              </a:lnSpc>
              <a:buClr>
                <a:schemeClr val="hlink"/>
              </a:buClr>
              <a:buSzPct val="110000"/>
              <a:buFont typeface="Wingdings" charset="0"/>
              <a:buNone/>
            </a:pPr>
            <a:r>
              <a:rPr lang="en-US" sz="1800" b="1" dirty="0">
                <a:latin typeface="Times New Roman" charset="0"/>
              </a:rPr>
              <a:t>	if </a:t>
            </a:r>
            <a:r>
              <a:rPr lang="en-US" sz="1800" b="1" i="1" dirty="0">
                <a:latin typeface="Times New Roman" charset="0"/>
              </a:rPr>
              <a:t>T</a:t>
            </a:r>
            <a:r>
              <a:rPr lang="en-US" sz="1800" dirty="0">
                <a:latin typeface="Times New Roman" charset="0"/>
              </a:rPr>
              <a:t>[</a:t>
            </a:r>
            <a:r>
              <a:rPr lang="en-US" sz="1800" b="1" i="1" dirty="0" err="1">
                <a:latin typeface="Times New Roman" charset="0"/>
              </a:rPr>
              <a:t>i</a:t>
            </a:r>
            <a:r>
              <a:rPr lang="en-US" sz="1800" u="sng" dirty="0">
                <a:latin typeface="Times New Roman" charset="0"/>
              </a:rPr>
              <a:t>]</a:t>
            </a:r>
            <a:r>
              <a:rPr lang="en-US" sz="1800" b="1" i="1" dirty="0">
                <a:latin typeface="Times New Roman" charset="0"/>
              </a:rPr>
              <a:t> </a:t>
            </a:r>
            <a:r>
              <a:rPr lang="en-US" sz="1800" dirty="0">
                <a:latin typeface="Symbol" charset="0"/>
              </a:rPr>
              <a:t>=</a:t>
            </a:r>
            <a:r>
              <a:rPr lang="en-US" sz="1800" b="1" i="1" dirty="0">
                <a:latin typeface="Times New Roman" charset="0"/>
              </a:rPr>
              <a:t> P</a:t>
            </a:r>
            <a:r>
              <a:rPr lang="en-US" sz="1800" dirty="0">
                <a:latin typeface="Times New Roman" charset="0"/>
              </a:rPr>
              <a:t>[</a:t>
            </a:r>
            <a:r>
              <a:rPr lang="en-US" sz="1800" b="1" i="1" dirty="0">
                <a:latin typeface="Times New Roman" charset="0"/>
              </a:rPr>
              <a:t>j</a:t>
            </a:r>
            <a:r>
              <a:rPr lang="en-US" sz="1800" dirty="0">
                <a:latin typeface="Times New Roman" charset="0"/>
              </a:rPr>
              <a:t>]</a:t>
            </a:r>
          </a:p>
          <a:p>
            <a:pPr lvl="1" algn="l" eaLnBrk="1" hangingPunct="1">
              <a:lnSpc>
                <a:spcPct val="90000"/>
              </a:lnSpc>
              <a:buClr>
                <a:schemeClr val="hlink"/>
              </a:buClr>
              <a:buSzPct val="110000"/>
              <a:buFont typeface="Wingdings" charset="0"/>
              <a:buNone/>
            </a:pPr>
            <a:r>
              <a:rPr lang="en-US" sz="1800" dirty="0">
                <a:latin typeface="Times New Roman" charset="0"/>
              </a:rPr>
              <a:t>		</a:t>
            </a:r>
            <a:r>
              <a:rPr lang="en-US" sz="1800" b="1" dirty="0">
                <a:latin typeface="Times New Roman" charset="0"/>
              </a:rPr>
              <a:t>if  </a:t>
            </a:r>
            <a:r>
              <a:rPr lang="en-US" sz="1800" b="1" i="1" dirty="0">
                <a:latin typeface="Times New Roman" charset="0"/>
              </a:rPr>
              <a:t>j </a:t>
            </a:r>
            <a:r>
              <a:rPr lang="en-US" sz="1800" dirty="0">
                <a:latin typeface="Symbol" charset="0"/>
              </a:rPr>
              <a:t>=</a:t>
            </a:r>
            <a:r>
              <a:rPr lang="en-US" sz="1800" b="1" i="1" dirty="0">
                <a:latin typeface="Times New Roman" charset="0"/>
              </a:rPr>
              <a:t> </a:t>
            </a:r>
            <a:r>
              <a:rPr lang="en-US" sz="1800" dirty="0">
                <a:latin typeface="Times New Roman" charset="0"/>
              </a:rPr>
              <a:t>0</a:t>
            </a:r>
          </a:p>
          <a:p>
            <a:pPr lvl="1" algn="l" eaLnBrk="1" hangingPunct="1">
              <a:lnSpc>
                <a:spcPct val="90000"/>
              </a:lnSpc>
              <a:buClr>
                <a:schemeClr val="hlink"/>
              </a:buClr>
              <a:buSzPct val="110000"/>
              <a:buFont typeface="Wingdings" charset="0"/>
              <a:buNone/>
            </a:pPr>
            <a:r>
              <a:rPr lang="en-US" sz="1800" dirty="0">
                <a:latin typeface="Times New Roman" charset="0"/>
              </a:rPr>
              <a:t>			</a:t>
            </a:r>
            <a:r>
              <a:rPr lang="en-US" sz="1800" b="1" dirty="0">
                <a:latin typeface="Times New Roman" charset="0"/>
              </a:rPr>
              <a:t>return  </a:t>
            </a:r>
            <a:r>
              <a:rPr lang="en-US" sz="1800" b="1" i="1" dirty="0" err="1">
                <a:latin typeface="Times New Roman" charset="0"/>
              </a:rPr>
              <a:t>i</a:t>
            </a:r>
            <a:r>
              <a:rPr lang="en-US" sz="1800" b="1" i="1" dirty="0">
                <a:latin typeface="Times New Roman" charset="0"/>
              </a:rPr>
              <a:t>  </a:t>
            </a:r>
            <a:r>
              <a:rPr lang="en-US" sz="1800" dirty="0">
                <a:latin typeface="Times New Roman" charset="0"/>
              </a:rPr>
              <a:t>{ match at </a:t>
            </a:r>
            <a:r>
              <a:rPr lang="en-US" sz="1800" b="1" i="1" dirty="0" err="1">
                <a:latin typeface="Times New Roman" charset="0"/>
              </a:rPr>
              <a:t>i</a:t>
            </a:r>
            <a:r>
              <a:rPr lang="en-US" sz="1800" dirty="0">
                <a:latin typeface="Times New Roman" charset="0"/>
              </a:rPr>
              <a:t> }</a:t>
            </a:r>
          </a:p>
          <a:p>
            <a:pPr lvl="1" algn="l" eaLnBrk="1" hangingPunct="1">
              <a:lnSpc>
                <a:spcPct val="90000"/>
              </a:lnSpc>
              <a:buClr>
                <a:schemeClr val="hlink"/>
              </a:buClr>
              <a:buSzPct val="110000"/>
              <a:buFont typeface="Wingdings" charset="0"/>
              <a:buNone/>
            </a:pPr>
            <a:r>
              <a:rPr lang="en-US" sz="1800" dirty="0">
                <a:latin typeface="Times New Roman" charset="0"/>
              </a:rPr>
              <a:t>		</a:t>
            </a:r>
            <a:r>
              <a:rPr lang="en-US" sz="1800" b="1" dirty="0">
                <a:latin typeface="Times New Roman" charset="0"/>
              </a:rPr>
              <a:t>else</a:t>
            </a:r>
          </a:p>
          <a:p>
            <a:pPr lvl="1" algn="l" eaLnBrk="1" hangingPunct="1">
              <a:lnSpc>
                <a:spcPct val="90000"/>
              </a:lnSpc>
              <a:buClr>
                <a:schemeClr val="hlink"/>
              </a:buClr>
              <a:buSzPct val="110000"/>
              <a:buFont typeface="Wingdings" charset="0"/>
              <a:buNone/>
            </a:pPr>
            <a:r>
              <a:rPr lang="en-US" sz="1800" b="1" dirty="0">
                <a:latin typeface="Times New Roman" charset="0"/>
              </a:rPr>
              <a:t>			</a:t>
            </a:r>
            <a:r>
              <a:rPr lang="en-US" sz="1800" b="1" i="1" dirty="0" err="1">
                <a:latin typeface="Times New Roman" charset="0"/>
              </a:rPr>
              <a:t>i</a:t>
            </a:r>
            <a:r>
              <a:rPr lang="en-US" sz="1800" b="1" i="1" dirty="0">
                <a:latin typeface="Times New Roman" charset="0"/>
              </a:rPr>
              <a:t> </a:t>
            </a:r>
            <a:r>
              <a:rPr lang="en-US" sz="1800" dirty="0">
                <a:latin typeface="Times New Roman" charset="0"/>
                <a:sym typeface="Symbol" charset="0"/>
              </a:rPr>
              <a:t> </a:t>
            </a:r>
            <a:r>
              <a:rPr lang="en-US" sz="1800" b="1" i="1" dirty="0" err="1">
                <a:latin typeface="Times New Roman" charset="0"/>
                <a:sym typeface="Symbol" charset="0"/>
              </a:rPr>
              <a:t>i</a:t>
            </a:r>
            <a:r>
              <a:rPr lang="en-US" sz="1800" b="1" i="1" dirty="0">
                <a:latin typeface="Times New Roman" charset="0"/>
              </a:rPr>
              <a:t> </a:t>
            </a:r>
            <a:r>
              <a:rPr lang="en-US" sz="1800" dirty="0">
                <a:latin typeface="Symbol" charset="0"/>
                <a:sym typeface="Symbol" charset="0"/>
              </a:rPr>
              <a:t>-</a:t>
            </a:r>
            <a:r>
              <a:rPr lang="en-US" sz="1800" b="1" i="1" dirty="0">
                <a:latin typeface="Times New Roman" charset="0"/>
              </a:rPr>
              <a:t> </a:t>
            </a:r>
            <a:r>
              <a:rPr lang="en-US" sz="1800" dirty="0">
                <a:latin typeface="Times New Roman" charset="0"/>
                <a:sym typeface="Symbol" charset="0"/>
              </a:rPr>
              <a:t>1</a:t>
            </a:r>
          </a:p>
          <a:p>
            <a:pPr lvl="1" algn="l" eaLnBrk="1" hangingPunct="1">
              <a:lnSpc>
                <a:spcPct val="90000"/>
              </a:lnSpc>
              <a:buClr>
                <a:schemeClr val="hlink"/>
              </a:buClr>
              <a:buSzPct val="110000"/>
              <a:buFont typeface="Wingdings" charset="0"/>
              <a:buNone/>
            </a:pPr>
            <a:r>
              <a:rPr lang="en-US" sz="1800" b="1" dirty="0">
                <a:latin typeface="Times New Roman" charset="0"/>
              </a:rPr>
              <a:t>			</a:t>
            </a:r>
            <a:r>
              <a:rPr lang="en-US" sz="1800" b="1" i="1" dirty="0">
                <a:latin typeface="Times New Roman" charset="0"/>
              </a:rPr>
              <a:t>j </a:t>
            </a:r>
            <a:r>
              <a:rPr lang="en-US" sz="1800" dirty="0">
                <a:latin typeface="Times New Roman" charset="0"/>
                <a:sym typeface="Symbol" charset="0"/>
              </a:rPr>
              <a:t> </a:t>
            </a:r>
            <a:r>
              <a:rPr lang="en-US" sz="1800" b="1" i="1" dirty="0">
                <a:latin typeface="Times New Roman" charset="0"/>
                <a:sym typeface="Symbol" charset="0"/>
              </a:rPr>
              <a:t>j</a:t>
            </a:r>
            <a:r>
              <a:rPr lang="en-US" sz="1800" b="1" i="1" dirty="0">
                <a:latin typeface="Times New Roman" charset="0"/>
              </a:rPr>
              <a:t> </a:t>
            </a:r>
            <a:r>
              <a:rPr lang="en-US" sz="1800" dirty="0">
                <a:latin typeface="Symbol" charset="0"/>
                <a:sym typeface="Symbol" charset="0"/>
              </a:rPr>
              <a:t>-</a:t>
            </a:r>
            <a:r>
              <a:rPr lang="en-US" sz="1800" b="1" i="1" dirty="0">
                <a:latin typeface="Times New Roman" charset="0"/>
              </a:rPr>
              <a:t> </a:t>
            </a:r>
            <a:r>
              <a:rPr lang="en-US" sz="1800" dirty="0">
                <a:latin typeface="Times New Roman" charset="0"/>
                <a:sym typeface="Symbol" charset="0"/>
              </a:rPr>
              <a:t>1</a:t>
            </a:r>
          </a:p>
          <a:p>
            <a:pPr lvl="1" algn="l" eaLnBrk="1" hangingPunct="1">
              <a:lnSpc>
                <a:spcPct val="90000"/>
              </a:lnSpc>
              <a:buClr>
                <a:schemeClr val="hlink"/>
              </a:buClr>
              <a:buSzPct val="110000"/>
              <a:buFont typeface="Wingdings" charset="0"/>
              <a:buNone/>
            </a:pPr>
            <a:r>
              <a:rPr lang="en-US" sz="1800" b="1" i="1" dirty="0">
                <a:latin typeface="Times New Roman" charset="0"/>
              </a:rPr>
              <a:t>	</a:t>
            </a:r>
            <a:r>
              <a:rPr lang="en-US" sz="1800" b="1" dirty="0">
                <a:latin typeface="Times New Roman" charset="0"/>
              </a:rPr>
              <a:t>else</a:t>
            </a:r>
          </a:p>
          <a:p>
            <a:pPr lvl="1" algn="l" eaLnBrk="1" hangingPunct="1">
              <a:lnSpc>
                <a:spcPct val="90000"/>
              </a:lnSpc>
              <a:buClr>
                <a:schemeClr val="hlink"/>
              </a:buClr>
              <a:buSzPct val="110000"/>
              <a:buFont typeface="Wingdings" charset="0"/>
              <a:buNone/>
            </a:pPr>
            <a:r>
              <a:rPr lang="en-US" sz="1800" b="1" dirty="0">
                <a:latin typeface="Times New Roman" charset="0"/>
              </a:rPr>
              <a:t>		</a:t>
            </a:r>
            <a:r>
              <a:rPr lang="en-US" sz="1800" dirty="0">
                <a:latin typeface="Times New Roman" charset="0"/>
              </a:rPr>
              <a:t>{ bad-character-jump }</a:t>
            </a:r>
            <a:endParaRPr lang="en-US" sz="1800" b="1" dirty="0">
              <a:latin typeface="Times New Roman" charset="0"/>
            </a:endParaRPr>
          </a:p>
          <a:p>
            <a:pPr lvl="1" algn="l" eaLnBrk="1" hangingPunct="1">
              <a:lnSpc>
                <a:spcPct val="90000"/>
              </a:lnSpc>
              <a:buClr>
                <a:schemeClr val="hlink"/>
              </a:buClr>
              <a:buSzPct val="110000"/>
              <a:buFont typeface="Wingdings" charset="0"/>
              <a:buNone/>
            </a:pPr>
            <a:r>
              <a:rPr lang="en-US" sz="1800" b="1" dirty="0">
                <a:latin typeface="Times New Roman" charset="0"/>
              </a:rPr>
              <a:t>		</a:t>
            </a:r>
            <a:r>
              <a:rPr lang="en-US" sz="1800" b="1" i="1" dirty="0">
                <a:latin typeface="Times New Roman" charset="0"/>
              </a:rPr>
              <a:t>l </a:t>
            </a:r>
            <a:r>
              <a:rPr lang="en-US" sz="1800" dirty="0">
                <a:latin typeface="Times New Roman" charset="0"/>
                <a:sym typeface="Symbol" charset="0"/>
              </a:rPr>
              <a:t> </a:t>
            </a:r>
            <a:r>
              <a:rPr lang="en-US" sz="1800" b="1" i="1" dirty="0">
                <a:latin typeface="Times New Roman" charset="0"/>
              </a:rPr>
              <a:t>L</a:t>
            </a:r>
            <a:r>
              <a:rPr lang="en-US" sz="1800" dirty="0">
                <a:latin typeface="Times New Roman" charset="0"/>
              </a:rPr>
              <a:t>[</a:t>
            </a:r>
            <a:r>
              <a:rPr lang="en-US" sz="1800" b="1" i="1" dirty="0">
                <a:latin typeface="Times New Roman" charset="0"/>
              </a:rPr>
              <a:t>T</a:t>
            </a:r>
            <a:r>
              <a:rPr lang="en-US" sz="1800" dirty="0">
                <a:latin typeface="Times New Roman" charset="0"/>
              </a:rPr>
              <a:t>[</a:t>
            </a:r>
            <a:r>
              <a:rPr lang="en-US" sz="1800" b="1" i="1" dirty="0" err="1">
                <a:latin typeface="Times New Roman" charset="0"/>
              </a:rPr>
              <a:t>i</a:t>
            </a:r>
            <a:r>
              <a:rPr lang="en-US" sz="1800" u="sng" dirty="0">
                <a:latin typeface="Times New Roman" charset="0"/>
              </a:rPr>
              <a:t>]]</a:t>
            </a:r>
            <a:r>
              <a:rPr lang="en-US" sz="1800" dirty="0">
                <a:latin typeface="Times New Roman" charset="0"/>
                <a:sym typeface="Symbol" charset="0"/>
              </a:rPr>
              <a:t>	</a:t>
            </a:r>
            <a:endParaRPr lang="en-US" sz="1800" b="1" i="1" dirty="0">
              <a:latin typeface="Times New Roman" charset="0"/>
            </a:endParaRPr>
          </a:p>
          <a:p>
            <a:pPr lvl="1" algn="l" eaLnBrk="1" hangingPunct="1">
              <a:lnSpc>
                <a:spcPct val="90000"/>
              </a:lnSpc>
              <a:buClr>
                <a:schemeClr val="hlink"/>
              </a:buClr>
              <a:buSzPct val="110000"/>
              <a:buFont typeface="Wingdings" charset="0"/>
              <a:buNone/>
            </a:pPr>
            <a:r>
              <a:rPr lang="en-US" sz="1800" b="1" dirty="0">
                <a:latin typeface="Times New Roman" charset="0"/>
              </a:rPr>
              <a:t>		</a:t>
            </a:r>
            <a:r>
              <a:rPr lang="en-US" sz="1800" b="1" i="1" dirty="0" err="1">
                <a:latin typeface="Times New Roman" charset="0"/>
              </a:rPr>
              <a:t>i</a:t>
            </a:r>
            <a:r>
              <a:rPr lang="en-US" sz="1800" b="1" i="1" dirty="0">
                <a:latin typeface="Times New Roman" charset="0"/>
              </a:rPr>
              <a:t> </a:t>
            </a:r>
            <a:r>
              <a:rPr lang="en-US" sz="1800" dirty="0">
                <a:latin typeface="Times New Roman" charset="0"/>
                <a:sym typeface="Symbol" charset="0"/>
              </a:rPr>
              <a:t> </a:t>
            </a:r>
            <a:r>
              <a:rPr lang="en-US" sz="1800" b="1" i="1" dirty="0" err="1">
                <a:latin typeface="Times New Roman" charset="0"/>
                <a:sym typeface="Symbol" charset="0"/>
              </a:rPr>
              <a:t>i</a:t>
            </a:r>
            <a:r>
              <a:rPr lang="en-US" sz="1800" b="1" i="1" dirty="0">
                <a:latin typeface="Times New Roman" charset="0"/>
              </a:rPr>
              <a:t> </a:t>
            </a:r>
            <a:r>
              <a:rPr lang="en-US" sz="1800" dirty="0">
                <a:latin typeface="Symbol" charset="0"/>
              </a:rPr>
              <a:t>+</a:t>
            </a:r>
            <a:r>
              <a:rPr lang="en-US" sz="1800" b="1" i="1" dirty="0">
                <a:latin typeface="Times New Roman" charset="0"/>
              </a:rPr>
              <a:t> m </a:t>
            </a:r>
            <a:r>
              <a:rPr lang="en-US" sz="1800" dirty="0">
                <a:latin typeface="Times New Roman" charset="0"/>
                <a:sym typeface="Symbol" charset="0"/>
              </a:rPr>
              <a:t>– </a:t>
            </a:r>
            <a:r>
              <a:rPr lang="en-US" sz="1800" dirty="0">
                <a:latin typeface="Times New Roman" charset="0"/>
              </a:rPr>
              <a:t>min(</a:t>
            </a:r>
            <a:r>
              <a:rPr lang="en-US" sz="1800" b="1" i="1" dirty="0">
                <a:latin typeface="Times New Roman" charset="0"/>
              </a:rPr>
              <a:t>j</a:t>
            </a:r>
            <a:r>
              <a:rPr lang="en-US" sz="1800" dirty="0">
                <a:latin typeface="Times New Roman" charset="0"/>
              </a:rPr>
              <a:t>, 1</a:t>
            </a:r>
            <a:r>
              <a:rPr lang="en-US" sz="1800" dirty="0">
                <a:latin typeface="Symbol" charset="0"/>
              </a:rPr>
              <a:t> + </a:t>
            </a:r>
            <a:r>
              <a:rPr lang="en-US" sz="1800" b="1" i="1" dirty="0">
                <a:latin typeface="Times New Roman" charset="0"/>
              </a:rPr>
              <a:t>l</a:t>
            </a:r>
            <a:r>
              <a:rPr lang="en-US" sz="1800" dirty="0">
                <a:latin typeface="Times New Roman" charset="0"/>
              </a:rPr>
              <a:t>)</a:t>
            </a:r>
            <a:endParaRPr lang="en-US" sz="1800" b="1" i="1" dirty="0">
              <a:latin typeface="Times New Roman" charset="0"/>
            </a:endParaRPr>
          </a:p>
          <a:p>
            <a:pPr lvl="1" algn="l" eaLnBrk="1" hangingPunct="1">
              <a:lnSpc>
                <a:spcPct val="90000"/>
              </a:lnSpc>
              <a:buClr>
                <a:schemeClr val="hlink"/>
              </a:buClr>
              <a:buSzPct val="110000"/>
              <a:buFont typeface="Wingdings" charset="0"/>
              <a:buNone/>
            </a:pPr>
            <a:r>
              <a:rPr lang="en-US" sz="1800" b="1" dirty="0">
                <a:latin typeface="Times New Roman" charset="0"/>
              </a:rPr>
              <a:t>		</a:t>
            </a:r>
            <a:r>
              <a:rPr lang="en-US" sz="1800" b="1" i="1" dirty="0">
                <a:latin typeface="Times New Roman" charset="0"/>
              </a:rPr>
              <a:t>j </a:t>
            </a:r>
            <a:r>
              <a:rPr lang="en-US" sz="1800" dirty="0">
                <a:latin typeface="Times New Roman" charset="0"/>
                <a:sym typeface="Symbol" charset="0"/>
              </a:rPr>
              <a:t> </a:t>
            </a:r>
            <a:r>
              <a:rPr lang="en-US" sz="1800" b="1" i="1" dirty="0">
                <a:latin typeface="Times New Roman" charset="0"/>
                <a:sym typeface="Symbol" charset="0"/>
              </a:rPr>
              <a:t>m</a:t>
            </a:r>
            <a:r>
              <a:rPr lang="en-US" sz="1800" b="1" i="1" dirty="0">
                <a:latin typeface="Times New Roman" charset="0"/>
              </a:rPr>
              <a:t> </a:t>
            </a:r>
            <a:r>
              <a:rPr lang="en-US" sz="1800" dirty="0">
                <a:latin typeface="Symbol" charset="0"/>
                <a:sym typeface="Symbol" charset="0"/>
              </a:rPr>
              <a:t>-</a:t>
            </a:r>
            <a:r>
              <a:rPr lang="en-US" sz="1800" b="1" i="1" dirty="0">
                <a:latin typeface="Times New Roman" charset="0"/>
              </a:rPr>
              <a:t> </a:t>
            </a:r>
            <a:r>
              <a:rPr lang="en-US" sz="1800" dirty="0">
                <a:latin typeface="Times New Roman" charset="0"/>
                <a:sym typeface="Symbol" charset="0"/>
              </a:rPr>
              <a:t>1</a:t>
            </a:r>
          </a:p>
          <a:p>
            <a:pPr lvl="1" algn="l" eaLnBrk="1" hangingPunct="1">
              <a:lnSpc>
                <a:spcPct val="90000"/>
              </a:lnSpc>
              <a:buClr>
                <a:schemeClr val="hlink"/>
              </a:buClr>
              <a:buSzPct val="110000"/>
              <a:buFont typeface="Wingdings" charset="0"/>
              <a:buNone/>
            </a:pPr>
            <a:r>
              <a:rPr lang="en-US" sz="1800" b="1" dirty="0">
                <a:latin typeface="Times New Roman" charset="0"/>
              </a:rPr>
              <a:t>until  </a:t>
            </a:r>
            <a:r>
              <a:rPr lang="en-US" sz="1800" b="1" i="1" dirty="0" err="1">
                <a:latin typeface="Times New Roman" charset="0"/>
              </a:rPr>
              <a:t>i</a:t>
            </a:r>
            <a:r>
              <a:rPr lang="en-US" sz="1800" b="1" i="1" dirty="0">
                <a:latin typeface="Times New Roman" charset="0"/>
              </a:rPr>
              <a:t> </a:t>
            </a:r>
            <a:r>
              <a:rPr lang="en-US" sz="1800" dirty="0">
                <a:latin typeface="Symbol" charset="0"/>
                <a:sym typeface="Symbol" charset="0"/>
              </a:rPr>
              <a:t>&gt;</a:t>
            </a:r>
            <a:r>
              <a:rPr lang="en-US" sz="1800" dirty="0">
                <a:latin typeface="Times New Roman" charset="0"/>
                <a:sym typeface="Symbol" charset="0"/>
              </a:rPr>
              <a:t> </a:t>
            </a:r>
            <a:r>
              <a:rPr lang="en-US" sz="1800" b="1" i="1" dirty="0">
                <a:latin typeface="Times New Roman" charset="0"/>
                <a:sym typeface="Symbol" charset="0"/>
              </a:rPr>
              <a:t>n</a:t>
            </a:r>
            <a:r>
              <a:rPr lang="en-US" sz="1800" b="1" i="1" dirty="0">
                <a:latin typeface="Times New Roman" charset="0"/>
              </a:rPr>
              <a:t> </a:t>
            </a:r>
            <a:r>
              <a:rPr lang="en-US" sz="1800" dirty="0">
                <a:latin typeface="Symbol" charset="0"/>
                <a:sym typeface="Symbol" charset="0"/>
              </a:rPr>
              <a:t>-</a:t>
            </a:r>
            <a:r>
              <a:rPr lang="en-US" sz="1800" b="1" i="1" dirty="0">
                <a:latin typeface="Times New Roman" charset="0"/>
              </a:rPr>
              <a:t> </a:t>
            </a:r>
            <a:r>
              <a:rPr lang="en-US" sz="1800" dirty="0">
                <a:latin typeface="Times New Roman" charset="0"/>
                <a:sym typeface="Symbol" charset="0"/>
              </a:rPr>
              <a:t>1</a:t>
            </a:r>
          </a:p>
          <a:p>
            <a:pPr lvl="1" algn="l" eaLnBrk="1" hangingPunct="1">
              <a:lnSpc>
                <a:spcPct val="90000"/>
              </a:lnSpc>
              <a:buClr>
                <a:schemeClr val="hlink"/>
              </a:buClr>
              <a:buSzPct val="110000"/>
              <a:buFont typeface="Wingdings" charset="0"/>
              <a:buNone/>
            </a:pPr>
            <a:r>
              <a:rPr lang="en-US" sz="1800" b="1" dirty="0">
                <a:latin typeface="Times New Roman" charset="0"/>
              </a:rPr>
              <a:t>return  </a:t>
            </a:r>
            <a:r>
              <a:rPr lang="en-US" sz="1800" dirty="0">
                <a:latin typeface="Symbol" charset="0"/>
                <a:sym typeface="Symbol" charset="0"/>
              </a:rPr>
              <a:t>-</a:t>
            </a:r>
            <a:r>
              <a:rPr lang="en-US" sz="1800" dirty="0">
                <a:latin typeface="Times New Roman" charset="0"/>
                <a:sym typeface="Symbol" charset="0"/>
              </a:rPr>
              <a:t>1 </a:t>
            </a:r>
            <a:r>
              <a:rPr lang="en-US" sz="1800" dirty="0">
                <a:latin typeface="Times New Roman" charset="0"/>
              </a:rPr>
              <a:t>{ no match }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Example</a:t>
            </a:r>
          </a:p>
        </p:txBody>
      </p:sp>
      <p:graphicFrame>
        <p:nvGraphicFramePr>
          <p:cNvPr id="22532" name="Object 3"/>
          <p:cNvGraphicFramePr>
            <a:graphicFrameLocks noChangeAspect="1"/>
          </p:cNvGraphicFramePr>
          <p:nvPr/>
        </p:nvGraphicFramePr>
        <p:xfrm>
          <a:off x="1066800" y="2092325"/>
          <a:ext cx="7848600" cy="3698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4800600" imgH="2273300" progId="Visio.Drawing.6">
                  <p:embed/>
                </p:oleObj>
              </mc:Choice>
              <mc:Fallback>
                <p:oleObj name="VISIO" r:id="rId2" imgW="4800600" imgH="2273300" progId="Visio.Drawing.6">
                  <p:embed/>
                  <p:pic>
                    <p:nvPicPr>
                      <p:cNvPr id="22532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2092325"/>
                        <a:ext cx="7848600" cy="3698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1905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Analysis</a:t>
            </a:r>
          </a:p>
        </p:txBody>
      </p:sp>
      <p:sp>
        <p:nvSpPr>
          <p:cNvPr id="23556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752599"/>
            <a:ext cx="3810000" cy="4463255"/>
          </a:xfrm>
        </p:spPr>
        <p:txBody>
          <a:bodyPr/>
          <a:lstStyle/>
          <a:p>
            <a:pPr eaLnBrk="1" hangingPunct="1"/>
            <a:r>
              <a:rPr lang="en-US" sz="2000" dirty="0">
                <a:latin typeface="Tahoma" charset="0"/>
              </a:rPr>
              <a:t>The Boyer-Moore-</a:t>
            </a:r>
            <a:r>
              <a:rPr lang="en-US" sz="2000" dirty="0" err="1">
                <a:latin typeface="Tahoma" charset="0"/>
              </a:rPr>
              <a:t>Horspool</a:t>
            </a:r>
            <a:r>
              <a:rPr lang="en-US" altLang="ja-JP" sz="2000" dirty="0">
                <a:latin typeface="Tahoma" charset="0"/>
              </a:rPr>
              <a:t> algorithm runs in </a:t>
            </a:r>
            <a:r>
              <a:rPr lang="en-US" altLang="ja-JP" sz="2000" b="1" i="1" dirty="0">
                <a:latin typeface="Times New Roman" charset="0"/>
              </a:rPr>
              <a:t>O</a:t>
            </a:r>
            <a:r>
              <a:rPr lang="en-US" altLang="ja-JP" sz="2000" dirty="0">
                <a:latin typeface="Times New Roman" charset="0"/>
              </a:rPr>
              <a:t>(</a:t>
            </a:r>
            <a:r>
              <a:rPr lang="en-US" altLang="ja-JP" sz="2000" b="1" i="1" dirty="0">
                <a:latin typeface="Times New Roman" charset="0"/>
              </a:rPr>
              <a:t>nm </a:t>
            </a:r>
            <a:r>
              <a:rPr lang="en-US" altLang="ja-JP" sz="2000" dirty="0">
                <a:latin typeface="Symbol" charset="0"/>
              </a:rPr>
              <a:t>+</a:t>
            </a:r>
            <a:r>
              <a:rPr lang="en-US" altLang="ja-JP" sz="2000" b="1" i="1" dirty="0">
                <a:latin typeface="Times New Roman" charset="0"/>
              </a:rPr>
              <a:t> k</a:t>
            </a:r>
            <a:r>
              <a:rPr lang="en-US" altLang="ja-JP" sz="2000" dirty="0">
                <a:latin typeface="Times New Roman" charset="0"/>
              </a:rPr>
              <a:t>) </a:t>
            </a:r>
            <a:r>
              <a:rPr lang="en-US" altLang="ja-JP" sz="2000" dirty="0"/>
              <a:t>time in the </a:t>
            </a:r>
            <a:r>
              <a:rPr lang="en-US" altLang="ja-JP" sz="2000" b="1" dirty="0"/>
              <a:t>worst</a:t>
            </a:r>
            <a:r>
              <a:rPr lang="en-US" altLang="ja-JP" sz="2000" dirty="0"/>
              <a:t> </a:t>
            </a:r>
            <a:r>
              <a:rPr lang="en-US" altLang="ja-JP" sz="2000" b="1" dirty="0"/>
              <a:t>case</a:t>
            </a:r>
          </a:p>
          <a:p>
            <a:pPr eaLnBrk="1" hangingPunct="1"/>
            <a:r>
              <a:rPr lang="en-US" sz="2000" dirty="0">
                <a:latin typeface="Tahoma" charset="0"/>
              </a:rPr>
              <a:t>Example of worst case:</a:t>
            </a:r>
          </a:p>
          <a:p>
            <a:pPr lvl="1" eaLnBrk="1" hangingPunct="1"/>
            <a:r>
              <a:rPr lang="en-US" sz="1800" b="1" i="1" dirty="0">
                <a:latin typeface="Times New Roman" charset="0"/>
              </a:rPr>
              <a:t>T </a:t>
            </a:r>
            <a:r>
              <a:rPr lang="en-US" sz="1800" dirty="0">
                <a:latin typeface="Symbol" charset="0"/>
              </a:rPr>
              <a:t>=</a:t>
            </a:r>
            <a:r>
              <a:rPr lang="en-US" sz="1800" b="1" i="1" dirty="0">
                <a:latin typeface="Times New Roman" charset="0"/>
              </a:rPr>
              <a:t> </a:t>
            </a:r>
            <a:r>
              <a:rPr lang="en-US" sz="1800" b="1" i="1" dirty="0" err="1">
                <a:latin typeface="Times New Roman" charset="0"/>
              </a:rPr>
              <a:t>aaa</a:t>
            </a:r>
            <a:r>
              <a:rPr lang="en-US" sz="1800" b="1" i="1" dirty="0">
                <a:latin typeface="Times New Roman" charset="0"/>
              </a:rPr>
              <a:t> … a</a:t>
            </a:r>
          </a:p>
          <a:p>
            <a:pPr lvl="1" eaLnBrk="1" hangingPunct="1"/>
            <a:r>
              <a:rPr lang="en-US" sz="1800" b="1" i="1" dirty="0">
                <a:latin typeface="Times New Roman" charset="0"/>
              </a:rPr>
              <a:t>P </a:t>
            </a:r>
            <a:r>
              <a:rPr lang="en-US" sz="1800" dirty="0">
                <a:latin typeface="Symbol" charset="0"/>
              </a:rPr>
              <a:t>=</a:t>
            </a:r>
            <a:r>
              <a:rPr lang="en-US" sz="1800" b="1" i="1" dirty="0">
                <a:latin typeface="Times New Roman" charset="0"/>
              </a:rPr>
              <a:t> </a:t>
            </a:r>
            <a:r>
              <a:rPr lang="en-US" sz="1800" b="1" i="1" dirty="0" err="1">
                <a:latin typeface="Times New Roman" charset="0"/>
              </a:rPr>
              <a:t>baaa</a:t>
            </a:r>
            <a:endParaRPr lang="en-US" sz="1800" b="1" i="1" dirty="0">
              <a:latin typeface="Times New Roman" charset="0"/>
            </a:endParaRPr>
          </a:p>
          <a:p>
            <a:pPr eaLnBrk="1" hangingPunct="1"/>
            <a:r>
              <a:rPr lang="en-US" sz="2000" dirty="0">
                <a:latin typeface="Tahoma" charset="0"/>
              </a:rPr>
              <a:t>The worst case may occur in images and DNA sequences but is unlikely in English text</a:t>
            </a:r>
          </a:p>
          <a:p>
            <a:pPr eaLnBrk="1" hangingPunct="1"/>
            <a:r>
              <a:rPr lang="en-US" sz="2000" dirty="0">
                <a:latin typeface="Tahoma" charset="0"/>
              </a:rPr>
              <a:t>The Boyer-Moore-</a:t>
            </a:r>
            <a:r>
              <a:rPr lang="en-US" sz="2000" dirty="0" err="1">
                <a:latin typeface="Tahoma" charset="0"/>
              </a:rPr>
              <a:t>Horspool</a:t>
            </a:r>
            <a:r>
              <a:rPr lang="en-US" altLang="ja-JP" sz="2000" dirty="0">
                <a:latin typeface="Tahoma" charset="0"/>
              </a:rPr>
              <a:t> algorithm can skip over some comparisons</a:t>
            </a:r>
          </a:p>
          <a:p>
            <a:pPr eaLnBrk="1" hangingPunct="1"/>
            <a:r>
              <a:rPr lang="en-US" sz="2000" dirty="0">
                <a:latin typeface="Tahoma" charset="0"/>
              </a:rPr>
              <a:t>It runs in O(n/m + m) time in the best case.</a:t>
            </a:r>
          </a:p>
        </p:txBody>
      </p:sp>
      <p:graphicFrame>
        <p:nvGraphicFramePr>
          <p:cNvPr id="23557" name="Object 7"/>
          <p:cNvGraphicFramePr>
            <a:graphicFrameLocks noChangeAspect="1"/>
          </p:cNvGraphicFramePr>
          <p:nvPr/>
        </p:nvGraphicFramePr>
        <p:xfrm>
          <a:off x="4572000" y="1828800"/>
          <a:ext cx="4103688" cy="3948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2349500" imgH="2273300" progId="Visio.Drawing.6">
                  <p:embed/>
                </p:oleObj>
              </mc:Choice>
              <mc:Fallback>
                <p:oleObj name="VISIO" r:id="rId2" imgW="2349500" imgH="2273300" progId="Visio.Drawing.6">
                  <p:embed/>
                  <p:pic>
                    <p:nvPicPr>
                      <p:cNvPr id="2355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828800"/>
                        <a:ext cx="4103688" cy="3948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1905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EE75AD-B56A-E647-919A-FF908D813C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original Boyer-Moore has another heuristic, the </a:t>
            </a:r>
            <a:r>
              <a:rPr lang="en-US" b="1" dirty="0"/>
              <a:t>good suffix rule: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When a mismatch occurs, we take the biggest shift possible using the bad character and good suffix rules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9277D9-8AEB-B54D-867C-3433535E2C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2205" y="2527256"/>
            <a:ext cx="4544290" cy="263314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8BFA6CD-57B6-7E4F-A021-7FC32ED73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Boyer-Moore Algorithm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529D3CF-F3A4-504E-970F-DADAA246EE2A}"/>
              </a:ext>
            </a:extLst>
          </p:cNvPr>
          <p:cNvSpPr txBox="1"/>
          <p:nvPr/>
        </p:nvSpPr>
        <p:spPr>
          <a:xfrm>
            <a:off x="213519" y="6523314"/>
            <a:ext cx="47900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Image from https://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</a:rPr>
              <a:t>eecs.wsu.edu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/~cook/aa/lectures/l24/node16.html</a:t>
            </a:r>
          </a:p>
        </p:txBody>
      </p:sp>
    </p:spTree>
    <p:extLst>
      <p:ext uri="{BB962C8B-B14F-4D97-AF65-F5344CB8AC3E}">
        <p14:creationId xmlns:p14="http://schemas.microsoft.com/office/powerpoint/2010/main" val="33654910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211138" y="547169"/>
            <a:ext cx="8628062" cy="994567"/>
          </a:xfrm>
        </p:spPr>
        <p:txBody>
          <a:bodyPr/>
          <a:lstStyle/>
          <a:p>
            <a:pPr eaLnBrk="1" hangingPunct="1"/>
            <a:r>
              <a:rPr lang="en-US" dirty="0">
                <a:latin typeface="Tahoma" charset="0"/>
              </a:rPr>
              <a:t>Review: Strings</a:t>
            </a:r>
          </a:p>
        </p:txBody>
      </p:sp>
      <p:sp>
        <p:nvSpPr>
          <p:cNvPr id="17412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438274"/>
            <a:ext cx="3886200" cy="528834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dirty="0">
                <a:latin typeface="Tahoma" charset="0"/>
              </a:rPr>
              <a:t>A </a:t>
            </a:r>
            <a:r>
              <a:rPr lang="en-US" sz="2000" b="1" dirty="0">
                <a:latin typeface="Tahoma" charset="0"/>
              </a:rPr>
              <a:t>string</a:t>
            </a:r>
            <a:r>
              <a:rPr lang="en-US" sz="2000" dirty="0">
                <a:latin typeface="Tahoma" charset="0"/>
              </a:rPr>
              <a:t> is a sequence of characters (indexed from 0)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Tahoma" charset="0"/>
              </a:rPr>
              <a:t>*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>
                <a:latin typeface="Tahoma" charset="0"/>
              </a:rPr>
              <a:t>Examples of strings: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>
                <a:latin typeface="Tahoma" charset="0"/>
              </a:rPr>
              <a:t>Python program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>
                <a:latin typeface="Tahoma" charset="0"/>
              </a:rPr>
              <a:t>HTML document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>
                <a:latin typeface="Tahoma" charset="0"/>
              </a:rPr>
              <a:t>DNA sequence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>
                <a:latin typeface="Tahoma" charset="0"/>
              </a:rPr>
              <a:t>Digitized image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>
                <a:latin typeface="Tahoma" charset="0"/>
              </a:rPr>
              <a:t>An </a:t>
            </a:r>
            <a:r>
              <a:rPr lang="en-US" sz="2000" b="1" dirty="0">
                <a:latin typeface="Tahoma" charset="0"/>
              </a:rPr>
              <a:t>alphabet</a:t>
            </a:r>
            <a:r>
              <a:rPr lang="en-US" sz="2000" dirty="0">
                <a:latin typeface="Tahoma" charset="0"/>
              </a:rPr>
              <a:t> </a:t>
            </a:r>
            <a:r>
              <a:rPr lang="en-US" sz="2400" b="1" i="1" dirty="0">
                <a:latin typeface="Symbol" charset="0"/>
              </a:rPr>
              <a:t>S</a:t>
            </a:r>
            <a:r>
              <a:rPr lang="en-US" sz="2000" dirty="0">
                <a:latin typeface="Tahoma" charset="0"/>
              </a:rPr>
              <a:t> is the set of possible characters for a family of strings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>
                <a:latin typeface="Tahoma" charset="0"/>
              </a:rPr>
              <a:t>Example of alphabets: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>
                <a:latin typeface="Tahoma" charset="0"/>
              </a:rPr>
              <a:t>ASCII or Unicode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>
                <a:latin typeface="Tahoma" charset="0"/>
              </a:rPr>
              <a:t>{0, 1}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>
                <a:latin typeface="Tahoma" charset="0"/>
              </a:rPr>
              <a:t>{A, C, G, T}</a:t>
            </a:r>
          </a:p>
        </p:txBody>
      </p:sp>
      <p:sp>
        <p:nvSpPr>
          <p:cNvPr id="17413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438275"/>
            <a:ext cx="4191000" cy="5288346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dirty="0">
                <a:latin typeface="Tahoma" charset="0"/>
              </a:rPr>
              <a:t>Let </a:t>
            </a:r>
            <a:r>
              <a:rPr lang="en-US" sz="2000" b="1" i="1" dirty="0">
                <a:latin typeface="Times New Roman" charset="0"/>
              </a:rPr>
              <a:t>P</a:t>
            </a:r>
            <a:r>
              <a:rPr lang="en-US" sz="2000" dirty="0">
                <a:latin typeface="Tahoma" charset="0"/>
              </a:rPr>
              <a:t> be a string of size </a:t>
            </a:r>
            <a:r>
              <a:rPr lang="en-US" sz="2000" b="1" i="1" dirty="0">
                <a:latin typeface="Times New Roman" charset="0"/>
              </a:rPr>
              <a:t>m</a:t>
            </a:r>
            <a:r>
              <a:rPr lang="en-US" sz="2000" dirty="0">
                <a:latin typeface="Tahoma" charset="0"/>
              </a:rPr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>
                <a:latin typeface="Tahoma" charset="0"/>
              </a:rPr>
              <a:t>A </a:t>
            </a:r>
            <a:r>
              <a:rPr lang="en-US" sz="1800" b="1" dirty="0">
                <a:latin typeface="Tahoma" charset="0"/>
              </a:rPr>
              <a:t>substring</a:t>
            </a:r>
            <a:r>
              <a:rPr lang="en-US" sz="1800" dirty="0">
                <a:latin typeface="Tahoma" charset="0"/>
              </a:rPr>
              <a:t> </a:t>
            </a:r>
            <a:r>
              <a:rPr lang="en-US" sz="1800" b="1" i="1" dirty="0">
                <a:latin typeface="Times New Roman" charset="0"/>
              </a:rPr>
              <a:t>P</a:t>
            </a:r>
            <a:r>
              <a:rPr lang="en-US" sz="1800" dirty="0">
                <a:latin typeface="Times New Roman" charset="0"/>
              </a:rPr>
              <a:t>[</a:t>
            </a:r>
            <a:r>
              <a:rPr lang="en-US" sz="1800" b="1" i="1" dirty="0" err="1">
                <a:latin typeface="Times New Roman" charset="0"/>
              </a:rPr>
              <a:t>i</a:t>
            </a:r>
            <a:r>
              <a:rPr lang="en-US" sz="1800" b="1" i="1" dirty="0">
                <a:latin typeface="Times New Roman" charset="0"/>
              </a:rPr>
              <a:t> : j</a:t>
            </a:r>
            <a:r>
              <a:rPr lang="en-US" sz="1800" dirty="0">
                <a:latin typeface="Times New Roman" charset="0"/>
              </a:rPr>
              <a:t>]</a:t>
            </a:r>
            <a:r>
              <a:rPr lang="en-US" sz="1800" dirty="0">
                <a:latin typeface="Tahoma" charset="0"/>
              </a:rPr>
              <a:t> of </a:t>
            </a:r>
            <a:r>
              <a:rPr lang="en-US" sz="1800" b="1" i="1" dirty="0">
                <a:latin typeface="Times New Roman" charset="0"/>
              </a:rPr>
              <a:t>P</a:t>
            </a:r>
            <a:r>
              <a:rPr lang="en-US" sz="1800" dirty="0">
                <a:latin typeface="Tahoma" charset="0"/>
              </a:rPr>
              <a:t> is the subsequence of </a:t>
            </a:r>
            <a:r>
              <a:rPr lang="en-US" sz="1800" b="1" i="1" dirty="0">
                <a:latin typeface="Times New Roman" charset="0"/>
              </a:rPr>
              <a:t>P</a:t>
            </a:r>
            <a:r>
              <a:rPr lang="en-US" sz="1800" dirty="0">
                <a:latin typeface="Tahoma" charset="0"/>
              </a:rPr>
              <a:t> consisting of the characters with ranks between </a:t>
            </a:r>
            <a:r>
              <a:rPr lang="en-US" sz="1800" b="1" i="1" dirty="0" err="1">
                <a:latin typeface="Times New Roman" charset="0"/>
              </a:rPr>
              <a:t>i</a:t>
            </a:r>
            <a:r>
              <a:rPr lang="en-US" sz="1800" b="1" i="1" dirty="0">
                <a:latin typeface="Times New Roman" charset="0"/>
              </a:rPr>
              <a:t> </a:t>
            </a:r>
            <a:r>
              <a:rPr lang="en-US" sz="1800" dirty="0">
                <a:latin typeface="Tahoma" charset="0"/>
              </a:rPr>
              <a:t>and </a:t>
            </a:r>
            <a:r>
              <a:rPr lang="en-US" sz="1800" b="1" i="1" dirty="0">
                <a:latin typeface="Times New Roman" charset="0"/>
              </a:rPr>
              <a:t>j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>
                <a:latin typeface="Tahoma" charset="0"/>
              </a:rPr>
              <a:t>A </a:t>
            </a:r>
            <a:r>
              <a:rPr lang="en-US" sz="1800" b="1" dirty="0">
                <a:latin typeface="Tahoma" charset="0"/>
              </a:rPr>
              <a:t>prefix</a:t>
            </a:r>
            <a:r>
              <a:rPr lang="en-US" sz="1800" dirty="0">
                <a:latin typeface="Tahoma" charset="0"/>
              </a:rPr>
              <a:t> of </a:t>
            </a:r>
            <a:r>
              <a:rPr lang="en-US" sz="1800" b="1" i="1" dirty="0">
                <a:latin typeface="Times New Roman" charset="0"/>
              </a:rPr>
              <a:t>P</a:t>
            </a:r>
            <a:r>
              <a:rPr lang="en-US" sz="1800" dirty="0">
                <a:latin typeface="Tahoma" charset="0"/>
              </a:rPr>
              <a:t> is a substring of the type </a:t>
            </a:r>
            <a:r>
              <a:rPr lang="en-US" sz="1800" b="1" i="1" dirty="0">
                <a:latin typeface="Times New Roman" charset="0"/>
              </a:rPr>
              <a:t>P</a:t>
            </a:r>
            <a:r>
              <a:rPr lang="en-US" sz="1800" dirty="0">
                <a:latin typeface="Times New Roman" charset="0"/>
              </a:rPr>
              <a:t>[0 </a:t>
            </a:r>
            <a:r>
              <a:rPr lang="en-US" sz="1800" b="1" i="1" dirty="0">
                <a:latin typeface="Times New Roman" charset="0"/>
              </a:rPr>
              <a:t>: </a:t>
            </a:r>
            <a:r>
              <a:rPr lang="en-US" sz="1800" b="1" i="1" dirty="0" err="1">
                <a:latin typeface="Times New Roman" charset="0"/>
              </a:rPr>
              <a:t>i</a:t>
            </a:r>
            <a:r>
              <a:rPr lang="en-US" sz="1800" dirty="0">
                <a:latin typeface="Times New Roman" charset="0"/>
              </a:rPr>
              <a:t>]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>
                <a:latin typeface="Tahoma" charset="0"/>
              </a:rPr>
              <a:t>A </a:t>
            </a:r>
            <a:r>
              <a:rPr lang="en-US" sz="1800" b="1" dirty="0">
                <a:latin typeface="Tahoma" charset="0"/>
              </a:rPr>
              <a:t>suffix</a:t>
            </a:r>
            <a:r>
              <a:rPr lang="en-US" sz="1800" dirty="0">
                <a:latin typeface="Tahoma" charset="0"/>
              </a:rPr>
              <a:t> of </a:t>
            </a:r>
            <a:r>
              <a:rPr lang="en-US" sz="1800" b="1" i="1" dirty="0">
                <a:latin typeface="Times New Roman" charset="0"/>
              </a:rPr>
              <a:t>P</a:t>
            </a:r>
            <a:r>
              <a:rPr lang="en-US" sz="1800" dirty="0">
                <a:latin typeface="Tahoma" charset="0"/>
              </a:rPr>
              <a:t> is a substring of the type </a:t>
            </a:r>
            <a:r>
              <a:rPr lang="en-US" sz="1800" b="1" i="1" dirty="0">
                <a:latin typeface="Times New Roman" charset="0"/>
              </a:rPr>
              <a:t>P</a:t>
            </a:r>
            <a:r>
              <a:rPr lang="en-US" sz="1800" dirty="0">
                <a:latin typeface="Times New Roman" charset="0"/>
              </a:rPr>
              <a:t>[</a:t>
            </a:r>
            <a:r>
              <a:rPr lang="en-US" sz="1800" b="1" i="1" dirty="0" err="1">
                <a:latin typeface="Times New Roman" charset="0"/>
              </a:rPr>
              <a:t>i</a:t>
            </a:r>
            <a:r>
              <a:rPr lang="en-US" sz="1800" b="1" i="1" dirty="0">
                <a:latin typeface="Times New Roman" charset="0"/>
              </a:rPr>
              <a:t> : m </a:t>
            </a:r>
            <a:r>
              <a:rPr lang="en-US" sz="1800" dirty="0">
                <a:latin typeface="Symbol" charset="0"/>
              </a:rPr>
              <a:t>-</a:t>
            </a:r>
            <a:r>
              <a:rPr lang="en-US" sz="1800" b="1" i="1" dirty="0">
                <a:latin typeface="Times New Roman" charset="0"/>
              </a:rPr>
              <a:t> </a:t>
            </a:r>
            <a:r>
              <a:rPr lang="en-US" sz="1800" dirty="0">
                <a:latin typeface="Times New Roman" charset="0"/>
              </a:rPr>
              <a:t>1] 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>
                <a:latin typeface="Tahoma" charset="0"/>
              </a:rPr>
              <a:t>Given strings </a:t>
            </a:r>
            <a:r>
              <a:rPr lang="en-US" sz="2000" b="1" i="1" dirty="0">
                <a:latin typeface="Times New Roman" charset="0"/>
              </a:rPr>
              <a:t>T</a:t>
            </a:r>
            <a:r>
              <a:rPr lang="en-US" sz="2000" dirty="0">
                <a:latin typeface="Tahoma" charset="0"/>
              </a:rPr>
              <a:t> (text) and </a:t>
            </a:r>
            <a:r>
              <a:rPr lang="en-US" sz="2000" b="1" i="1" dirty="0">
                <a:latin typeface="Times New Roman" charset="0"/>
              </a:rPr>
              <a:t>P</a:t>
            </a:r>
            <a:r>
              <a:rPr lang="en-US" sz="2000" dirty="0">
                <a:latin typeface="Tahoma" charset="0"/>
              </a:rPr>
              <a:t> (pattern), the pattern matching problem consists of finding a substring of </a:t>
            </a:r>
            <a:r>
              <a:rPr lang="en-US" sz="2000" b="1" i="1" dirty="0">
                <a:latin typeface="Times New Roman" charset="0"/>
              </a:rPr>
              <a:t>T</a:t>
            </a:r>
            <a:r>
              <a:rPr lang="en-US" sz="2000" dirty="0">
                <a:latin typeface="Tahoma" charset="0"/>
              </a:rPr>
              <a:t> equal to </a:t>
            </a:r>
            <a:r>
              <a:rPr lang="en-US" sz="2000" b="1" i="1" dirty="0">
                <a:latin typeface="Times New Roman" charset="0"/>
              </a:rPr>
              <a:t>P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>
                <a:latin typeface="Tahoma" charset="0"/>
              </a:rPr>
              <a:t>Applications: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>
                <a:latin typeface="Tahoma" charset="0"/>
              </a:rPr>
              <a:t>Text editors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>
                <a:latin typeface="Tahoma" charset="0"/>
              </a:rPr>
              <a:t>Search engines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>
                <a:latin typeface="Tahoma" charset="0"/>
              </a:rPr>
              <a:t>Biological research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557D442-4260-CF4E-B59C-89056E33C73F}"/>
              </a:ext>
            </a:extLst>
          </p:cNvPr>
          <p:cNvSpPr txBox="1"/>
          <p:nvPr/>
        </p:nvSpPr>
        <p:spPr>
          <a:xfrm>
            <a:off x="685800" y="6457890"/>
            <a:ext cx="45544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50000"/>
                  </a:schemeClr>
                </a:solidFill>
              </a:rPr>
              <a:t>*Some people index starting from 1.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6EBB8-EA31-484F-B12B-C962FA8DF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1 for the good suffix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762351-BB0A-1940-BE39-A9690F669D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Suppose we have already matched a suffix, u, of P, and u appears in P. Then we want a shift that is guaranteed to match u and requires the mismatching character to be different: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D502B51-38C6-1C42-B69F-9E0846A68391}"/>
              </a:ext>
            </a:extLst>
          </p:cNvPr>
          <p:cNvSpPr txBox="1"/>
          <p:nvPr/>
        </p:nvSpPr>
        <p:spPr>
          <a:xfrm>
            <a:off x="213519" y="6551720"/>
            <a:ext cx="42434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Image from https://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</a:rPr>
              <a:t>doi.org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/10.1016/S1570-8667(03)00005-4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55AF04E-FF98-804C-8EE5-7D5718C304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316" b="22319"/>
          <a:stretch/>
        </p:blipFill>
        <p:spPr>
          <a:xfrm>
            <a:off x="1191490" y="4080013"/>
            <a:ext cx="7435397" cy="211475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7B54339-426E-114D-8375-FD77B412593B}"/>
              </a:ext>
            </a:extLst>
          </p:cNvPr>
          <p:cNvSpPr txBox="1"/>
          <p:nvPr/>
        </p:nvSpPr>
        <p:spPr>
          <a:xfrm>
            <a:off x="692727" y="4378037"/>
            <a:ext cx="3446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0AEEB5-FEF9-704C-8FA8-B126764613FF}"/>
              </a:ext>
            </a:extLst>
          </p:cNvPr>
          <p:cNvSpPr txBox="1"/>
          <p:nvPr/>
        </p:nvSpPr>
        <p:spPr>
          <a:xfrm>
            <a:off x="1436255" y="5042006"/>
            <a:ext cx="3786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0671645-FB35-204C-970A-ED69CBCD1ED6}"/>
              </a:ext>
            </a:extLst>
          </p:cNvPr>
          <p:cNvSpPr txBox="1"/>
          <p:nvPr/>
        </p:nvSpPr>
        <p:spPr>
          <a:xfrm>
            <a:off x="2335253" y="5643419"/>
            <a:ext cx="3786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P:</a:t>
            </a:r>
          </a:p>
        </p:txBody>
      </p:sp>
    </p:spTree>
    <p:extLst>
      <p:ext uri="{BB962C8B-B14F-4D97-AF65-F5344CB8AC3E}">
        <p14:creationId xmlns:p14="http://schemas.microsoft.com/office/powerpoint/2010/main" val="32600633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6EBB8-EA31-484F-B12B-C962FA8DF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2 for the good suffix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762351-BB0A-1940-BE39-A9690F669D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Suppose we have already matched a suffix, u, of P, and u does not appear in P. Then we want a shift such that a prefix v is a suffix of u: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D502B51-38C6-1C42-B69F-9E0846A68391}"/>
              </a:ext>
            </a:extLst>
          </p:cNvPr>
          <p:cNvSpPr txBox="1"/>
          <p:nvPr/>
        </p:nvSpPr>
        <p:spPr>
          <a:xfrm>
            <a:off x="213519" y="6551720"/>
            <a:ext cx="42434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Image from https://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</a:rPr>
              <a:t>doi.org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/10.1016/S1570-8667(03)00005-4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A23AA2-5D90-AF46-ABA8-79E15F371C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154"/>
          <a:stretch/>
        </p:blipFill>
        <p:spPr>
          <a:xfrm>
            <a:off x="1154544" y="3843423"/>
            <a:ext cx="7711901" cy="212809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52D9F7F-817C-CC48-9819-57E611D0EF8A}"/>
              </a:ext>
            </a:extLst>
          </p:cNvPr>
          <p:cNvSpPr txBox="1"/>
          <p:nvPr/>
        </p:nvSpPr>
        <p:spPr>
          <a:xfrm>
            <a:off x="683490" y="4156364"/>
            <a:ext cx="3446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03F5F54-25D3-7E4F-B98C-4A5BD2FA246A}"/>
              </a:ext>
            </a:extLst>
          </p:cNvPr>
          <p:cNvSpPr txBox="1"/>
          <p:nvPr/>
        </p:nvSpPr>
        <p:spPr>
          <a:xfrm>
            <a:off x="1427018" y="4820333"/>
            <a:ext cx="3786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6AA6ADE-9BE6-1644-9785-5AD16D67E1DE}"/>
              </a:ext>
            </a:extLst>
          </p:cNvPr>
          <p:cNvSpPr txBox="1"/>
          <p:nvPr/>
        </p:nvSpPr>
        <p:spPr>
          <a:xfrm>
            <a:off x="3535980" y="5449455"/>
            <a:ext cx="3786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P:</a:t>
            </a:r>
          </a:p>
        </p:txBody>
      </p:sp>
    </p:spTree>
    <p:extLst>
      <p:ext uri="{BB962C8B-B14F-4D97-AF65-F5344CB8AC3E}">
        <p14:creationId xmlns:p14="http://schemas.microsoft.com/office/powerpoint/2010/main" val="5173749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ChangeArrowheads="1"/>
          </p:cNvSpPr>
          <p:nvPr>
            <p:ph type="title"/>
          </p:nvPr>
        </p:nvSpPr>
        <p:spPr>
          <a:xfrm>
            <a:off x="385460" y="832918"/>
            <a:ext cx="8228160" cy="691202"/>
          </a:xfrm>
        </p:spPr>
        <p:txBody>
          <a:bodyPr vert="horz" wrap="square" lIns="80400" tIns="35268" rIns="80400" bIns="40200" numCol="1" anchor="ctr" anchorCtr="0" compatLnSpc="1">
            <a:prstTxWarp prst="textNoShape">
              <a:avLst/>
            </a:prstTxWarp>
          </a:bodyPr>
          <a:lstStyle/>
          <a:p>
            <a:pPr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dirty="0"/>
              <a:t>Good Suffix Rule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315" name="Rectangle 2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6481" y="1604521"/>
                <a:ext cx="8228160" cy="4525920"/>
              </a:xfrm>
            </p:spPr>
            <p:txBody>
              <a:bodyPr vert="horz" wrap="square" lIns="80400" tIns="19267" rIns="80400" bIns="40200" numCol="1" anchor="t" anchorCtr="0" compatLnSpc="1">
                <a:prstTxWarp prst="textNoShape">
                  <a:avLst/>
                </a:prstTxWarp>
              </a:bodyPr>
              <a:lstStyle/>
              <a:p>
                <a:pPr marL="390246" indent="-293764">
                  <a:buSzPct val="45000"/>
                  <a:buFont typeface="Wingdings" pitchFamily="2" charset="2"/>
                  <a:buChar char=""/>
                  <a:tabLst>
                    <a:tab pos="390246" algn="l"/>
                    <a:tab pos="492487" algn="l"/>
                    <a:tab pos="907213" algn="l"/>
                    <a:tab pos="1321940" algn="l"/>
                    <a:tab pos="1736666" algn="l"/>
                    <a:tab pos="2151392" algn="l"/>
                    <a:tab pos="2566118" algn="l"/>
                    <a:tab pos="2980844" algn="l"/>
                    <a:tab pos="3395570" algn="l"/>
                    <a:tab pos="3810296" algn="l"/>
                    <a:tab pos="4225022" algn="l"/>
                    <a:tab pos="4639748" algn="l"/>
                    <a:tab pos="5054475" algn="l"/>
                    <a:tab pos="5469201" algn="l"/>
                    <a:tab pos="5883927" algn="l"/>
                    <a:tab pos="6298653" algn="l"/>
                    <a:tab pos="6713379" algn="l"/>
                    <a:tab pos="7128105" algn="l"/>
                    <a:tab pos="7542831" algn="l"/>
                    <a:tab pos="7957557" algn="l"/>
                    <a:tab pos="8372284" algn="l"/>
                  </a:tabLst>
                </a:pPr>
                <a:r>
                  <a:rPr lang="en-US" sz="2177" i="1" dirty="0"/>
                  <a:t>Definition: </a:t>
                </a:r>
                <a:r>
                  <a:rPr lang="en-US" sz="2177" dirty="0"/>
                  <a:t>Suppose for a given alignment of </a:t>
                </a:r>
                <a14:m>
                  <m:oMath xmlns:m="http://schemas.openxmlformats.org/officeDocument/2006/math">
                    <m:r>
                      <a:rPr lang="en-US" sz="2177" i="1" dirty="0">
                        <a:latin typeface="Cambria Math"/>
                      </a:rPr>
                      <m:t>𝑃</m:t>
                    </m:r>
                  </m:oMath>
                </a14:m>
                <a:r>
                  <a:rPr lang="en-US" sz="2177" dirty="0"/>
                  <a:t> and </a:t>
                </a:r>
                <a14:m>
                  <m:oMath xmlns:m="http://schemas.openxmlformats.org/officeDocument/2006/math">
                    <m:r>
                      <a:rPr lang="en-US" sz="2177" i="1" dirty="0">
                        <a:latin typeface="Cambria Math"/>
                      </a:rPr>
                      <m:t>𝑇</m:t>
                    </m:r>
                  </m:oMath>
                </a14:m>
                <a:r>
                  <a:rPr lang="en-US" sz="2177" dirty="0"/>
                  <a:t>, a substring </a:t>
                </a:r>
                <a14:m>
                  <m:oMath xmlns:m="http://schemas.openxmlformats.org/officeDocument/2006/math">
                    <m:r>
                      <a:rPr lang="en-US" sz="2177" i="1" dirty="0">
                        <a:latin typeface="Cambria Math"/>
                      </a:rPr>
                      <m:t>𝑡</m:t>
                    </m:r>
                  </m:oMath>
                </a14:m>
                <a:r>
                  <a:rPr lang="en-US" sz="2177" dirty="0"/>
                  <a:t> of </a:t>
                </a:r>
                <a14:m>
                  <m:oMath xmlns:m="http://schemas.openxmlformats.org/officeDocument/2006/math">
                    <m:r>
                      <a:rPr lang="en-US" sz="2177" i="1" dirty="0">
                        <a:latin typeface="Cambria Math"/>
                      </a:rPr>
                      <m:t>𝑇</m:t>
                    </m:r>
                  </m:oMath>
                </a14:m>
                <a:r>
                  <a:rPr lang="en-US" sz="2177" dirty="0"/>
                  <a:t> matches a suffix of </a:t>
                </a:r>
                <a14:m>
                  <m:oMath xmlns:m="http://schemas.openxmlformats.org/officeDocument/2006/math">
                    <m:r>
                      <a:rPr lang="en-US" sz="2177" i="1" dirty="0">
                        <a:latin typeface="Cambria Math"/>
                      </a:rPr>
                      <m:t>𝑃</m:t>
                    </m:r>
                  </m:oMath>
                </a14:m>
                <a:r>
                  <a:rPr lang="en-US" sz="2177" dirty="0"/>
                  <a:t>, but a mismatch occurs to the next character to the left. Then find, if exists, the </a:t>
                </a:r>
                <a:r>
                  <a:rPr lang="en-US" sz="2177" b="1" dirty="0"/>
                  <a:t>rightmost</a:t>
                </a:r>
                <a:r>
                  <a:rPr lang="en-US" sz="2177" dirty="0"/>
                  <a:t> copy </a:t>
                </a:r>
                <a14:m>
                  <m:oMath xmlns:m="http://schemas.openxmlformats.org/officeDocument/2006/math">
                    <m:r>
                      <a:rPr lang="en-US" sz="2177" i="1" dirty="0">
                        <a:latin typeface="Cambria Math"/>
                      </a:rPr>
                      <m:t>𝑡</m:t>
                    </m:r>
                    <m:r>
                      <a:rPr lang="en-US" sz="2177" i="1" dirty="0">
                        <a:latin typeface="Cambria Math"/>
                      </a:rPr>
                      <m:t>′</m:t>
                    </m:r>
                  </m:oMath>
                </a14:m>
                <a:r>
                  <a:rPr lang="en-US" sz="2177" dirty="0"/>
                  <a:t> of </a:t>
                </a:r>
                <a14:m>
                  <m:oMath xmlns:m="http://schemas.openxmlformats.org/officeDocument/2006/math">
                    <m:r>
                      <a:rPr lang="en-US" sz="2177" i="1" dirty="0">
                        <a:latin typeface="Cambria Math"/>
                      </a:rPr>
                      <m:t>𝑡</m:t>
                    </m:r>
                  </m:oMath>
                </a14:m>
                <a:r>
                  <a:rPr lang="en-US" sz="2177" dirty="0"/>
                  <a:t> in </a:t>
                </a:r>
                <a14:m>
                  <m:oMath xmlns:m="http://schemas.openxmlformats.org/officeDocument/2006/math">
                    <m:r>
                      <a:rPr lang="en-US" sz="2177" i="1" dirty="0">
                        <a:latin typeface="Cambria Math"/>
                      </a:rPr>
                      <m:t>𝑃</m:t>
                    </m:r>
                  </m:oMath>
                </a14:m>
                <a:r>
                  <a:rPr lang="en-US" sz="2177" dirty="0"/>
                  <a:t>, such as </a:t>
                </a:r>
                <a14:m>
                  <m:oMath xmlns:m="http://schemas.openxmlformats.org/officeDocument/2006/math">
                    <m:r>
                      <a:rPr lang="en-US" sz="2177" i="1" dirty="0">
                        <a:latin typeface="Cambria Math"/>
                      </a:rPr>
                      <m:t>𝑡</m:t>
                    </m:r>
                    <m:r>
                      <a:rPr lang="en-US" sz="2177" i="1" dirty="0">
                        <a:latin typeface="Cambria Math"/>
                      </a:rPr>
                      <m:t>′</m:t>
                    </m:r>
                  </m:oMath>
                </a14:m>
                <a:r>
                  <a:rPr lang="en-US" sz="2177" dirty="0"/>
                  <a:t> is not a suffix of </a:t>
                </a:r>
                <a14:m>
                  <m:oMath xmlns:m="http://schemas.openxmlformats.org/officeDocument/2006/math">
                    <m:r>
                      <a:rPr lang="en-US" sz="2177" i="1" dirty="0">
                        <a:latin typeface="Cambria Math"/>
                      </a:rPr>
                      <m:t>𝑃</m:t>
                    </m:r>
                  </m:oMath>
                </a14:m>
                <a:r>
                  <a:rPr lang="en-US" sz="2177" dirty="0"/>
                  <a:t> and the character to the left of t' in P differs from the character to the left of t in P. Shift </a:t>
                </a:r>
                <a14:m>
                  <m:oMath xmlns:m="http://schemas.openxmlformats.org/officeDocument/2006/math">
                    <m:r>
                      <a:rPr lang="en-US" sz="2177" i="1" dirty="0">
                        <a:latin typeface="Cambria Math"/>
                      </a:rPr>
                      <m:t>𝑃</m:t>
                    </m:r>
                  </m:oMath>
                </a14:m>
                <a:r>
                  <a:rPr lang="en-US" sz="2177" dirty="0"/>
                  <a:t> to the right, so that substring </a:t>
                </a:r>
                <a14:m>
                  <m:oMath xmlns:m="http://schemas.openxmlformats.org/officeDocument/2006/math">
                    <m:r>
                      <a:rPr lang="en-US" sz="2177" i="1" dirty="0">
                        <a:latin typeface="Cambria Math"/>
                      </a:rPr>
                      <m:t>𝑡</m:t>
                    </m:r>
                    <m:r>
                      <a:rPr lang="en-US" sz="2177" i="1" dirty="0">
                        <a:latin typeface="Cambria Math"/>
                      </a:rPr>
                      <m:t>′</m:t>
                    </m:r>
                  </m:oMath>
                </a14:m>
                <a:r>
                  <a:rPr lang="en-US" sz="2177" dirty="0"/>
                  <a:t> in </a:t>
                </a:r>
                <a14:m>
                  <m:oMath xmlns:m="http://schemas.openxmlformats.org/officeDocument/2006/math">
                    <m:r>
                      <a:rPr lang="en-US" sz="2177" i="1" dirty="0">
                        <a:latin typeface="Cambria Math"/>
                      </a:rPr>
                      <m:t>𝑃</m:t>
                    </m:r>
                  </m:oMath>
                </a14:m>
                <a:r>
                  <a:rPr lang="en-US" sz="2177" dirty="0"/>
                  <a:t> is below substring </a:t>
                </a:r>
                <a14:m>
                  <m:oMath xmlns:m="http://schemas.openxmlformats.org/officeDocument/2006/math">
                    <m:r>
                      <a:rPr lang="en-US" sz="2177" i="1" dirty="0">
                        <a:latin typeface="Cambria Math"/>
                      </a:rPr>
                      <m:t>𝑡</m:t>
                    </m:r>
                  </m:oMath>
                </a14:m>
                <a:r>
                  <a:rPr lang="en-US" sz="2177" dirty="0"/>
                  <a:t> in </a:t>
                </a:r>
                <a14:m>
                  <m:oMath xmlns:m="http://schemas.openxmlformats.org/officeDocument/2006/math">
                    <m:r>
                      <a:rPr lang="en-US" sz="2177" i="1" dirty="0">
                        <a:latin typeface="Cambria Math"/>
                      </a:rPr>
                      <m:t>𝑇</m:t>
                    </m:r>
                  </m:oMath>
                </a14:m>
                <a:r>
                  <a:rPr lang="en-US" sz="2177" dirty="0"/>
                  <a:t>.</a:t>
                </a:r>
              </a:p>
            </p:txBody>
          </p:sp>
        </mc:Choice>
        <mc:Fallback xmlns="">
          <p:sp>
            <p:nvSpPr>
              <p:cNvPr id="13315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6481" y="1604521"/>
                <a:ext cx="8228160" cy="4525920"/>
              </a:xfrm>
              <a:blipFill>
                <a:blip r:embed="rId3"/>
                <a:stretch>
                  <a:fillRect t="-2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CC2E1571-5FDC-EC42-B0E8-E636E5F04DE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3546"/>
          <a:stretch/>
        </p:blipFill>
        <p:spPr>
          <a:xfrm>
            <a:off x="1394526" y="3740728"/>
            <a:ext cx="6991797" cy="2733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2C6F600-F66E-C847-BDCD-A831E249C4A9}"/>
              </a:ext>
            </a:extLst>
          </p:cNvPr>
          <p:cNvSpPr txBox="1"/>
          <p:nvPr/>
        </p:nvSpPr>
        <p:spPr>
          <a:xfrm>
            <a:off x="277091" y="6613236"/>
            <a:ext cx="63738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Image from https://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</a:rPr>
              <a:t>en.wikipedia.org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/wiki/Boyer%E2%80%93Moore_string-search_algorithm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Grp="1" noChangeArrowheads="1"/>
          </p:cNvSpPr>
          <p:nvPr>
            <p:ph type="title"/>
          </p:nvPr>
        </p:nvSpPr>
        <p:spPr>
          <a:xfrm>
            <a:off x="382591" y="727559"/>
            <a:ext cx="8228160" cy="790688"/>
          </a:xfrm>
        </p:spPr>
        <p:txBody>
          <a:bodyPr vert="horz" wrap="square" lIns="80400" tIns="35268" rIns="80400" bIns="40200" numCol="1" anchor="ctr" anchorCtr="0" compatLnSpc="1">
            <a:prstTxWarp prst="textNoShape">
              <a:avLst/>
            </a:prstTxWarp>
          </a:bodyPr>
          <a:lstStyle/>
          <a:p>
            <a:pPr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dirty="0"/>
              <a:t>Good suffix rule (cont'd)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363" name="Rectangle 2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6481" y="1604521"/>
                <a:ext cx="8228160" cy="4525920"/>
              </a:xfrm>
            </p:spPr>
            <p:txBody>
              <a:bodyPr vert="horz" wrap="square" lIns="80400" tIns="19267" rIns="80400" bIns="40200" numCol="1" anchor="t" anchorCtr="0" compatLnSpc="1">
                <a:prstTxWarp prst="textNoShape">
                  <a:avLst/>
                </a:prstTxWarp>
              </a:bodyPr>
              <a:lstStyle/>
              <a:p>
                <a:pPr marL="390246" indent="-293764">
                  <a:buSzPct val="45000"/>
                  <a:buFont typeface="Wingdings" pitchFamily="2" charset="2"/>
                  <a:buChar char=""/>
                  <a:tabLst>
                    <a:tab pos="390246" algn="l"/>
                    <a:tab pos="492487" algn="l"/>
                    <a:tab pos="907213" algn="l"/>
                    <a:tab pos="1321940" algn="l"/>
                    <a:tab pos="1736666" algn="l"/>
                    <a:tab pos="2151392" algn="l"/>
                    <a:tab pos="2566118" algn="l"/>
                    <a:tab pos="2980844" algn="l"/>
                    <a:tab pos="3395570" algn="l"/>
                    <a:tab pos="3810296" algn="l"/>
                    <a:tab pos="4225022" algn="l"/>
                    <a:tab pos="4639748" algn="l"/>
                    <a:tab pos="5054475" algn="l"/>
                    <a:tab pos="5469201" algn="l"/>
                    <a:tab pos="5883927" algn="l"/>
                    <a:tab pos="6298653" algn="l"/>
                    <a:tab pos="6713379" algn="l"/>
                    <a:tab pos="7128105" algn="l"/>
                    <a:tab pos="7542831" algn="l"/>
                    <a:tab pos="7957557" algn="l"/>
                    <a:tab pos="8372284" algn="l"/>
                  </a:tabLst>
                </a:pPr>
                <a:r>
                  <a:rPr lang="en-US" sz="2177" dirty="0"/>
                  <a:t>If </a:t>
                </a:r>
                <a14:m>
                  <m:oMath xmlns:m="http://schemas.openxmlformats.org/officeDocument/2006/math">
                    <m:r>
                      <a:rPr lang="en-US" sz="2177" i="1" dirty="0">
                        <a:latin typeface="Cambria Math"/>
                      </a:rPr>
                      <m:t>𝑡</m:t>
                    </m:r>
                    <m:r>
                      <a:rPr lang="en-US" sz="2177" i="1" dirty="0">
                        <a:latin typeface="Cambria Math"/>
                      </a:rPr>
                      <m:t>′</m:t>
                    </m:r>
                  </m:oMath>
                </a14:m>
                <a:r>
                  <a:rPr lang="en-US" sz="2177" dirty="0"/>
                  <a:t> does not exist, then shift the left end of </a:t>
                </a:r>
                <a14:m>
                  <m:oMath xmlns:m="http://schemas.openxmlformats.org/officeDocument/2006/math">
                    <m:r>
                      <a:rPr lang="en-US" sz="2177" i="1" dirty="0">
                        <a:latin typeface="Cambria Math"/>
                      </a:rPr>
                      <m:t>𝑃</m:t>
                    </m:r>
                  </m:oMath>
                </a14:m>
                <a:r>
                  <a:rPr lang="en-US" sz="2177" dirty="0"/>
                  <a:t> past the left end of </a:t>
                </a:r>
                <a14:m>
                  <m:oMath xmlns:m="http://schemas.openxmlformats.org/officeDocument/2006/math">
                    <m:r>
                      <a:rPr lang="en-US" sz="2177" i="1" dirty="0">
                        <a:latin typeface="Cambria Math"/>
                      </a:rPr>
                      <m:t>𝑡</m:t>
                    </m:r>
                  </m:oMath>
                </a14:m>
                <a:r>
                  <a:rPr lang="en-US" sz="2177" dirty="0"/>
                  <a:t> in </a:t>
                </a:r>
                <a14:m>
                  <m:oMath xmlns:m="http://schemas.openxmlformats.org/officeDocument/2006/math">
                    <m:r>
                      <a:rPr lang="en-US" sz="2177" i="1" dirty="0">
                        <a:latin typeface="Cambria Math"/>
                      </a:rPr>
                      <m:t>𝑇</m:t>
                    </m:r>
                  </m:oMath>
                </a14:m>
                <a:r>
                  <a:rPr lang="en-US" sz="2177" dirty="0"/>
                  <a:t> by the </a:t>
                </a:r>
                <a:r>
                  <a:rPr lang="en-US" sz="2177" b="1" dirty="0"/>
                  <a:t>least</a:t>
                </a:r>
                <a:r>
                  <a:rPr lang="en-US" sz="2177" dirty="0"/>
                  <a:t> amount, so that a prefix of </a:t>
                </a:r>
                <a14:m>
                  <m:oMath xmlns:m="http://schemas.openxmlformats.org/officeDocument/2006/math">
                    <m:r>
                      <a:rPr lang="en-US" sz="2177" i="1" dirty="0">
                        <a:latin typeface="Cambria Math"/>
                      </a:rPr>
                      <m:t>𝑃</m:t>
                    </m:r>
                  </m:oMath>
                </a14:m>
                <a:r>
                  <a:rPr lang="en-US" sz="2177" dirty="0"/>
                  <a:t> matches a suffix of t in </a:t>
                </a:r>
                <a14:m>
                  <m:oMath xmlns:m="http://schemas.openxmlformats.org/officeDocument/2006/math">
                    <m:r>
                      <a:rPr lang="en-US" sz="2177" i="1" dirty="0">
                        <a:latin typeface="Cambria Math"/>
                      </a:rPr>
                      <m:t>𝑇</m:t>
                    </m:r>
                  </m:oMath>
                </a14:m>
                <a:r>
                  <a:rPr lang="en-US" sz="2177" dirty="0"/>
                  <a:t>. If no such shift is possible then shift </a:t>
                </a:r>
                <a14:m>
                  <m:oMath xmlns:m="http://schemas.openxmlformats.org/officeDocument/2006/math">
                    <m:r>
                      <a:rPr lang="en-US" sz="2177" i="1" dirty="0">
                        <a:latin typeface="Cambria Math"/>
                      </a:rPr>
                      <m:t>𝑃</m:t>
                    </m:r>
                  </m:oMath>
                </a14:m>
                <a:r>
                  <a:rPr lang="en-US" sz="2177" dirty="0"/>
                  <a:t> by m places to the right.</a:t>
                </a:r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15363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6481" y="1604521"/>
                <a:ext cx="8228160" cy="4525920"/>
              </a:xfrm>
              <a:blipFill>
                <a:blip r:embed="rId3"/>
                <a:stretch>
                  <a:fillRect t="-2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36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7441" y="3005641"/>
            <a:ext cx="3399840" cy="3522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C6445-4C06-5145-B8B7-98E0C9EAF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good suffix shift table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6F8FF5-83AC-964F-851C-A4AB4E5B5C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782" y="1729409"/>
            <a:ext cx="8861280" cy="4701208"/>
          </a:xfrm>
        </p:spPr>
        <p:txBody>
          <a:bodyPr/>
          <a:lstStyle/>
          <a:p>
            <a:r>
              <a:rPr lang="en-US" dirty="0"/>
              <a:t>Define a shift table, MATCH(</a:t>
            </a:r>
            <a:r>
              <a:rPr lang="en-US" dirty="0" err="1"/>
              <a:t>i</a:t>
            </a:r>
            <a:r>
              <a:rPr lang="en-US" dirty="0"/>
              <a:t>), that encodes the good suffix shifts for a pattern, x, of length m.</a:t>
            </a:r>
          </a:p>
          <a:p>
            <a:pPr lvl="1"/>
            <a:r>
              <a:rPr lang="en-US" dirty="0"/>
              <a:t>MATCH(</a:t>
            </a:r>
            <a:r>
              <a:rPr lang="en-US" dirty="0" err="1"/>
              <a:t>i</a:t>
            </a:r>
            <a:r>
              <a:rPr lang="en-US" dirty="0"/>
              <a:t>) = min. s such that Cs(</a:t>
            </a:r>
            <a:r>
              <a:rPr lang="en-US" dirty="0" err="1"/>
              <a:t>i,s</a:t>
            </a:r>
            <a:r>
              <a:rPr lang="en-US" dirty="0"/>
              <a:t>) and Cos(</a:t>
            </a:r>
            <a:r>
              <a:rPr lang="en-US" dirty="0" err="1"/>
              <a:t>i,s</a:t>
            </a:r>
            <a:r>
              <a:rPr lang="en-US" dirty="0"/>
              <a:t>) hold: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265632-D23C-2B45-A857-95909136ED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964" y="3270827"/>
            <a:ext cx="8586784" cy="153208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E6F2353-2ADD-0947-91BF-875C3C5F1F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5027" y="4802909"/>
            <a:ext cx="5983030" cy="144872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910264A-8397-BF47-8109-45AFB89A6F54}"/>
              </a:ext>
            </a:extLst>
          </p:cNvPr>
          <p:cNvSpPr txBox="1"/>
          <p:nvPr/>
        </p:nvSpPr>
        <p:spPr>
          <a:xfrm>
            <a:off x="213519" y="6551720"/>
            <a:ext cx="43204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Images from https://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</a:rPr>
              <a:t>doi.org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/10.1016/S1570-8667(03)00005-4</a:t>
            </a:r>
          </a:p>
        </p:txBody>
      </p:sp>
    </p:spTree>
    <p:extLst>
      <p:ext uri="{BB962C8B-B14F-4D97-AF65-F5344CB8AC3E}">
        <p14:creationId xmlns:p14="http://schemas.microsoft.com/office/powerpoint/2010/main" val="38013457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1EB8D6-5463-254D-8EC5-231639F393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160" y="890721"/>
            <a:ext cx="8628062" cy="680628"/>
          </a:xfrm>
        </p:spPr>
        <p:txBody>
          <a:bodyPr/>
          <a:lstStyle/>
          <a:p>
            <a:r>
              <a:rPr lang="en-US" dirty="0"/>
              <a:t>The bad character shift table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2D9DAF-C52D-A641-87C0-AE0D896E53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1802167"/>
            <a:ext cx="8514425" cy="4628450"/>
          </a:xfrm>
        </p:spPr>
        <p:txBody>
          <a:bodyPr/>
          <a:lstStyle/>
          <a:p>
            <a:r>
              <a:rPr lang="en-US" dirty="0"/>
              <a:t>Let x be a pattern of length m.</a:t>
            </a:r>
          </a:p>
          <a:p>
            <a:r>
              <a:rPr lang="en-US" dirty="0"/>
              <a:t>Define a bad-character shift table, occ[a], for each character, a, in the alphabet for x: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This is just the last occurrence function, L, indexed slightly differently.</a:t>
            </a:r>
          </a:p>
          <a:p>
            <a:pPr lvl="1"/>
            <a:r>
              <a:rPr lang="en-US" dirty="0"/>
              <a:t>It can be computed in the same way as L.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2146CD-B3EE-A845-94C4-855F39E584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538" y="3348339"/>
            <a:ext cx="8422684" cy="99930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5CB4740-F202-F945-907D-C4B38F949AEB}"/>
              </a:ext>
            </a:extLst>
          </p:cNvPr>
          <p:cNvSpPr txBox="1"/>
          <p:nvPr/>
        </p:nvSpPr>
        <p:spPr>
          <a:xfrm>
            <a:off x="213519" y="6551720"/>
            <a:ext cx="43204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Image from https://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</a:rPr>
              <a:t>doi.org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/10.1016/S1570-8667(03)00005-4</a:t>
            </a:r>
          </a:p>
        </p:txBody>
      </p:sp>
    </p:spTree>
    <p:extLst>
      <p:ext uri="{BB962C8B-B14F-4D97-AF65-F5344CB8AC3E}">
        <p14:creationId xmlns:p14="http://schemas.microsoft.com/office/powerpoint/2010/main" val="10622568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F6F295-C68A-6F43-AF71-815583478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519" y="831273"/>
            <a:ext cx="8628062" cy="805439"/>
          </a:xfrm>
        </p:spPr>
        <p:txBody>
          <a:bodyPr/>
          <a:lstStyle/>
          <a:p>
            <a:r>
              <a:rPr lang="en-US" dirty="0"/>
              <a:t>The Boyer-Moore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468820-FA28-BC48-9BAB-CA60855150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 x be a pattern of length m and y a text of length n.</a:t>
            </a:r>
          </a:p>
          <a:p>
            <a:pPr lvl="1"/>
            <a:r>
              <a:rPr lang="en-US" dirty="0"/>
              <a:t>j is the location of a possible match.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1AFEFD-2B18-7C4A-86C2-663534E829E1}"/>
              </a:ext>
            </a:extLst>
          </p:cNvPr>
          <p:cNvSpPr txBox="1"/>
          <p:nvPr/>
        </p:nvSpPr>
        <p:spPr>
          <a:xfrm>
            <a:off x="213519" y="6551720"/>
            <a:ext cx="52052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Algorithm description from https://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</a:rPr>
              <a:t>doi.org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/10.1016/S1570-8667(03)00005-4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222A83-E969-E543-BD74-0972059FF9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402" y="3001818"/>
            <a:ext cx="8272180" cy="332509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0577EB9-483C-8145-A4F8-884D21E9B3AF}"/>
              </a:ext>
            </a:extLst>
          </p:cNvPr>
          <p:cNvSpPr txBox="1"/>
          <p:nvPr/>
        </p:nvSpPr>
        <p:spPr>
          <a:xfrm>
            <a:off x="4719782" y="5541819"/>
            <a:ext cx="659965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)   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A92CE77-B496-2B42-8700-C7468F8CE836}"/>
              </a:ext>
            </a:extLst>
          </p:cNvPr>
          <p:cNvSpPr txBox="1"/>
          <p:nvPr/>
        </p:nvSpPr>
        <p:spPr>
          <a:xfrm>
            <a:off x="5324332" y="5832199"/>
            <a:ext cx="38374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) , </a:t>
            </a:r>
          </a:p>
        </p:txBody>
      </p:sp>
    </p:spTree>
    <p:extLst>
      <p:ext uri="{BB962C8B-B14F-4D97-AF65-F5344CB8AC3E}">
        <p14:creationId xmlns:p14="http://schemas.microsoft.com/office/powerpoint/2010/main" val="239478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185E587-BF61-7D46-A0F5-D6780FFCF4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6900" y="3063035"/>
            <a:ext cx="5261869" cy="30767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3B575AC-E22E-424F-ACC0-A1F862DF555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282"/>
          <a:stretch/>
        </p:blipFill>
        <p:spPr>
          <a:xfrm>
            <a:off x="1096454" y="5996865"/>
            <a:ext cx="6311900" cy="82006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32AD0E-6BF1-6042-A8BA-AEC1ECBCD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519" y="861134"/>
            <a:ext cx="8628062" cy="577049"/>
          </a:xfrm>
        </p:spPr>
        <p:txBody>
          <a:bodyPr/>
          <a:lstStyle/>
          <a:p>
            <a:r>
              <a:rPr lang="en-US" dirty="0"/>
              <a:t>Computing the Suffix table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AA120B-4437-074C-9459-D86D0948E1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1526960"/>
            <a:ext cx="8460581" cy="4903658"/>
          </a:xfrm>
        </p:spPr>
        <p:txBody>
          <a:bodyPr/>
          <a:lstStyle/>
          <a:p>
            <a:r>
              <a:rPr lang="en-US" dirty="0"/>
              <a:t>Compute a table, </a:t>
            </a:r>
            <a:r>
              <a:rPr lang="en-US" dirty="0" err="1"/>
              <a:t>suf</a:t>
            </a:r>
            <a:r>
              <a:rPr lang="en-US" dirty="0"/>
              <a:t>, such that </a:t>
            </a:r>
            <a:r>
              <a:rPr lang="en-US" dirty="0" err="1"/>
              <a:t>suf</a:t>
            </a:r>
            <a:r>
              <a:rPr lang="en-US" dirty="0"/>
              <a:t>[</a:t>
            </a:r>
            <a:r>
              <a:rPr lang="en-US" dirty="0" err="1"/>
              <a:t>i</a:t>
            </a:r>
            <a:r>
              <a:rPr lang="en-US" dirty="0"/>
              <a:t>] is the length of the longest suffix of x ending at position </a:t>
            </a:r>
            <a:r>
              <a:rPr lang="en-US" dirty="0" err="1"/>
              <a:t>i</a:t>
            </a:r>
            <a:r>
              <a:rPr lang="en-US" dirty="0"/>
              <a:t> in x.</a:t>
            </a:r>
          </a:p>
          <a:p>
            <a:pPr lvl="1"/>
            <a:r>
              <a:rPr lang="en-US" dirty="0"/>
              <a:t>We can compute the </a:t>
            </a:r>
            <a:r>
              <a:rPr lang="en-US" dirty="0" err="1"/>
              <a:t>suf</a:t>
            </a:r>
            <a:r>
              <a:rPr lang="en-US" dirty="0"/>
              <a:t> table like the KMP Failure function, but in reverse (j = g+m-1-f):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055495-9519-4C46-AAE9-B172350A68F7}"/>
              </a:ext>
            </a:extLst>
          </p:cNvPr>
          <p:cNvSpPr txBox="1"/>
          <p:nvPr/>
        </p:nvSpPr>
        <p:spPr>
          <a:xfrm>
            <a:off x="0" y="6622951"/>
            <a:ext cx="52052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Algorithm description from https://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</a:rPr>
              <a:t>doi.org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/10.1016/S1570-8667(03)00005-4</a:t>
            </a:r>
          </a:p>
        </p:txBody>
      </p:sp>
    </p:spTree>
    <p:extLst>
      <p:ext uri="{BB962C8B-B14F-4D97-AF65-F5344CB8AC3E}">
        <p14:creationId xmlns:p14="http://schemas.microsoft.com/office/powerpoint/2010/main" val="7832854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85F6D-1C30-804B-92DC-CC3923F5B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Computing the MATCH table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5B6155-F740-2346-9DE4-48B5E6DD7A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Given the suffix table, </a:t>
            </a:r>
            <a:r>
              <a:rPr lang="en-US" dirty="0" err="1"/>
              <a:t>suf</a:t>
            </a:r>
            <a:r>
              <a:rPr lang="en-US" dirty="0"/>
              <a:t>, we compute MATCH to be </a:t>
            </a:r>
            <a:r>
              <a:rPr lang="en-US" dirty="0" err="1"/>
              <a:t>sMatch</a:t>
            </a:r>
            <a:r>
              <a:rPr lang="en-US" dirty="0"/>
              <a:t> in the following algorithm: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F410DF-3F40-8448-8C59-2368AAFE05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2489" y="2778262"/>
            <a:ext cx="5408659" cy="311453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476F7EF-76BB-694B-B350-45395B8246B1}"/>
              </a:ext>
            </a:extLst>
          </p:cNvPr>
          <p:cNvSpPr txBox="1"/>
          <p:nvPr/>
        </p:nvSpPr>
        <p:spPr>
          <a:xfrm>
            <a:off x="213519" y="6551720"/>
            <a:ext cx="52052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Algorithm description from https://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</a:rPr>
              <a:t>doi.org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/10.1016/S1570-8667(03)00005-4</a:t>
            </a:r>
          </a:p>
        </p:txBody>
      </p:sp>
    </p:spTree>
    <p:extLst>
      <p:ext uri="{BB962C8B-B14F-4D97-AF65-F5344CB8AC3E}">
        <p14:creationId xmlns:p14="http://schemas.microsoft.com/office/powerpoint/2010/main" val="39818339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5327F4-F32C-4946-9257-95A873018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464" y="852457"/>
            <a:ext cx="8815071" cy="994567"/>
          </a:xfrm>
        </p:spPr>
        <p:txBody>
          <a:bodyPr/>
          <a:lstStyle/>
          <a:p>
            <a:r>
              <a:rPr lang="en-US" dirty="0"/>
              <a:t>Summary for the Boyer-Moore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440E50-6FF3-B149-8424-62D09525C4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660903"/>
            <a:ext cx="8460581" cy="3769713"/>
          </a:xfrm>
        </p:spPr>
        <p:txBody>
          <a:bodyPr/>
          <a:lstStyle/>
          <a:p>
            <a:r>
              <a:rPr lang="en-US" dirty="0"/>
              <a:t>The Boyer-Moore algorithm runs in O(n + m) time in the worst case.</a:t>
            </a:r>
          </a:p>
          <a:p>
            <a:r>
              <a:rPr lang="en-US" dirty="0"/>
              <a:t>It runs in O(n/m + m) time in the best case.</a:t>
            </a:r>
          </a:p>
          <a:p>
            <a:r>
              <a:rPr lang="en-US" dirty="0"/>
              <a:t>It can be further optimized to find all occurrences of a pattern in a text using at most 1.5n character comparisons.</a:t>
            </a:r>
          </a:p>
        </p:txBody>
      </p:sp>
    </p:spTree>
    <p:extLst>
      <p:ext uri="{BB962C8B-B14F-4D97-AF65-F5344CB8AC3E}">
        <p14:creationId xmlns:p14="http://schemas.microsoft.com/office/powerpoint/2010/main" val="38821320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E57C7-3490-D947-881F-01EA32AFDD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Application: </a:t>
            </a:r>
            <a:r>
              <a:rPr lang="en-US" dirty="0" err="1"/>
              <a:t>fgrep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004FDE-54E7-4445-8251-46622D4127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1729409"/>
            <a:ext cx="8460581" cy="4701208"/>
          </a:xfrm>
        </p:spPr>
        <p:txBody>
          <a:bodyPr/>
          <a:lstStyle/>
          <a:p>
            <a:r>
              <a:rPr lang="en-US" dirty="0"/>
              <a:t>Recall that </a:t>
            </a:r>
            <a:r>
              <a:rPr lang="en-US" b="1" dirty="0" err="1"/>
              <a:t>fgrep</a:t>
            </a:r>
            <a:r>
              <a:rPr lang="en-US" dirty="0"/>
              <a:t> looks for an exact match of a text string in a file.</a:t>
            </a:r>
          </a:p>
          <a:p>
            <a:r>
              <a:rPr lang="en-US" dirty="0"/>
              <a:t>So we are interested in fast algorithms for the </a:t>
            </a:r>
            <a:r>
              <a:rPr lang="en-US" b="1" dirty="0"/>
              <a:t>exact match</a:t>
            </a:r>
            <a:r>
              <a:rPr lang="en-US" dirty="0"/>
              <a:t> problem:</a:t>
            </a:r>
          </a:p>
          <a:p>
            <a:pPr lvl="1"/>
            <a:r>
              <a:rPr lang="en-US" dirty="0"/>
              <a:t>Given a text string, T, of length n, and a pattern string, P, of length m, over an alphabet of size k, find the first (or all) places where a substring of T matches P.</a:t>
            </a:r>
          </a:p>
          <a:p>
            <a:endParaRPr lang="en-US" dirty="0"/>
          </a:p>
        </p:txBody>
      </p:sp>
      <p:pic>
        <p:nvPicPr>
          <p:cNvPr id="1026" name="Picture 2" descr="String matching sample">
            <a:extLst>
              <a:ext uri="{FF2B5EF4-FFF2-40B4-BE49-F238E27FC236}">
                <a16:creationId xmlns:a16="http://schemas.microsoft.com/office/drawing/2014/main" id="{A5F9D82F-8942-5F41-BF0F-27CC9FF965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829"/>
                    </a14:imgEffect>
                    <a14:imgEffect>
                      <a14:saturation sat="0"/>
                    </a14:imgEffect>
                    <a14:imgEffect>
                      <a14:brightnessContrast bright="-48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4508" y="4532272"/>
            <a:ext cx="5926083" cy="212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BB96BF5-3ECC-8640-BA22-9709273F8088}"/>
              </a:ext>
            </a:extLst>
          </p:cNvPr>
          <p:cNvSpPr txBox="1"/>
          <p:nvPr/>
        </p:nvSpPr>
        <p:spPr>
          <a:xfrm>
            <a:off x="213519" y="6523314"/>
            <a:ext cx="62884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Image from https://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</a:rPr>
              <a:t>www.hackerearth.com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/practice/notes/exact-string-matching-algorithms/</a:t>
            </a:r>
          </a:p>
        </p:txBody>
      </p:sp>
    </p:spTree>
    <p:extLst>
      <p:ext uri="{BB962C8B-B14F-4D97-AF65-F5344CB8AC3E}">
        <p14:creationId xmlns:p14="http://schemas.microsoft.com/office/powerpoint/2010/main" val="6471512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34DA7-A9D4-974F-9AD9-E83F3239B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F92E87-F5BA-9142-8F5D-3BB4680588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1729409"/>
            <a:ext cx="8460581" cy="4701208"/>
          </a:xfrm>
        </p:spPr>
        <p:txBody>
          <a:bodyPr/>
          <a:lstStyle/>
          <a:p>
            <a:r>
              <a:rPr lang="en-US" dirty="0"/>
              <a:t>Since completely random strings are not useful for analyzing exact string-matching algorithms, we need alternatives:</a:t>
            </a:r>
          </a:p>
          <a:p>
            <a:pPr lvl="1"/>
            <a:r>
              <a:rPr lang="en-US" b="1" dirty="0"/>
              <a:t>Seeded random strings</a:t>
            </a:r>
            <a:r>
              <a:rPr lang="en-US" dirty="0"/>
              <a:t>: Create a random text string, T, of length n (e.g., n=1,000,000), and a random pattern, P, of length m (e.g., m=5, 10, 20, …). Then insert P into T at 1 to100 random locations.</a:t>
            </a:r>
          </a:p>
          <a:p>
            <a:pPr lvl="1"/>
            <a:r>
              <a:rPr lang="en-US" b="1" dirty="0"/>
              <a:t>English text</a:t>
            </a:r>
            <a:r>
              <a:rPr lang="en-US" dirty="0"/>
              <a:t>: Use a corpus of large English text (e.g., emails) and search for patterns of various lengths (e.g., email addresses, English words, English phrases).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564917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8BE9B-9E67-D74B-8EF3-BE674FF22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Varying the Pattern Length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40F26D-CAF0-5E43-B4C1-4B77BE61AD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One type of experiment: Keep the text size fixed at a reasonably large amount and vary the pattern size.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89E417-F001-7F47-8A13-8FA08315BD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2536531"/>
            <a:ext cx="3502278" cy="398678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EFDA7F9-1028-FE48-9090-A26A86D28483}"/>
              </a:ext>
            </a:extLst>
          </p:cNvPr>
          <p:cNvSpPr txBox="1"/>
          <p:nvPr/>
        </p:nvSpPr>
        <p:spPr>
          <a:xfrm>
            <a:off x="82296" y="6638544"/>
            <a:ext cx="70931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Images from https://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</a:rPr>
              <a:t>dearxxj.github.io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/post/4/, http://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</a:rPr>
              <a:t>orion.lcg.ufrj.br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/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</a:rPr>
              <a:t>Dr.Dobbs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/books/book5/chap10.htm</a:t>
            </a:r>
          </a:p>
        </p:txBody>
      </p:sp>
      <p:pic>
        <p:nvPicPr>
          <p:cNvPr id="9218" name="Picture 2" descr="Figure 1">
            <a:extLst>
              <a:ext uri="{FF2B5EF4-FFF2-40B4-BE49-F238E27FC236}">
                <a16:creationId xmlns:a16="http://schemas.microsoft.com/office/drawing/2014/main" id="{4A8692CE-1215-2C46-929B-372ADA5789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429000"/>
            <a:ext cx="3864356" cy="2622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33345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263F26-51A6-8A4A-8119-9778E49DC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Varying the Text Length</a:t>
            </a:r>
          </a:p>
        </p:txBody>
      </p:sp>
      <p:pic>
        <p:nvPicPr>
          <p:cNvPr id="10242" name="Picture 2" descr="A comparison of the convolution, KMP and Boyer-Moore algorithms for the exact matching problem. ">
            <a:extLst>
              <a:ext uri="{FF2B5EF4-FFF2-40B4-BE49-F238E27FC236}">
                <a16:creationId xmlns:a16="http://schemas.microsoft.com/office/drawing/2014/main" id="{C11A83E0-3F8B-C24B-B00F-D464B7C8C7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22" b="5932"/>
          <a:stretch/>
        </p:blipFill>
        <p:spPr bwMode="auto">
          <a:xfrm>
            <a:off x="1271016" y="2969190"/>
            <a:ext cx="6186932" cy="360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88C0D7-C9EE-374D-8B97-9BE0B24A48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729409"/>
            <a:ext cx="8525256" cy="1205815"/>
          </a:xfrm>
        </p:spPr>
        <p:txBody>
          <a:bodyPr/>
          <a:lstStyle/>
          <a:p>
            <a:r>
              <a:rPr lang="en-US" dirty="0"/>
              <a:t>Another type of experiment: Vary the text length, n, with certain pattern lengths (e.g., m=10, 20, 100) or as a function of n (e.g., m=n</a:t>
            </a:r>
            <a:r>
              <a:rPr lang="en-US" baseline="30000" dirty="0"/>
              <a:t>1/2</a:t>
            </a:r>
            <a:r>
              <a:rPr lang="en-US" dirty="0"/>
              <a:t> or m=n/8).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6AC492-8224-B94F-A3DC-2D4474BA45D4}"/>
              </a:ext>
            </a:extLst>
          </p:cNvPr>
          <p:cNvSpPr txBox="1"/>
          <p:nvPr/>
        </p:nvSpPr>
        <p:spPr>
          <a:xfrm>
            <a:off x="99536" y="6606277"/>
            <a:ext cx="904446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Image from https://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</a:rPr>
              <a:t>www.researchgate.net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/figure/A-comparison-of-the-convolution-KMP-and-Boyer-Moore-algorithms-for-the-exact-matching_fig2_220444712</a:t>
            </a:r>
          </a:p>
        </p:txBody>
      </p:sp>
    </p:spTree>
    <p:extLst>
      <p:ext uri="{BB962C8B-B14F-4D97-AF65-F5344CB8AC3E}">
        <p14:creationId xmlns:p14="http://schemas.microsoft.com/office/powerpoint/2010/main" val="27249458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DE3E86-42EF-5047-B7DD-ACBC5E190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Type Duality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D13178-F5F2-AE4A-B712-82F35C388E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519" y="1561249"/>
            <a:ext cx="8795541" cy="4701208"/>
          </a:xfrm>
        </p:spPr>
        <p:txBody>
          <a:bodyPr/>
          <a:lstStyle/>
          <a:p>
            <a:r>
              <a:rPr lang="en-US" dirty="0"/>
              <a:t>Rather than rely only on comparing characters, numerical matching algorithms take advantage of the fact that characters in a string can also be viewed as (binary) numbers.</a:t>
            </a:r>
          </a:p>
          <a:p>
            <a:r>
              <a:rPr lang="en-US" dirty="0"/>
              <a:t>This concept is referred to as </a:t>
            </a:r>
            <a:r>
              <a:rPr lang="en-US" b="1" dirty="0"/>
              <a:t>data type duality</a:t>
            </a:r>
            <a:r>
              <a:rPr lang="en-US" dirty="0"/>
              <a:t>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54B9A7-940E-754E-909F-0BB6289A32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6454" y="3857551"/>
            <a:ext cx="4824249" cy="26466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4D16274-7576-C34A-895D-ADD03C54A4FA}"/>
              </a:ext>
            </a:extLst>
          </p:cNvPr>
          <p:cNvSpPr txBox="1"/>
          <p:nvPr/>
        </p:nvSpPr>
        <p:spPr>
          <a:xfrm>
            <a:off x="160969" y="6579477"/>
            <a:ext cx="38903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Image from https://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</a:rPr>
              <a:t>www.javatpoint.com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/java-char-to-int</a:t>
            </a:r>
          </a:p>
        </p:txBody>
      </p:sp>
    </p:spTree>
    <p:extLst>
      <p:ext uri="{BB962C8B-B14F-4D97-AF65-F5344CB8AC3E}">
        <p14:creationId xmlns:p14="http://schemas.microsoft.com/office/powerpoint/2010/main" val="6626097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571500"/>
            <a:ext cx="7772400" cy="1143000"/>
          </a:xfrm>
        </p:spPr>
        <p:txBody>
          <a:bodyPr/>
          <a:lstStyle/>
          <a:p>
            <a:r>
              <a:rPr lang="en-US" altLang="en-US" dirty="0"/>
              <a:t>The Rabin-Karp Algorithm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00199"/>
            <a:ext cx="8763000" cy="4989787"/>
          </a:xfrm>
        </p:spPr>
        <p:txBody>
          <a:bodyPr/>
          <a:lstStyle/>
          <a:p>
            <a:r>
              <a:rPr lang="en-US" altLang="en-US" sz="2400" dirty="0"/>
              <a:t>The Rabin-Karp string searching algorithm calculates a </a:t>
            </a:r>
            <a:r>
              <a:rPr lang="en-US" altLang="en-US" sz="2400" b="1" dirty="0"/>
              <a:t>hash value</a:t>
            </a:r>
            <a:r>
              <a:rPr lang="en-US" altLang="en-US" sz="2400" dirty="0"/>
              <a:t> for the pattern, and for each M-character substring of text to be compared.</a:t>
            </a:r>
          </a:p>
          <a:p>
            <a:r>
              <a:rPr lang="en-US" altLang="en-US" sz="2400" dirty="0"/>
              <a:t>If the hash values are unequal, the algorithm will calculate the hash value for next M-character sequence.</a:t>
            </a:r>
          </a:p>
          <a:p>
            <a:r>
              <a:rPr lang="en-US" altLang="en-US" sz="2400" dirty="0"/>
              <a:t>If the hash values are equal, the algorithm will do a Brute Force comparison between the pattern and the M-character sequence at this location (in case of a hash value collision causing a false match).</a:t>
            </a:r>
          </a:p>
          <a:p>
            <a:r>
              <a:rPr lang="en-US" altLang="en-US" sz="2400" dirty="0"/>
              <a:t>In this way, there is only one comparison per text subsequence, and Brute Force is only needed when hash values match.</a:t>
            </a:r>
          </a:p>
          <a:p>
            <a:r>
              <a:rPr lang="en-US" altLang="en-US" sz="2400" dirty="0"/>
              <a:t>(Recall that we highlighted Michael Rabin in a previous lecture.)</a:t>
            </a:r>
          </a:p>
        </p:txBody>
      </p:sp>
    </p:spTree>
    <p:extLst>
      <p:ext uri="{BB962C8B-B14F-4D97-AF65-F5344CB8AC3E}">
        <p14:creationId xmlns:p14="http://schemas.microsoft.com/office/powerpoint/2010/main" val="42125173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14625-9A5C-AED2-37DB-9DD08EF73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Michael Rabin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483DF88-0494-6CA8-7767-800D214EA3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519" y="3943350"/>
            <a:ext cx="8293100" cy="2590179"/>
          </a:xfrm>
        </p:spPr>
        <p:txBody>
          <a:bodyPr/>
          <a:lstStyle/>
          <a:p>
            <a:r>
              <a:rPr lang="en-US" dirty="0"/>
              <a:t>1959: Invented nondeterministic finite automata and introduced polynomial time as a notion of algorithm efficiency</a:t>
            </a:r>
          </a:p>
          <a:p>
            <a:r>
              <a:rPr lang="en-US" dirty="0"/>
              <a:t>1976: Received the Turing Award.</a:t>
            </a:r>
          </a:p>
          <a:p>
            <a:r>
              <a:rPr lang="en-US" dirty="0"/>
              <a:t>1987: Developed the Rabin-Karp string searching algorithm with Richard Karp.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C2A8ADE-1A79-E9C7-D986-7D76068AAB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6055" y="1501250"/>
            <a:ext cx="3438342" cy="2282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9CC19A0-72D4-51E5-9E38-1B69C7C65306}"/>
              </a:ext>
            </a:extLst>
          </p:cNvPr>
          <p:cNvSpPr txBox="1"/>
          <p:nvPr/>
        </p:nvSpPr>
        <p:spPr>
          <a:xfrm>
            <a:off x="108415" y="6524017"/>
            <a:ext cx="55991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Image from https://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</a:rPr>
              <a:t>www.heidelberg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-laureate-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</a:rPr>
              <a:t>forum.org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/laureate/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</a:rPr>
              <a:t>michael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-o-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</a:rPr>
              <a:t>rabin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221437393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0B6010-859E-5245-8F10-C3CC3BEA1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Richard Karp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F6C33A-D588-F241-818B-C564789A92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529" y="3926735"/>
            <a:ext cx="8293100" cy="2735781"/>
          </a:xfrm>
        </p:spPr>
        <p:txBody>
          <a:bodyPr/>
          <a:lstStyle/>
          <a:p>
            <a:r>
              <a:rPr lang="en-US" dirty="0"/>
              <a:t>1985: Received the Turing Award.</a:t>
            </a:r>
          </a:p>
          <a:p>
            <a:r>
              <a:rPr lang="en-US" dirty="0"/>
              <a:t>1987: Developed the Rabin-Karp string searching algorithm with Michael Rabin.</a:t>
            </a:r>
          </a:p>
          <a:p>
            <a:r>
              <a:rPr lang="en-US" dirty="0"/>
              <a:t>He is also known for publishing a landmark paper proving 21 problems to be NP-complete.</a:t>
            </a:r>
          </a:p>
          <a:p>
            <a:r>
              <a:rPr lang="en-US" dirty="0"/>
              <a:t>The PhD advisor of UCI Professor Sandy Irani.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BACB77E-BBA0-2B4D-B8D2-E0637DA726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686" y="1415231"/>
            <a:ext cx="2425727" cy="242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75A3E2C-EFA0-3F46-9C90-712C944E9F46}"/>
              </a:ext>
            </a:extLst>
          </p:cNvPr>
          <p:cNvSpPr txBox="1"/>
          <p:nvPr/>
        </p:nvSpPr>
        <p:spPr>
          <a:xfrm>
            <a:off x="108415" y="6524017"/>
            <a:ext cx="41088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Image from https://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</a:rPr>
              <a:t>en.wikipedia.org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/wiki/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</a:rPr>
              <a:t>Richard_M._Karp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19777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83AE57-7627-E746-A854-EE94251CD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Rabin-Karp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0B4104-53EF-EE4B-BEE0-629F8CC79F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729409"/>
            <a:ext cx="8293100" cy="1297570"/>
          </a:xfrm>
        </p:spPr>
        <p:txBody>
          <a:bodyPr/>
          <a:lstStyle/>
          <a:p>
            <a:r>
              <a:rPr lang="en-US" dirty="0"/>
              <a:t>Text T = </a:t>
            </a:r>
            <a:r>
              <a:rPr lang="en-US" dirty="0" err="1"/>
              <a:t>cbabacabb</a:t>
            </a:r>
            <a:endParaRPr lang="en-US" dirty="0"/>
          </a:p>
          <a:p>
            <a:r>
              <a:rPr lang="en-US" dirty="0"/>
              <a:t>Pattern P = abaca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B13D5D-50FC-6D45-96CB-807D2F8B18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68" y="2628060"/>
            <a:ext cx="6604381" cy="404075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FE887CB-96E3-354F-98C8-8AD0A9757E3F}"/>
              </a:ext>
            </a:extLst>
          </p:cNvPr>
          <p:cNvSpPr/>
          <p:nvPr/>
        </p:nvSpPr>
        <p:spPr bwMode="auto">
          <a:xfrm>
            <a:off x="4754880" y="5254752"/>
            <a:ext cx="3133344" cy="130454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8032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819D096-DD7A-244D-B280-B1A29E68242B}"/>
              </a:ext>
            </a:extLst>
          </p:cNvPr>
          <p:cNvSpPr/>
          <p:nvPr/>
        </p:nvSpPr>
        <p:spPr bwMode="auto">
          <a:xfrm>
            <a:off x="4527550" y="5254752"/>
            <a:ext cx="3133344" cy="49584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8032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9CAA703-5AFE-A14C-A688-EAF637E7BDC4}"/>
              </a:ext>
            </a:extLst>
          </p:cNvPr>
          <p:cNvSpPr/>
          <p:nvPr/>
        </p:nvSpPr>
        <p:spPr bwMode="auto">
          <a:xfrm>
            <a:off x="2663807" y="5750593"/>
            <a:ext cx="160274" cy="49584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8032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066EF8C-46BB-2142-9F89-AE35CF2AAA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5240036"/>
            <a:ext cx="889000" cy="2413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5634DD3-76F5-7D42-A016-DC8E3F4BD560}"/>
              </a:ext>
            </a:extLst>
          </p:cNvPr>
          <p:cNvSpPr/>
          <p:nvPr/>
        </p:nvSpPr>
        <p:spPr bwMode="auto">
          <a:xfrm>
            <a:off x="2360186" y="5502672"/>
            <a:ext cx="160274" cy="49584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8032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607394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578069" y="609600"/>
            <a:ext cx="7772400" cy="1143000"/>
          </a:xfrm>
        </p:spPr>
        <p:txBody>
          <a:bodyPr/>
          <a:lstStyle/>
          <a:p>
            <a:r>
              <a:rPr lang="en-US" altLang="en-US" dirty="0"/>
              <a:t>Rabin-Karp Algorithm (High Level)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7175" y="1636985"/>
            <a:ext cx="8763000" cy="4868917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en-US" sz="2000" dirty="0"/>
              <a:t>text is n characters long, pattern</a:t>
            </a:r>
            <a:r>
              <a:rPr lang="en-US" altLang="en-US" sz="2000" i="1" dirty="0"/>
              <a:t> </a:t>
            </a:r>
            <a:r>
              <a:rPr lang="en-US" altLang="en-US" sz="2000" dirty="0"/>
              <a:t>is m characters long 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en-US" sz="2000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000" dirty="0" err="1"/>
              <a:t>hash_p</a:t>
            </a:r>
            <a:r>
              <a:rPr lang="en-US" altLang="en-US" sz="2000" dirty="0"/>
              <a:t>=hash value of pattern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000" dirty="0" err="1"/>
              <a:t>hash_t</a:t>
            </a:r>
            <a:r>
              <a:rPr lang="en-US" altLang="en-US" sz="2000" dirty="0"/>
              <a:t>=hash value of first m letters in text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000" b="1" dirty="0"/>
              <a:t>repeat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000" b="1" dirty="0"/>
              <a:t>	if</a:t>
            </a:r>
            <a:r>
              <a:rPr lang="en-US" altLang="en-US" sz="2000" dirty="0"/>
              <a:t> (</a:t>
            </a:r>
            <a:r>
              <a:rPr lang="en-US" altLang="en-US" sz="2000" dirty="0" err="1"/>
              <a:t>hash_p</a:t>
            </a:r>
            <a:r>
              <a:rPr lang="en-US" altLang="en-US" sz="2000" dirty="0"/>
              <a:t> == </a:t>
            </a:r>
            <a:r>
              <a:rPr lang="en-US" altLang="en-US" sz="2000" dirty="0" err="1"/>
              <a:t>hash_t</a:t>
            </a:r>
            <a:r>
              <a:rPr lang="en-US" altLang="en-US" sz="2000" dirty="0"/>
              <a:t>)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000" dirty="0"/>
              <a:t>		do brute force comparison of pattern and selected section of text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000" dirty="0"/>
              <a:t>	</a:t>
            </a:r>
            <a:r>
              <a:rPr lang="en-US" altLang="en-US" sz="2000" dirty="0" err="1"/>
              <a:t>hash_t</a:t>
            </a:r>
            <a:r>
              <a:rPr lang="en-US" altLang="en-US" sz="2000" dirty="0"/>
              <a:t> = hash value of next section of text, one character over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000" b="1" dirty="0"/>
              <a:t>until</a:t>
            </a:r>
            <a:r>
              <a:rPr lang="en-US" altLang="en-US" sz="2000" dirty="0"/>
              <a:t> (end of text </a:t>
            </a:r>
            <a:r>
              <a:rPr lang="en-US" altLang="en-US" sz="2000" b="1" dirty="0"/>
              <a:t>or </a:t>
            </a:r>
            <a:r>
              <a:rPr lang="en-US" altLang="en-US" sz="2000" dirty="0"/>
              <a:t>brute force comparison == true)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en-US" sz="2000" dirty="0"/>
          </a:p>
          <a:p>
            <a:pPr>
              <a:lnSpc>
                <a:spcPct val="90000"/>
              </a:lnSpc>
            </a:pPr>
            <a:r>
              <a:rPr lang="en-US" altLang="en-US" sz="2400" dirty="0"/>
              <a:t>Running time is O(nm) if we recompute </a:t>
            </a:r>
            <a:r>
              <a:rPr lang="en-US" altLang="en-US" sz="2400" dirty="0" err="1"/>
              <a:t>hash_t</a:t>
            </a:r>
            <a:r>
              <a:rPr lang="en-US" altLang="en-US" sz="2400" dirty="0"/>
              <a:t> for each substring of m characters in the text, which is no better than brute-force matching!</a:t>
            </a:r>
          </a:p>
        </p:txBody>
      </p:sp>
    </p:spTree>
    <p:extLst>
      <p:ext uri="{BB962C8B-B14F-4D97-AF65-F5344CB8AC3E}">
        <p14:creationId xmlns:p14="http://schemas.microsoft.com/office/powerpoint/2010/main" val="212660953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13519" y="652655"/>
            <a:ext cx="8628062" cy="994567"/>
          </a:xfrm>
        </p:spPr>
        <p:txBody>
          <a:bodyPr/>
          <a:lstStyle/>
          <a:p>
            <a:r>
              <a:rPr lang="en-US" altLang="en-US" dirty="0"/>
              <a:t>Rabin-Karp Rolling Hash Function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19200"/>
            <a:ext cx="9144000" cy="18161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endParaRPr lang="en-US" altLang="en-US" sz="2400" dirty="0"/>
          </a:p>
          <a:p>
            <a:pPr>
              <a:lnSpc>
                <a:spcPct val="90000"/>
              </a:lnSpc>
            </a:pPr>
            <a:r>
              <a:rPr lang="en-US" altLang="en-US" sz="2400" dirty="0"/>
              <a:t>We can do better by using a rolling hash function, which allows us to compute each hash value from the previous hash value. 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Consider an m-character sequence as an m-digit number in base b, where b is the number of letters in the alphabet.  The text subsequence t[</a:t>
            </a:r>
            <a:r>
              <a:rPr lang="en-US" altLang="en-US" sz="2400" dirty="0" err="1"/>
              <a:t>i</a:t>
            </a:r>
            <a:r>
              <a:rPr lang="en-US" altLang="en-US" sz="2400" dirty="0"/>
              <a:t> : i+m-1] is mapped to the number</a:t>
            </a:r>
            <a:endParaRPr lang="en-US" altLang="en-US" sz="2800" dirty="0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213519" y="4269583"/>
            <a:ext cx="875180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1800" dirty="0"/>
              <a:t>Given x(</a:t>
            </a:r>
            <a:r>
              <a:rPr lang="en-US" sz="1800" dirty="0" err="1"/>
              <a:t>i</a:t>
            </a:r>
            <a:r>
              <a:rPr lang="en-US" sz="1800" dirty="0"/>
              <a:t>) we can compute x(i+1) for the next substring  t[i+1 : </a:t>
            </a:r>
            <a:r>
              <a:rPr lang="en-US" sz="1800" dirty="0" err="1"/>
              <a:t>i+M</a:t>
            </a:r>
            <a:r>
              <a:rPr lang="en-US" sz="1800" dirty="0"/>
              <a:t>] in constant time:</a:t>
            </a:r>
          </a:p>
        </p:txBody>
      </p:sp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042" y="3609183"/>
            <a:ext cx="5372100" cy="55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042" y="4806950"/>
            <a:ext cx="6248400" cy="166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52595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4BCA6-62C5-8141-B6C0-338D38D49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033" y="748941"/>
            <a:ext cx="5522976" cy="994567"/>
          </a:xfrm>
        </p:spPr>
        <p:txBody>
          <a:bodyPr/>
          <a:lstStyle/>
          <a:p>
            <a:r>
              <a:rPr lang="en-US" dirty="0"/>
              <a:t>Alfred </a:t>
            </a:r>
            <a:r>
              <a:rPr lang="en-US" dirty="0" err="1"/>
              <a:t>Aho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D06022-04D7-2D49-A03D-4A7A0E1172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058" y="2040973"/>
            <a:ext cx="5709082" cy="4142231"/>
          </a:xfrm>
        </p:spPr>
        <p:txBody>
          <a:bodyPr/>
          <a:lstStyle/>
          <a:p>
            <a:r>
              <a:rPr lang="en-US" dirty="0"/>
              <a:t>1975: Invented </a:t>
            </a:r>
            <a:r>
              <a:rPr lang="en-US" b="1" dirty="0" err="1"/>
              <a:t>fgrep</a:t>
            </a:r>
            <a:endParaRPr lang="en-US" b="1" dirty="0"/>
          </a:p>
          <a:p>
            <a:r>
              <a:rPr lang="en-US" dirty="0"/>
              <a:t>…*</a:t>
            </a:r>
          </a:p>
          <a:p>
            <a:r>
              <a:rPr lang="en-US" dirty="0"/>
              <a:t>2020: received the Turing Award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000" dirty="0"/>
              <a:t>* Also invented text processing techniques used in every modern source-code compiler and co-authored two influential textbooks.</a:t>
            </a:r>
          </a:p>
          <a:p>
            <a:endParaRPr lang="en-US" dirty="0"/>
          </a:p>
        </p:txBody>
      </p:sp>
      <p:pic>
        <p:nvPicPr>
          <p:cNvPr id="8194" name="Picture 2" descr="photo">
            <a:extLst>
              <a:ext uri="{FF2B5EF4-FFF2-40B4-BE49-F238E27FC236}">
                <a16:creationId xmlns:a16="http://schemas.microsoft.com/office/drawing/2014/main" id="{80FE22D4-CB18-254E-A3F6-A33BB1E7EF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600" y="1174677"/>
            <a:ext cx="2589954" cy="2937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9F96E54-0D56-3E44-AB8D-B45D877230D2}"/>
              </a:ext>
            </a:extLst>
          </p:cNvPr>
          <p:cNvSpPr txBox="1"/>
          <p:nvPr/>
        </p:nvSpPr>
        <p:spPr>
          <a:xfrm>
            <a:off x="5102352" y="6522790"/>
            <a:ext cx="38811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Images from https://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</a:rPr>
              <a:t>awards.acm.org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/about/2020-turing</a:t>
            </a:r>
          </a:p>
        </p:txBody>
      </p:sp>
      <p:pic>
        <p:nvPicPr>
          <p:cNvPr id="8196" name="Picture 4">
            <a:extLst>
              <a:ext uri="{FF2B5EF4-FFF2-40B4-BE49-F238E27FC236}">
                <a16:creationId xmlns:a16="http://schemas.microsoft.com/office/drawing/2014/main" id="{73A891B0-2F6C-4B47-8209-B9CDBAC6B5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5F9F8"/>
              </a:clrFrom>
              <a:clrTo>
                <a:srgbClr val="F5F9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72" r="12063"/>
          <a:stretch/>
        </p:blipFill>
        <p:spPr bwMode="auto">
          <a:xfrm>
            <a:off x="5964105" y="4207276"/>
            <a:ext cx="2980944" cy="2223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489984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E57C7-3490-D947-881F-01EA32AFDD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Polynomial Rolling Hash Function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004FDE-54E7-4445-8251-46622D4127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original Rabin-Karp algorithm used the a standard polynomial hash function:</a:t>
            </a:r>
          </a:p>
          <a:p>
            <a:endParaRPr lang="en-US" dirty="0"/>
          </a:p>
          <a:p>
            <a:endParaRPr lang="en-US" dirty="0"/>
          </a:p>
          <a:p>
            <a:pPr lvl="1"/>
            <a:r>
              <a:rPr lang="en-US" dirty="0"/>
              <a:t>This requires 2 multiplications and an addition and subtraction to compute each new hash value.</a:t>
            </a:r>
          </a:p>
          <a:p>
            <a:r>
              <a:rPr lang="en-US" dirty="0"/>
              <a:t>Multiplications are generally slower than comparing characters, and these multiplications are in the “inner loop” of the algorithm.</a:t>
            </a:r>
          </a:p>
          <a:p>
            <a:r>
              <a:rPr lang="en-US" dirty="0"/>
              <a:t>So it may be helpful to have a different hash function.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7CE670-F44F-A54A-A331-E5A4A246B5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1243" y="2535621"/>
            <a:ext cx="5896707" cy="1069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59919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A13915-8DC0-F044-B933-C79DE74E85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Bitwise Operators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0F68D8-2F40-DB46-9027-0BE4931B96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Typical built-in bitwise (bit-parallel) operators, which are faster  than multiplication: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1D2331-017E-7140-AAF1-E64ECDF646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8007" y="2490952"/>
            <a:ext cx="6106512" cy="40885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5E8EEBA-E1F6-C249-A9B5-32C21FA33687}"/>
              </a:ext>
            </a:extLst>
          </p:cNvPr>
          <p:cNvSpPr txBox="1"/>
          <p:nvPr/>
        </p:nvSpPr>
        <p:spPr>
          <a:xfrm>
            <a:off x="97906" y="6519446"/>
            <a:ext cx="42819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Image from https://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</a:rPr>
              <a:t>realpython.com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/python-bitwise-operators/</a:t>
            </a:r>
          </a:p>
        </p:txBody>
      </p:sp>
    </p:spTree>
    <p:extLst>
      <p:ext uri="{BB962C8B-B14F-4D97-AF65-F5344CB8AC3E}">
        <p14:creationId xmlns:p14="http://schemas.microsoft.com/office/powerpoint/2010/main" val="399763965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E06048-F57E-E343-8258-4D4AAEC0E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82EA87-B10D-7F4F-AB49-EF7385EFCB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Bitwise operations:</a:t>
            </a:r>
          </a:p>
        </p:txBody>
      </p:sp>
      <p:pic>
        <p:nvPicPr>
          <p:cNvPr id="1026" name="Picture 2" descr="Bitwise Calculator - Master Bitwise AND, OR, and XOR">
            <a:extLst>
              <a:ext uri="{FF2B5EF4-FFF2-40B4-BE49-F238E27FC236}">
                <a16:creationId xmlns:a16="http://schemas.microsoft.com/office/drawing/2014/main" id="{A2A47DB9-8578-0345-92DE-37E2EE3B14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380" y="2630308"/>
            <a:ext cx="3827791" cy="2449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ircular Shift Left | Technology Tutorials">
            <a:extLst>
              <a:ext uri="{FF2B5EF4-FFF2-40B4-BE49-F238E27FC236}">
                <a16:creationId xmlns:a16="http://schemas.microsoft.com/office/drawing/2014/main" id="{318B85D8-852A-3F44-8773-D84157A13A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7727" y="2787851"/>
            <a:ext cx="3426373" cy="2740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144958B-C6D1-6A48-B48D-3963FCE0AE2E}"/>
              </a:ext>
            </a:extLst>
          </p:cNvPr>
          <p:cNvSpPr txBox="1"/>
          <p:nvPr/>
        </p:nvSpPr>
        <p:spPr>
          <a:xfrm>
            <a:off x="5375313" y="2168643"/>
            <a:ext cx="30893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Cyclic shift by 1 bit: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304A91-5FC5-2040-A13E-6E260675B312}"/>
              </a:ext>
            </a:extLst>
          </p:cNvPr>
          <p:cNvSpPr txBox="1"/>
          <p:nvPr/>
        </p:nvSpPr>
        <p:spPr>
          <a:xfrm>
            <a:off x="1635724" y="5196163"/>
            <a:ext cx="271901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Note the following: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X AND X =X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X OR X = X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X XOR X = 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CF7D187-E526-AC4F-A1AD-90370CA9CD45}"/>
              </a:ext>
            </a:extLst>
          </p:cNvPr>
          <p:cNvSpPr txBox="1"/>
          <p:nvPr/>
        </p:nvSpPr>
        <p:spPr>
          <a:xfrm>
            <a:off x="5026421" y="5786400"/>
            <a:ext cx="38715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Note that bit vectors are indexed</a:t>
            </a:r>
          </a:p>
          <a:p>
            <a:r>
              <a:rPr lang="en-US" sz="2000" dirty="0"/>
              <a:t>from right to left.</a:t>
            </a:r>
          </a:p>
        </p:txBody>
      </p:sp>
    </p:spTree>
    <p:extLst>
      <p:ext uri="{BB962C8B-B14F-4D97-AF65-F5344CB8AC3E}">
        <p14:creationId xmlns:p14="http://schemas.microsoft.com/office/powerpoint/2010/main" val="381989539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66B2E6-BA2C-4A45-9FE9-530E7F342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Typical Syntax for Cyclic Shift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B71289-C853-7749-A0D2-5D63569B8A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2419" y="1636712"/>
            <a:ext cx="8736478" cy="1431062"/>
          </a:xfrm>
        </p:spPr>
        <p:txBody>
          <a:bodyPr/>
          <a:lstStyle/>
          <a:p>
            <a:r>
              <a:rPr lang="en-US" sz="2400" dirty="0"/>
              <a:t>To do a cyclic shift by k bits in C (assumes k &lt; </a:t>
            </a:r>
            <a:r>
              <a:rPr lang="en-US" sz="2400" dirty="0" err="1"/>
              <a:t>Integer.SIZE</a:t>
            </a:r>
            <a:r>
              <a:rPr lang="en-US" sz="2400" dirty="0"/>
              <a:t>):</a:t>
            </a:r>
          </a:p>
          <a:p>
            <a:pPr lvl="1"/>
            <a:r>
              <a:rPr lang="en-US" sz="2400" dirty="0"/>
              <a:t>return (bits &lt;&lt; k &amp; MASK) | (bits &gt;&gt; (</a:t>
            </a:r>
            <a:r>
              <a:rPr lang="en-US" sz="2400" dirty="0" err="1"/>
              <a:t>Integer.SIZE</a:t>
            </a:r>
            <a:r>
              <a:rPr lang="en-US" sz="2400" dirty="0"/>
              <a:t> - k))</a:t>
            </a:r>
          </a:p>
          <a:p>
            <a:pPr lvl="1"/>
            <a:endParaRPr lang="en-US" sz="2400" dirty="0"/>
          </a:p>
        </p:txBody>
      </p:sp>
      <p:pic>
        <p:nvPicPr>
          <p:cNvPr id="3074" name="Picture 2" descr="Circular Shift Left | Technology Tutorials">
            <a:extLst>
              <a:ext uri="{FF2B5EF4-FFF2-40B4-BE49-F238E27FC236}">
                <a16:creationId xmlns:a16="http://schemas.microsoft.com/office/drawing/2014/main" id="{07BB21D8-56D2-214A-BE01-EDF1892848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4859" y="3225317"/>
            <a:ext cx="3426373" cy="2740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00A5598-A269-4C4F-A156-229B38B0F5DE}"/>
              </a:ext>
            </a:extLst>
          </p:cNvPr>
          <p:cNvSpPr txBox="1"/>
          <p:nvPr/>
        </p:nvSpPr>
        <p:spPr>
          <a:xfrm>
            <a:off x="3302445" y="2606109"/>
            <a:ext cx="30893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Cyclic shift by 1 bit: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833B5F-3B70-0C42-8731-588F4E519F85}"/>
              </a:ext>
            </a:extLst>
          </p:cNvPr>
          <p:cNvSpPr txBox="1"/>
          <p:nvPr/>
        </p:nvSpPr>
        <p:spPr>
          <a:xfrm>
            <a:off x="2273227" y="5884488"/>
            <a:ext cx="42883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Lucida Console" panose="020B0609040504020204" pitchFamily="49" charset="0"/>
              </a:rPr>
              <a:t>MASK:  1  1</a:t>
            </a:r>
            <a:r>
              <a:rPr lang="en-US" sz="1400" dirty="0">
                <a:latin typeface="Lucida Console" panose="020B0609040504020204" pitchFamily="49" charset="0"/>
              </a:rPr>
              <a:t> </a:t>
            </a:r>
            <a:r>
              <a:rPr lang="en-US" sz="1100" dirty="0">
                <a:latin typeface="Lucida Console" panose="020B0609040504020204" pitchFamily="49" charset="0"/>
              </a:rPr>
              <a:t> </a:t>
            </a:r>
            <a:r>
              <a:rPr lang="en-US" sz="2000" dirty="0">
                <a:latin typeface="Lucida Console" panose="020B0609040504020204" pitchFamily="49" charset="0"/>
              </a:rPr>
              <a:t>1</a:t>
            </a:r>
            <a:r>
              <a:rPr lang="en-US" dirty="0">
                <a:latin typeface="Lucida Console" panose="020B0609040504020204" pitchFamily="49" charset="0"/>
              </a:rPr>
              <a:t>  </a:t>
            </a:r>
            <a:r>
              <a:rPr lang="en-US" sz="2000" dirty="0">
                <a:latin typeface="Lucida Console" panose="020B0609040504020204" pitchFamily="49" charset="0"/>
              </a:rPr>
              <a:t>1</a:t>
            </a:r>
            <a:r>
              <a:rPr lang="en-US" dirty="0">
                <a:latin typeface="Lucida Console" panose="020B0609040504020204" pitchFamily="49" charset="0"/>
              </a:rPr>
              <a:t>  </a:t>
            </a:r>
            <a:r>
              <a:rPr lang="en-US" sz="2000" dirty="0">
                <a:latin typeface="Lucida Console" panose="020B0609040504020204" pitchFamily="49" charset="0"/>
              </a:rPr>
              <a:t>1</a:t>
            </a:r>
            <a:r>
              <a:rPr lang="en-US" dirty="0">
                <a:latin typeface="Lucida Console" panose="020B0609040504020204" pitchFamily="49" charset="0"/>
              </a:rPr>
              <a:t>  </a:t>
            </a:r>
            <a:r>
              <a:rPr lang="en-US" sz="2000" dirty="0">
                <a:latin typeface="Lucida Console" panose="020B0609040504020204" pitchFamily="49" charset="0"/>
              </a:rPr>
              <a:t>1</a:t>
            </a:r>
            <a:r>
              <a:rPr lang="en-US" dirty="0">
                <a:latin typeface="Lucida Console" panose="020B0609040504020204" pitchFamily="49" charset="0"/>
              </a:rPr>
              <a:t>  </a:t>
            </a:r>
            <a:r>
              <a:rPr lang="en-US" sz="2000" dirty="0">
                <a:latin typeface="Lucida Console" panose="020B0609040504020204" pitchFamily="49" charset="0"/>
              </a:rPr>
              <a:t>1</a:t>
            </a:r>
            <a:r>
              <a:rPr lang="en-US" sz="1400" dirty="0">
                <a:latin typeface="Lucida Console" panose="020B0609040504020204" pitchFamily="49" charset="0"/>
              </a:rPr>
              <a:t>  </a:t>
            </a:r>
            <a:r>
              <a:rPr lang="en-US" sz="2000" dirty="0">
                <a:latin typeface="Lucida Console" panose="020B0609040504020204" pitchFamily="49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19703010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EEBE7-A2A3-F646-A556-408AD3287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Cyclic Polynomial Hash Function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C38289-E911-D546-A022-DC60B0B32C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510" y="1502579"/>
            <a:ext cx="8628061" cy="4944660"/>
          </a:xfrm>
        </p:spPr>
        <p:txBody>
          <a:bodyPr/>
          <a:lstStyle/>
          <a:p>
            <a:r>
              <a:rPr lang="en-US" dirty="0"/>
              <a:t>Let the function s be a cyclic binary rotation (or circular shift): it rotates the bits by 1 to the left, pushing the leftmost bit around to the first position. </a:t>
            </a:r>
          </a:p>
          <a:p>
            <a:pPr lvl="1"/>
            <a:r>
              <a:rPr lang="en-US" dirty="0"/>
              <a:t>E.g., s(101)=011, s(101)=011. </a:t>
            </a:r>
          </a:p>
          <a:p>
            <a:r>
              <a:rPr lang="en-US" dirty="0"/>
              <a:t>Define the hash H as follows, where ⊕ is XOR and h is a random hash function (or lookup table):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new hash value (2 shifts and 2 XORs):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139AA5D-BAA1-7E40-8E07-2473FBC0CB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932" y="4101033"/>
            <a:ext cx="8170136" cy="75474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F5ED7C0-0405-724C-A3A9-6ECCF2BAAF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5977" y="5427105"/>
            <a:ext cx="5573551" cy="1246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20634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678C75-DAA6-414E-9FFF-768C208A4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519" y="593377"/>
            <a:ext cx="8628062" cy="994567"/>
          </a:xfrm>
        </p:spPr>
        <p:txBody>
          <a:bodyPr/>
          <a:lstStyle/>
          <a:p>
            <a:r>
              <a:rPr lang="en-US" dirty="0"/>
              <a:t>The Rabin-Karp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B955C0-0CB9-7946-8ACD-1810A9305D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1387364"/>
            <a:ext cx="8549481" cy="5470635"/>
          </a:xfrm>
        </p:spPr>
        <p:txBody>
          <a:bodyPr/>
          <a:lstStyle/>
          <a:p>
            <a:r>
              <a:rPr lang="en-US" sz="2000" dirty="0"/>
              <a:t>Assumes a </a:t>
            </a:r>
            <a:r>
              <a:rPr lang="en-US" sz="2000" dirty="0" err="1"/>
              <a:t>shiftHash</a:t>
            </a:r>
            <a:r>
              <a:rPr lang="en-US" sz="2000" dirty="0"/>
              <a:t>(f, T, </a:t>
            </a:r>
            <a:r>
              <a:rPr lang="en-US" sz="2000" dirty="0" err="1"/>
              <a:t>i</a:t>
            </a:r>
            <a:r>
              <a:rPr lang="en-US" sz="2000" dirty="0"/>
              <a:t>) function for computing a shifted rolling hash value for position </a:t>
            </a:r>
            <a:r>
              <a:rPr lang="en-US" sz="2000" dirty="0" err="1"/>
              <a:t>i</a:t>
            </a:r>
            <a:r>
              <a:rPr lang="en-US" sz="2000" dirty="0"/>
              <a:t> in T given the hash value, f, for position i-1 in T.</a:t>
            </a:r>
          </a:p>
          <a:p>
            <a:pPr marL="0" indent="0">
              <a:buNone/>
            </a:pPr>
            <a:r>
              <a:rPr lang="en-US" sz="2000" b="1" dirty="0"/>
              <a:t>Let</a:t>
            </a:r>
            <a:r>
              <a:rPr lang="en-US" sz="2000" dirty="0"/>
              <a:t> H be the hash of the pattern, i.e., H = h(P)</a:t>
            </a:r>
          </a:p>
          <a:p>
            <a:pPr marL="0" indent="0">
              <a:buNone/>
            </a:pPr>
            <a:r>
              <a:rPr lang="en-US" sz="2000" b="1" dirty="0"/>
              <a:t>for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← 0 to n − m do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b="1" dirty="0"/>
              <a:t>if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= 0 </a:t>
            </a:r>
            <a:r>
              <a:rPr lang="en-US" sz="2000" b="1" dirty="0"/>
              <a:t>then</a:t>
            </a:r>
            <a:r>
              <a:rPr lang="en-US" sz="2000" dirty="0"/>
              <a:t>           // initial hash</a:t>
            </a:r>
          </a:p>
          <a:p>
            <a:pPr marL="0" indent="0">
              <a:buNone/>
            </a:pPr>
            <a:r>
              <a:rPr lang="en-US" sz="2000" dirty="0"/>
              <a:t>		f ← h(T</a:t>
            </a:r>
            <a:r>
              <a:rPr lang="en-US" sz="2000"/>
              <a:t>[0 : m </a:t>
            </a:r>
            <a:r>
              <a:rPr lang="en-US" sz="2000" dirty="0"/>
              <a:t>− 1])</a:t>
            </a:r>
          </a:p>
          <a:p>
            <a:pPr marL="0" indent="0">
              <a:buNone/>
            </a:pPr>
            <a:r>
              <a:rPr lang="en-US" sz="2000" dirty="0"/>
              <a:t>            </a:t>
            </a:r>
            <a:r>
              <a:rPr lang="en-US" sz="2000" b="1" dirty="0"/>
              <a:t>else</a:t>
            </a:r>
          </a:p>
          <a:p>
            <a:pPr marL="0" indent="0">
              <a:buNone/>
            </a:pPr>
            <a:r>
              <a:rPr lang="en-US" sz="2000" dirty="0"/>
              <a:t>		f ← </a:t>
            </a:r>
            <a:r>
              <a:rPr lang="en-US" sz="2000" dirty="0" err="1"/>
              <a:t>shiftHash</a:t>
            </a:r>
            <a:r>
              <a:rPr lang="en-US" sz="2000" dirty="0"/>
              <a:t>(f, T, </a:t>
            </a:r>
            <a:r>
              <a:rPr lang="en-US" sz="2000" dirty="0" err="1"/>
              <a:t>i</a:t>
            </a:r>
            <a:r>
              <a:rPr lang="en-US" sz="2000" dirty="0"/>
              <a:t>)</a:t>
            </a:r>
          </a:p>
          <a:p>
            <a:pPr marL="0" indent="0">
              <a:buNone/>
            </a:pPr>
            <a:r>
              <a:rPr lang="en-US" sz="2000" dirty="0"/>
              <a:t>		</a:t>
            </a:r>
            <a:r>
              <a:rPr lang="en-US" sz="2000" b="1" dirty="0"/>
              <a:t>if</a:t>
            </a:r>
            <a:r>
              <a:rPr lang="en-US" sz="2000" dirty="0"/>
              <a:t> f == H </a:t>
            </a:r>
            <a:r>
              <a:rPr lang="en-US" sz="2000" b="1" dirty="0"/>
              <a:t>then</a:t>
            </a:r>
            <a:r>
              <a:rPr lang="en-US" sz="2000" dirty="0"/>
              <a:t> </a:t>
            </a:r>
          </a:p>
          <a:p>
            <a:pPr marL="0" indent="0">
              <a:buNone/>
            </a:pPr>
            <a:r>
              <a:rPr lang="en-US" sz="2000" dirty="0"/>
              <a:t>			// check P against T[</a:t>
            </a:r>
            <a:r>
              <a:rPr lang="en-US" sz="2000" dirty="0" err="1"/>
              <a:t>i</a:t>
            </a:r>
            <a:r>
              <a:rPr lang="en-US" sz="2000" dirty="0"/>
              <a:t> : </a:t>
            </a:r>
            <a:r>
              <a:rPr lang="en-US" sz="2000" dirty="0" err="1"/>
              <a:t>i</a:t>
            </a:r>
            <a:r>
              <a:rPr lang="en-US" sz="2000" dirty="0"/>
              <a:t> + m − 1]</a:t>
            </a:r>
          </a:p>
          <a:p>
            <a:pPr marL="0" indent="0">
              <a:buNone/>
            </a:pPr>
            <a:r>
              <a:rPr lang="en-US" sz="2000" dirty="0"/>
              <a:t>			j ← 0</a:t>
            </a:r>
          </a:p>
          <a:p>
            <a:pPr marL="0" indent="0">
              <a:buNone/>
            </a:pPr>
            <a:r>
              <a:rPr lang="en-US" sz="2000" dirty="0"/>
              <a:t>			</a:t>
            </a:r>
            <a:r>
              <a:rPr lang="en-US" sz="2000" b="1" dirty="0"/>
              <a:t>while</a:t>
            </a:r>
            <a:r>
              <a:rPr lang="en-US" sz="2000" dirty="0"/>
              <a:t> j &lt; m </a:t>
            </a:r>
            <a:r>
              <a:rPr lang="en-US" sz="2000" b="1" dirty="0"/>
              <a:t>and</a:t>
            </a:r>
            <a:r>
              <a:rPr lang="en-US" sz="2000" dirty="0"/>
              <a:t> T[</a:t>
            </a:r>
            <a:r>
              <a:rPr lang="en-US" sz="2000" dirty="0" err="1"/>
              <a:t>i</a:t>
            </a:r>
            <a:r>
              <a:rPr lang="en-US" sz="2000" dirty="0"/>
              <a:t> + j] = Pk[j] </a:t>
            </a:r>
            <a:r>
              <a:rPr lang="en-US" sz="2000" b="1" dirty="0"/>
              <a:t>do</a:t>
            </a:r>
          </a:p>
          <a:p>
            <a:pPr marL="0" indent="0">
              <a:buNone/>
            </a:pPr>
            <a:r>
              <a:rPr lang="en-US" sz="2000" dirty="0"/>
              <a:t>				j ← j + 1</a:t>
            </a:r>
          </a:p>
          <a:p>
            <a:pPr marL="0" indent="0">
              <a:buNone/>
            </a:pPr>
            <a:r>
              <a:rPr lang="en-US" sz="2000" dirty="0"/>
              <a:t>				</a:t>
            </a:r>
            <a:r>
              <a:rPr lang="en-US" sz="2000" b="1" dirty="0"/>
              <a:t>if</a:t>
            </a:r>
            <a:r>
              <a:rPr lang="en-US" sz="2000" dirty="0"/>
              <a:t> j = m </a:t>
            </a:r>
            <a:r>
              <a:rPr lang="en-US" sz="2000" b="1" dirty="0"/>
              <a:t>then</a:t>
            </a:r>
          </a:p>
          <a:p>
            <a:pPr marL="0" indent="0">
              <a:buNone/>
            </a:pPr>
            <a:r>
              <a:rPr lang="en-US" sz="2000" dirty="0"/>
              <a:t>					</a:t>
            </a:r>
            <a:r>
              <a:rPr lang="en-US" sz="2000" b="1" dirty="0"/>
              <a:t>return</a:t>
            </a:r>
            <a:r>
              <a:rPr lang="en-US" sz="2000" dirty="0"/>
              <a:t> j as a match location</a:t>
            </a:r>
          </a:p>
        </p:txBody>
      </p:sp>
    </p:spTree>
    <p:extLst>
      <p:ext uri="{BB962C8B-B14F-4D97-AF65-F5344CB8AC3E}">
        <p14:creationId xmlns:p14="http://schemas.microsoft.com/office/powerpoint/2010/main" val="380482444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D9E02-1AAA-9F4E-80B8-3C857E09E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 of the Rabin-Karp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89FCAB-35D1-2247-A223-224A6FCE08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450" y="2248199"/>
            <a:ext cx="8293100" cy="3021267"/>
          </a:xfrm>
        </p:spPr>
        <p:txBody>
          <a:bodyPr/>
          <a:lstStyle/>
          <a:p>
            <a:r>
              <a:rPr lang="en-US" dirty="0"/>
              <a:t>We are given a test of length n and a pattern of length m.</a:t>
            </a:r>
          </a:p>
          <a:p>
            <a:r>
              <a:rPr lang="en-US" dirty="0"/>
              <a:t>Use a hash function that is random enough so the probability of a false match is at most 1/m.</a:t>
            </a:r>
          </a:p>
          <a:p>
            <a:r>
              <a:rPr lang="en-US" dirty="0"/>
              <a:t>Then the expected running time to find a first match for the pattern (if it exists) is O(</a:t>
            </a:r>
            <a:r>
              <a:rPr lang="en-US" dirty="0" err="1"/>
              <a:t>n+m</a:t>
            </a:r>
            <a:r>
              <a:rPr lang="en-US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3653343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09600" y="525517"/>
            <a:ext cx="70104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>
                <a:ea typeface="+mj-ea"/>
                <a:cs typeface="+mj-cs"/>
              </a:rPr>
              <a:t>Brute-force Pattern Matching</a:t>
            </a:r>
          </a:p>
        </p:txBody>
      </p:sp>
      <p:sp>
        <p:nvSpPr>
          <p:cNvPr id="18436" name="Rectangle 1027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123825" y="1728861"/>
            <a:ext cx="4448175" cy="480103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dirty="0">
                <a:latin typeface="Tahoma" charset="0"/>
              </a:rPr>
              <a:t>The Brute-force (Naïve) pattern matching algorithm compares the pattern </a:t>
            </a:r>
            <a:r>
              <a:rPr lang="en-US" sz="2000" b="1" i="1" dirty="0">
                <a:latin typeface="Times New Roman" charset="0"/>
              </a:rPr>
              <a:t>P</a:t>
            </a:r>
            <a:r>
              <a:rPr lang="en-US" sz="2000" dirty="0">
                <a:latin typeface="Tahoma" charset="0"/>
              </a:rPr>
              <a:t> with the text </a:t>
            </a:r>
            <a:r>
              <a:rPr lang="en-US" sz="2000" b="1" i="1" dirty="0">
                <a:latin typeface="Times New Roman" charset="0"/>
              </a:rPr>
              <a:t>T</a:t>
            </a:r>
            <a:r>
              <a:rPr lang="en-US" sz="2000" dirty="0">
                <a:latin typeface="Tahoma" charset="0"/>
              </a:rPr>
              <a:t> for each possible shift of </a:t>
            </a:r>
            <a:r>
              <a:rPr lang="en-US" sz="2000" b="1" i="1" dirty="0">
                <a:latin typeface="Times New Roman" charset="0"/>
              </a:rPr>
              <a:t>P</a:t>
            </a:r>
            <a:r>
              <a:rPr lang="en-US" sz="2000" dirty="0">
                <a:latin typeface="Tahoma" charset="0"/>
              </a:rPr>
              <a:t> relative to </a:t>
            </a:r>
            <a:r>
              <a:rPr lang="en-US" sz="2000" b="1" i="1" dirty="0">
                <a:latin typeface="Times New Roman" charset="0"/>
              </a:rPr>
              <a:t>T</a:t>
            </a:r>
            <a:r>
              <a:rPr lang="en-US" sz="2000" dirty="0">
                <a:latin typeface="Tahoma" charset="0"/>
              </a:rPr>
              <a:t>, until either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>
                <a:latin typeface="Tahoma" charset="0"/>
              </a:rPr>
              <a:t>a match is found, or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>
                <a:latin typeface="Tahoma" charset="0"/>
              </a:rPr>
              <a:t>all placements of the pattern have been tried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>
                <a:latin typeface="Tahoma" charset="0"/>
              </a:rPr>
              <a:t>Brute-force pattern matching runs in time </a:t>
            </a:r>
            <a:r>
              <a:rPr lang="en-US" sz="2000" b="1" i="1" dirty="0">
                <a:latin typeface="Times New Roman" charset="0"/>
              </a:rPr>
              <a:t>O</a:t>
            </a:r>
            <a:r>
              <a:rPr lang="en-US" sz="2000" dirty="0">
                <a:latin typeface="Times New Roman" charset="0"/>
              </a:rPr>
              <a:t>(</a:t>
            </a:r>
            <a:r>
              <a:rPr lang="en-US" sz="2000" b="1" i="1" dirty="0">
                <a:latin typeface="Times New Roman" charset="0"/>
              </a:rPr>
              <a:t>nm</a:t>
            </a:r>
            <a:r>
              <a:rPr lang="en-US" sz="2000" dirty="0">
                <a:latin typeface="Times New Roman" charset="0"/>
              </a:rPr>
              <a:t>)</a:t>
            </a:r>
            <a:r>
              <a:rPr lang="en-US" sz="2000" dirty="0">
                <a:latin typeface="Tahoma" charset="0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>
                <a:latin typeface="Tahoma" charset="0"/>
              </a:rPr>
              <a:t>Example of worst case: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b="1" i="1" dirty="0">
                <a:latin typeface="Times New Roman" charset="0"/>
              </a:rPr>
              <a:t>T </a:t>
            </a:r>
            <a:r>
              <a:rPr lang="en-US" sz="1800" dirty="0">
                <a:latin typeface="Symbol" charset="0"/>
              </a:rPr>
              <a:t>=</a:t>
            </a:r>
            <a:r>
              <a:rPr lang="en-US" sz="1800" b="1" i="1" dirty="0">
                <a:latin typeface="Times New Roman" charset="0"/>
              </a:rPr>
              <a:t> </a:t>
            </a:r>
            <a:r>
              <a:rPr lang="en-US" sz="1800" b="1" i="1" dirty="0" err="1">
                <a:latin typeface="Times New Roman" charset="0"/>
              </a:rPr>
              <a:t>aaa</a:t>
            </a:r>
            <a:r>
              <a:rPr lang="en-US" sz="1800" b="1" i="1" dirty="0">
                <a:latin typeface="Times New Roman" charset="0"/>
              </a:rPr>
              <a:t> … ah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b="1" i="1" dirty="0">
                <a:latin typeface="Times New Roman" charset="0"/>
              </a:rPr>
              <a:t>P </a:t>
            </a:r>
            <a:r>
              <a:rPr lang="en-US" sz="1800" dirty="0">
                <a:latin typeface="Symbol" charset="0"/>
              </a:rPr>
              <a:t>=</a:t>
            </a:r>
            <a:r>
              <a:rPr lang="en-US" sz="1800" b="1" i="1" dirty="0">
                <a:latin typeface="Times New Roman" charset="0"/>
              </a:rPr>
              <a:t> </a:t>
            </a:r>
            <a:r>
              <a:rPr lang="en-US" sz="1800" b="1" i="1" dirty="0" err="1">
                <a:latin typeface="Times New Roman" charset="0"/>
              </a:rPr>
              <a:t>aaah</a:t>
            </a:r>
            <a:endParaRPr lang="en-US" sz="1800" b="1" i="1" dirty="0">
              <a:latin typeface="Times New Roman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1800" dirty="0">
                <a:latin typeface="Tahoma" charset="0"/>
              </a:rPr>
              <a:t>may occur in images and DNA sequences</a:t>
            </a:r>
          </a:p>
        </p:txBody>
      </p:sp>
      <p:sp>
        <p:nvSpPr>
          <p:cNvPr id="18437" name="Text Box 1028"/>
          <p:cNvSpPr txBox="1">
            <a:spLocks noChangeArrowheads="1"/>
          </p:cNvSpPr>
          <p:nvPr/>
        </p:nvSpPr>
        <p:spPr bwMode="auto">
          <a:xfrm>
            <a:off x="4572000" y="1573486"/>
            <a:ext cx="4419600" cy="501675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defTabSz="3429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42900" defTabSz="3429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defTabSz="3429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defTabSz="3429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defTabSz="3429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defTabSz="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defTabSz="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defTabSz="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defTabSz="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 eaLnBrk="1" hangingPunct="1">
              <a:lnSpc>
                <a:spcPct val="85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charset="0"/>
              <a:buNone/>
            </a:pPr>
            <a:r>
              <a:rPr lang="en-US" sz="2000" b="1">
                <a:latin typeface="Times New Roman" charset="0"/>
              </a:rPr>
              <a:t>Algorithm</a:t>
            </a:r>
            <a:r>
              <a:rPr lang="en-US" sz="2000">
                <a:latin typeface="Times New Roman" charset="0"/>
              </a:rPr>
              <a:t> </a:t>
            </a:r>
            <a:r>
              <a:rPr lang="en-US" sz="2000" b="1" i="1">
                <a:latin typeface="Times New Roman" charset="0"/>
              </a:rPr>
              <a:t>BruteForceMatch</a:t>
            </a:r>
            <a:r>
              <a:rPr lang="en-US" sz="2000">
                <a:latin typeface="Times New Roman" charset="0"/>
              </a:rPr>
              <a:t>(</a:t>
            </a:r>
            <a:r>
              <a:rPr lang="en-US" sz="2000" b="1" i="1">
                <a:latin typeface="Times New Roman" charset="0"/>
              </a:rPr>
              <a:t>T, P</a:t>
            </a:r>
            <a:r>
              <a:rPr lang="en-US" sz="2000">
                <a:latin typeface="Times New Roman" charset="0"/>
              </a:rPr>
              <a:t>)</a:t>
            </a:r>
          </a:p>
          <a:p>
            <a:pPr algn="l" eaLnBrk="1" hangingPunct="1">
              <a:lnSpc>
                <a:spcPct val="85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charset="0"/>
              <a:buNone/>
            </a:pPr>
            <a:r>
              <a:rPr lang="en-US" sz="2000">
                <a:latin typeface="Times New Roman" charset="0"/>
              </a:rPr>
              <a:t>	</a:t>
            </a:r>
            <a:r>
              <a:rPr lang="en-US" sz="2000" b="1">
                <a:latin typeface="Times New Roman" charset="0"/>
              </a:rPr>
              <a:t>Input</a:t>
            </a:r>
            <a:r>
              <a:rPr lang="en-US" sz="2000">
                <a:latin typeface="Times New Roman" charset="0"/>
              </a:rPr>
              <a:t> text </a:t>
            </a:r>
            <a:r>
              <a:rPr lang="en-US" sz="2000" b="1" i="1">
                <a:latin typeface="Times New Roman" charset="0"/>
              </a:rPr>
              <a:t>T </a:t>
            </a:r>
            <a:r>
              <a:rPr lang="en-US" sz="2000">
                <a:latin typeface="Times New Roman" charset="0"/>
              </a:rPr>
              <a:t>of size </a:t>
            </a:r>
            <a:r>
              <a:rPr lang="en-US" sz="2000" b="1" i="1">
                <a:latin typeface="Times New Roman" charset="0"/>
              </a:rPr>
              <a:t>n</a:t>
            </a:r>
            <a:r>
              <a:rPr lang="en-US" sz="2000">
                <a:latin typeface="Times New Roman" charset="0"/>
              </a:rPr>
              <a:t> and pattern </a:t>
            </a:r>
            <a:br>
              <a:rPr lang="en-US" sz="2000">
                <a:latin typeface="Times New Roman" charset="0"/>
              </a:rPr>
            </a:br>
            <a:r>
              <a:rPr lang="en-US" sz="2000">
                <a:latin typeface="Times New Roman" charset="0"/>
              </a:rPr>
              <a:t>		</a:t>
            </a:r>
            <a:r>
              <a:rPr lang="en-US" sz="2000" b="1" i="1">
                <a:latin typeface="Times New Roman" charset="0"/>
              </a:rPr>
              <a:t>P </a:t>
            </a:r>
            <a:r>
              <a:rPr lang="en-US" sz="2000">
                <a:latin typeface="Times New Roman" charset="0"/>
              </a:rPr>
              <a:t>of size </a:t>
            </a:r>
            <a:r>
              <a:rPr lang="en-US" sz="2000" b="1" i="1">
                <a:latin typeface="Times New Roman" charset="0"/>
              </a:rPr>
              <a:t>m</a:t>
            </a:r>
            <a:endParaRPr lang="en-US" sz="2000">
              <a:latin typeface="Times New Roman" charset="0"/>
            </a:endParaRPr>
          </a:p>
          <a:p>
            <a:pPr algn="l" eaLnBrk="1" hangingPunct="1">
              <a:lnSpc>
                <a:spcPct val="85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charset="0"/>
              <a:buNone/>
            </a:pPr>
            <a:r>
              <a:rPr lang="en-US" sz="2000">
                <a:latin typeface="Times New Roman" charset="0"/>
              </a:rPr>
              <a:t>	</a:t>
            </a:r>
            <a:r>
              <a:rPr lang="en-US" sz="2000" b="1">
                <a:latin typeface="Times New Roman" charset="0"/>
              </a:rPr>
              <a:t>Output</a:t>
            </a:r>
            <a:r>
              <a:rPr lang="en-US" sz="2000">
                <a:latin typeface="Times New Roman" charset="0"/>
              </a:rPr>
              <a:t> starting index of a </a:t>
            </a:r>
            <a:br>
              <a:rPr lang="en-US" sz="2000">
                <a:latin typeface="Times New Roman" charset="0"/>
              </a:rPr>
            </a:br>
            <a:r>
              <a:rPr lang="en-US" sz="2000">
                <a:latin typeface="Times New Roman" charset="0"/>
              </a:rPr>
              <a:t>		substring of </a:t>
            </a:r>
            <a:r>
              <a:rPr lang="en-US" sz="2000" b="1" i="1">
                <a:latin typeface="Times New Roman" charset="0"/>
              </a:rPr>
              <a:t>T</a:t>
            </a:r>
            <a:r>
              <a:rPr lang="en-US" sz="2000">
                <a:latin typeface="Times New Roman" charset="0"/>
              </a:rPr>
              <a:t> equal to </a:t>
            </a:r>
            <a:r>
              <a:rPr lang="en-US" sz="2000" b="1" i="1">
                <a:latin typeface="Times New Roman" charset="0"/>
              </a:rPr>
              <a:t>P </a:t>
            </a:r>
            <a:r>
              <a:rPr lang="en-US" sz="2000">
                <a:latin typeface="Times New Roman" charset="0"/>
              </a:rPr>
              <a:t>or </a:t>
            </a:r>
            <a:r>
              <a:rPr lang="en-US" sz="2000">
                <a:latin typeface="Symbol" charset="0"/>
                <a:sym typeface="Symbol" charset="0"/>
              </a:rPr>
              <a:t>-</a:t>
            </a:r>
            <a:r>
              <a:rPr lang="en-US" sz="2000">
                <a:latin typeface="Times New Roman" charset="0"/>
                <a:sym typeface="Symbol" charset="0"/>
              </a:rPr>
              <a:t>1</a:t>
            </a:r>
            <a:r>
              <a:rPr lang="en-US" sz="2000">
                <a:latin typeface="Times New Roman" charset="0"/>
              </a:rPr>
              <a:t> </a:t>
            </a:r>
            <a:br>
              <a:rPr lang="en-US" sz="2000">
                <a:latin typeface="Times New Roman" charset="0"/>
              </a:rPr>
            </a:br>
            <a:r>
              <a:rPr lang="en-US" sz="2000">
                <a:latin typeface="Times New Roman" charset="0"/>
              </a:rPr>
              <a:t>		if no such substring exists </a:t>
            </a:r>
          </a:p>
          <a:p>
            <a:pPr lvl="1" algn="l" eaLnBrk="1" hangingPunct="1">
              <a:lnSpc>
                <a:spcPct val="85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charset="0"/>
              <a:buNone/>
            </a:pPr>
            <a:r>
              <a:rPr lang="en-US" sz="2000" b="1">
                <a:latin typeface="Times New Roman" charset="0"/>
              </a:rPr>
              <a:t>for </a:t>
            </a:r>
            <a:r>
              <a:rPr lang="en-US" sz="2000">
                <a:latin typeface="Times New Roman" charset="0"/>
              </a:rPr>
              <a:t> </a:t>
            </a:r>
            <a:r>
              <a:rPr lang="en-US" sz="2000" b="1" i="1">
                <a:latin typeface="Times New Roman" charset="0"/>
              </a:rPr>
              <a:t>i </a:t>
            </a:r>
            <a:r>
              <a:rPr lang="en-US" sz="2000">
                <a:latin typeface="Times New Roman" charset="0"/>
                <a:sym typeface="Symbol" charset="0"/>
              </a:rPr>
              <a:t> 0 </a:t>
            </a:r>
            <a:r>
              <a:rPr lang="en-US" sz="2000" b="1">
                <a:latin typeface="Times New Roman" charset="0"/>
              </a:rPr>
              <a:t>to </a:t>
            </a:r>
            <a:r>
              <a:rPr lang="en-US" sz="2000" b="1" i="1">
                <a:latin typeface="Times New Roman" charset="0"/>
              </a:rPr>
              <a:t>n </a:t>
            </a:r>
            <a:r>
              <a:rPr lang="en-US" sz="2000">
                <a:latin typeface="Symbol" charset="0"/>
                <a:sym typeface="Symbol" charset="0"/>
              </a:rPr>
              <a:t>-</a:t>
            </a:r>
            <a:r>
              <a:rPr lang="en-US" sz="2000" b="1" i="1">
                <a:latin typeface="Times New Roman" charset="0"/>
              </a:rPr>
              <a:t> m</a:t>
            </a:r>
          </a:p>
          <a:p>
            <a:pPr lvl="1" algn="l" eaLnBrk="1" hangingPunct="1">
              <a:lnSpc>
                <a:spcPct val="85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charset="0"/>
              <a:buNone/>
            </a:pPr>
            <a:r>
              <a:rPr lang="en-US" sz="2000" b="1" i="1">
                <a:latin typeface="Times New Roman" charset="0"/>
              </a:rPr>
              <a:t>	</a:t>
            </a:r>
            <a:r>
              <a:rPr lang="en-US" sz="2000">
                <a:latin typeface="Times New Roman" charset="0"/>
              </a:rPr>
              <a:t>{ test shift </a:t>
            </a:r>
            <a:r>
              <a:rPr lang="en-US" sz="2000" b="1" i="1">
                <a:latin typeface="Times New Roman" charset="0"/>
              </a:rPr>
              <a:t>i</a:t>
            </a:r>
            <a:r>
              <a:rPr lang="en-US" sz="2000">
                <a:latin typeface="Times New Roman" charset="0"/>
              </a:rPr>
              <a:t> of the pattern }</a:t>
            </a:r>
          </a:p>
          <a:p>
            <a:pPr lvl="1" algn="l" eaLnBrk="1" hangingPunct="1">
              <a:lnSpc>
                <a:spcPct val="85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charset="0"/>
              <a:buNone/>
            </a:pPr>
            <a:r>
              <a:rPr lang="en-US" sz="2000">
                <a:latin typeface="Times New Roman" charset="0"/>
              </a:rPr>
              <a:t>	</a:t>
            </a:r>
            <a:r>
              <a:rPr lang="en-US" sz="2000" b="1" i="1">
                <a:latin typeface="Times New Roman" charset="0"/>
              </a:rPr>
              <a:t>j </a:t>
            </a:r>
            <a:r>
              <a:rPr lang="en-US" sz="2000">
                <a:latin typeface="Times New Roman" charset="0"/>
                <a:sym typeface="Symbol" charset="0"/>
              </a:rPr>
              <a:t> 0</a:t>
            </a:r>
            <a:endParaRPr lang="en-US" sz="2000">
              <a:latin typeface="Times New Roman" charset="0"/>
            </a:endParaRPr>
          </a:p>
          <a:p>
            <a:pPr lvl="1" algn="l" eaLnBrk="1" hangingPunct="1">
              <a:lnSpc>
                <a:spcPct val="85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charset="0"/>
              <a:buNone/>
            </a:pPr>
            <a:r>
              <a:rPr lang="en-US" sz="2000">
                <a:latin typeface="Times New Roman" charset="0"/>
              </a:rPr>
              <a:t>	</a:t>
            </a:r>
            <a:r>
              <a:rPr lang="en-US" sz="2000" b="1">
                <a:latin typeface="Times New Roman" charset="0"/>
              </a:rPr>
              <a:t>while </a:t>
            </a:r>
            <a:r>
              <a:rPr lang="en-US" sz="2000" b="1" i="1">
                <a:latin typeface="Times New Roman" charset="0"/>
              </a:rPr>
              <a:t>j </a:t>
            </a:r>
            <a:r>
              <a:rPr lang="en-US" sz="2000">
                <a:latin typeface="Symbol" charset="0"/>
                <a:sym typeface="Symbol" charset="0"/>
              </a:rPr>
              <a:t>&lt;</a:t>
            </a:r>
            <a:r>
              <a:rPr lang="en-US" sz="2000" b="1" i="1">
                <a:latin typeface="Times New Roman" charset="0"/>
              </a:rPr>
              <a:t> m </a:t>
            </a:r>
            <a:r>
              <a:rPr lang="en-US" sz="2000" b="1">
                <a:latin typeface="Symbol" charset="0"/>
                <a:sym typeface="Symbol" charset="0"/>
              </a:rPr>
              <a:t></a:t>
            </a:r>
            <a:r>
              <a:rPr lang="en-US" sz="2000" b="1" i="1">
                <a:latin typeface="Times New Roman" charset="0"/>
              </a:rPr>
              <a:t> T</a:t>
            </a:r>
            <a:r>
              <a:rPr lang="en-US" sz="2000">
                <a:latin typeface="Times New Roman" charset="0"/>
              </a:rPr>
              <a:t>[</a:t>
            </a:r>
            <a:r>
              <a:rPr lang="en-US" sz="2000" b="1" i="1">
                <a:latin typeface="Times New Roman" charset="0"/>
              </a:rPr>
              <a:t>i </a:t>
            </a:r>
            <a:r>
              <a:rPr lang="en-US" sz="2000">
                <a:latin typeface="Symbol" charset="0"/>
              </a:rPr>
              <a:t>+</a:t>
            </a:r>
            <a:r>
              <a:rPr lang="en-US" sz="2000" b="1" i="1">
                <a:latin typeface="Times New Roman" charset="0"/>
              </a:rPr>
              <a:t> j</a:t>
            </a:r>
            <a:r>
              <a:rPr lang="en-US" sz="2000" u="sng">
                <a:latin typeface="Times New Roman" charset="0"/>
              </a:rPr>
              <a:t>]</a:t>
            </a:r>
            <a:r>
              <a:rPr lang="en-US" sz="2000" b="1" i="1">
                <a:latin typeface="Times New Roman" charset="0"/>
              </a:rPr>
              <a:t> </a:t>
            </a:r>
            <a:r>
              <a:rPr lang="en-US" sz="2000">
                <a:latin typeface="Symbol" charset="0"/>
              </a:rPr>
              <a:t>=</a:t>
            </a:r>
            <a:r>
              <a:rPr lang="en-US" sz="2000" b="1" i="1">
                <a:latin typeface="Times New Roman" charset="0"/>
              </a:rPr>
              <a:t> P</a:t>
            </a:r>
            <a:r>
              <a:rPr lang="en-US" sz="2000">
                <a:latin typeface="Times New Roman" charset="0"/>
              </a:rPr>
              <a:t>[</a:t>
            </a:r>
            <a:r>
              <a:rPr lang="en-US" sz="2000" b="1" i="1">
                <a:latin typeface="Times New Roman" charset="0"/>
              </a:rPr>
              <a:t>j</a:t>
            </a:r>
            <a:r>
              <a:rPr lang="en-US" sz="2000">
                <a:latin typeface="Times New Roman" charset="0"/>
              </a:rPr>
              <a:t>]</a:t>
            </a:r>
            <a:endParaRPr lang="en-US" sz="2000">
              <a:latin typeface="Times New Roman" charset="0"/>
              <a:sym typeface="Symbol" charset="0"/>
            </a:endParaRPr>
          </a:p>
          <a:p>
            <a:pPr lvl="1" algn="l" eaLnBrk="1" hangingPunct="1">
              <a:lnSpc>
                <a:spcPct val="85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charset="0"/>
              <a:buNone/>
            </a:pPr>
            <a:r>
              <a:rPr lang="en-US" sz="2000">
                <a:latin typeface="Times New Roman" charset="0"/>
                <a:sym typeface="Symbol" charset="0"/>
              </a:rPr>
              <a:t>		</a:t>
            </a:r>
            <a:r>
              <a:rPr lang="en-US" sz="2000" b="1" i="1">
                <a:latin typeface="Times New Roman" charset="0"/>
              </a:rPr>
              <a:t>j </a:t>
            </a:r>
            <a:r>
              <a:rPr lang="en-US" sz="2000">
                <a:latin typeface="Times New Roman" charset="0"/>
                <a:sym typeface="Symbol" charset="0"/>
              </a:rPr>
              <a:t> </a:t>
            </a:r>
            <a:r>
              <a:rPr lang="en-US" sz="2000" b="1" i="1">
                <a:latin typeface="Times New Roman" charset="0"/>
              </a:rPr>
              <a:t>j </a:t>
            </a:r>
            <a:r>
              <a:rPr lang="en-US" sz="2000">
                <a:latin typeface="Symbol" charset="0"/>
                <a:sym typeface="Symbol" charset="0"/>
              </a:rPr>
              <a:t>+</a:t>
            </a:r>
            <a:r>
              <a:rPr lang="en-US" sz="2000" b="1" i="1">
                <a:latin typeface="Times New Roman" charset="0"/>
              </a:rPr>
              <a:t> </a:t>
            </a:r>
            <a:r>
              <a:rPr lang="en-US" sz="2000">
                <a:latin typeface="Times New Roman" charset="0"/>
                <a:sym typeface="Symbol" charset="0"/>
              </a:rPr>
              <a:t>1</a:t>
            </a:r>
          </a:p>
          <a:p>
            <a:pPr lvl="1" algn="l" eaLnBrk="1" hangingPunct="1">
              <a:lnSpc>
                <a:spcPct val="85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charset="0"/>
              <a:buNone/>
            </a:pPr>
            <a:r>
              <a:rPr lang="en-US" sz="2000" b="1">
                <a:latin typeface="Times New Roman" charset="0"/>
              </a:rPr>
              <a:t>	if  </a:t>
            </a:r>
            <a:r>
              <a:rPr lang="en-US" sz="2000" b="1" i="1">
                <a:latin typeface="Times New Roman" charset="0"/>
              </a:rPr>
              <a:t>j </a:t>
            </a:r>
            <a:r>
              <a:rPr lang="en-US" sz="2000">
                <a:latin typeface="Symbol" charset="0"/>
              </a:rPr>
              <a:t>=</a:t>
            </a:r>
            <a:r>
              <a:rPr lang="en-US" sz="2000" b="1" i="1">
                <a:latin typeface="Times New Roman" charset="0"/>
              </a:rPr>
              <a:t> m</a:t>
            </a:r>
          </a:p>
          <a:p>
            <a:pPr lvl="1" algn="l" eaLnBrk="1" hangingPunct="1">
              <a:lnSpc>
                <a:spcPct val="85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charset="0"/>
              <a:buNone/>
            </a:pPr>
            <a:r>
              <a:rPr lang="en-US" sz="2000" b="1" i="1">
                <a:latin typeface="Times New Roman" charset="0"/>
              </a:rPr>
              <a:t>		</a:t>
            </a:r>
            <a:r>
              <a:rPr lang="en-US" sz="2000" b="1">
                <a:latin typeface="Times New Roman" charset="0"/>
              </a:rPr>
              <a:t>return  </a:t>
            </a:r>
            <a:r>
              <a:rPr lang="en-US" sz="2000" b="1" i="1">
                <a:latin typeface="Times New Roman" charset="0"/>
              </a:rPr>
              <a:t>i </a:t>
            </a:r>
            <a:r>
              <a:rPr lang="en-US" sz="2000">
                <a:latin typeface="Times New Roman" charset="0"/>
              </a:rPr>
              <a:t>{match at </a:t>
            </a:r>
            <a:r>
              <a:rPr lang="en-US" sz="2000" b="1" i="1">
                <a:latin typeface="Times New Roman" charset="0"/>
              </a:rPr>
              <a:t>i</a:t>
            </a:r>
            <a:r>
              <a:rPr lang="en-US" sz="2000">
                <a:latin typeface="Times New Roman" charset="0"/>
              </a:rPr>
              <a:t>}</a:t>
            </a:r>
            <a:endParaRPr lang="en-US" sz="2000" b="1" i="1">
              <a:latin typeface="Times New Roman" charset="0"/>
            </a:endParaRPr>
          </a:p>
          <a:p>
            <a:pPr lvl="1" algn="l" eaLnBrk="1" hangingPunct="1">
              <a:lnSpc>
                <a:spcPct val="85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charset="0"/>
              <a:buNone/>
            </a:pPr>
            <a:r>
              <a:rPr lang="en-US" sz="2000" b="1" i="1">
                <a:latin typeface="Times New Roman" charset="0"/>
              </a:rPr>
              <a:t>	</a:t>
            </a:r>
            <a:r>
              <a:rPr lang="en-US" sz="2000" b="1">
                <a:latin typeface="Times New Roman" charset="0"/>
              </a:rPr>
              <a:t>else</a:t>
            </a:r>
          </a:p>
          <a:p>
            <a:pPr lvl="1" algn="l" eaLnBrk="1" hangingPunct="1">
              <a:lnSpc>
                <a:spcPct val="85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charset="0"/>
              <a:buNone/>
            </a:pPr>
            <a:r>
              <a:rPr lang="en-US" sz="2000" b="1">
                <a:latin typeface="Times New Roman" charset="0"/>
              </a:rPr>
              <a:t>		break </a:t>
            </a:r>
            <a:r>
              <a:rPr lang="en-US" sz="2000">
                <a:latin typeface="Times New Roman" charset="0"/>
                <a:sym typeface="Symbol" charset="0"/>
              </a:rPr>
              <a:t>while loop </a:t>
            </a:r>
            <a:r>
              <a:rPr lang="en-US" sz="2000">
                <a:latin typeface="Times New Roman" charset="0"/>
              </a:rPr>
              <a:t>{mismatch}</a:t>
            </a:r>
          </a:p>
          <a:p>
            <a:pPr lvl="1" algn="l" eaLnBrk="1" hangingPunct="1">
              <a:lnSpc>
                <a:spcPct val="85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charset="0"/>
              <a:buNone/>
            </a:pPr>
            <a:r>
              <a:rPr lang="en-US" sz="2000" b="1">
                <a:latin typeface="Times New Roman" charset="0"/>
              </a:rPr>
              <a:t>return  -1</a:t>
            </a:r>
            <a:r>
              <a:rPr lang="en-US" sz="2000" b="1" i="1">
                <a:latin typeface="Times New Roman" charset="0"/>
              </a:rPr>
              <a:t> </a:t>
            </a:r>
            <a:r>
              <a:rPr lang="en-US" sz="2000">
                <a:latin typeface="Times New Roman" charset="0"/>
              </a:rPr>
              <a:t>{no match anywhere}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F6FBF-4EA1-FE44-BAF6-81974AFA38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Brute-Force Matching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FA522C-C03D-9245-96CB-6BF901270C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1729409"/>
            <a:ext cx="8460581" cy="4701208"/>
          </a:xfrm>
        </p:spPr>
        <p:txBody>
          <a:bodyPr/>
          <a:lstStyle/>
          <a:p>
            <a:r>
              <a:rPr lang="en-US" dirty="0"/>
              <a:t>Trying every possible position for a match: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DAAF23-86E6-3446-870C-1704750E96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6344" y="2312569"/>
            <a:ext cx="6699907" cy="4440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6703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9A325-52A9-9844-8246-832F0C351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Expected-case Analysis for Brute-force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155966-A7FC-154A-A67C-F2FBF2C67E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519" y="1636712"/>
            <a:ext cx="8795541" cy="5018232"/>
          </a:xfrm>
        </p:spPr>
        <p:txBody>
          <a:bodyPr/>
          <a:lstStyle/>
          <a:p>
            <a:r>
              <a:rPr lang="en-US" sz="2400" dirty="0"/>
              <a:t>The worst-case running time for Brute-force algorithm O(</a:t>
            </a:r>
            <a:r>
              <a:rPr lang="en-US" sz="2400" dirty="0" err="1"/>
              <a:t>mn</a:t>
            </a:r>
            <a:r>
              <a:rPr lang="en-US" sz="2400" dirty="0"/>
              <a:t>), but it runs in expected linear time for random strings.</a:t>
            </a:r>
          </a:p>
          <a:p>
            <a:r>
              <a:rPr lang="en-US" sz="2400" dirty="0"/>
              <a:t>Suppose P and T are strings of m and n characters respectively chosen uniformly and independently at random from an alphabet of size k.</a:t>
            </a:r>
          </a:p>
          <a:p>
            <a:r>
              <a:rPr lang="en-US" sz="2400" dirty="0"/>
              <a:t>Let X</a:t>
            </a:r>
            <a:r>
              <a:rPr lang="en-US" sz="2400" baseline="-25000" dirty="0"/>
              <a:t>i,j </a:t>
            </a:r>
            <a:r>
              <a:rPr lang="en-US" sz="2400" dirty="0"/>
              <a:t>be a random variable that is 1 if and only if P[</a:t>
            </a:r>
            <a:r>
              <a:rPr lang="en-US" sz="2400" dirty="0" err="1"/>
              <a:t>i</a:t>
            </a:r>
            <a:r>
              <a:rPr lang="en-US" sz="2400" dirty="0"/>
              <a:t>] is compared to T[j], and note that probability X</a:t>
            </a:r>
            <a:r>
              <a:rPr lang="en-US" sz="2400" baseline="-25000" dirty="0"/>
              <a:t>i,j </a:t>
            </a:r>
            <a:r>
              <a:rPr lang="en-US" sz="2400" dirty="0"/>
              <a:t>is 1 is 1/</a:t>
            </a:r>
            <a:r>
              <a:rPr lang="en-US" sz="2400" dirty="0" err="1"/>
              <a:t>k</a:t>
            </a:r>
            <a:r>
              <a:rPr lang="en-US" sz="2400" baseline="30000" dirty="0" err="1"/>
              <a:t>i</a:t>
            </a:r>
            <a:r>
              <a:rPr lang="en-US" sz="2400" baseline="30000" dirty="0"/>
              <a:t> </a:t>
            </a:r>
            <a:r>
              <a:rPr lang="en-US" sz="2400" dirty="0"/>
              <a:t> because this occurs when we have </a:t>
            </a:r>
            <a:r>
              <a:rPr lang="en-US" sz="2400" dirty="0" err="1"/>
              <a:t>i</a:t>
            </a:r>
            <a:r>
              <a:rPr lang="en-US" sz="2400" dirty="0"/>
              <a:t> character matches.</a:t>
            </a:r>
          </a:p>
          <a:p>
            <a:r>
              <a:rPr lang="en-US" sz="2400" dirty="0"/>
              <a:t>By the linearity of expectation, the expected number of comparisons for any T[j] is therefore</a:t>
            </a:r>
          </a:p>
          <a:p>
            <a:pPr marL="0" indent="0">
              <a:buNone/>
            </a:pPr>
            <a:r>
              <a:rPr lang="en-US" sz="2400" dirty="0"/>
              <a:t>	1/k + 1/k</a:t>
            </a:r>
            <a:r>
              <a:rPr lang="en-US" sz="2400" baseline="30000" dirty="0"/>
              <a:t>2</a:t>
            </a:r>
            <a:r>
              <a:rPr lang="en-US" sz="2400" dirty="0"/>
              <a:t> + 1/k</a:t>
            </a:r>
            <a:r>
              <a:rPr lang="en-US" sz="2400" baseline="30000" dirty="0"/>
              <a:t>3</a:t>
            </a:r>
            <a:r>
              <a:rPr lang="en-US" sz="2400" dirty="0"/>
              <a:t> + … + 1/k</a:t>
            </a:r>
            <a:r>
              <a:rPr lang="en-US" sz="2400" baseline="30000" dirty="0"/>
              <a:t>m</a:t>
            </a:r>
            <a:r>
              <a:rPr lang="en-US" sz="2400" dirty="0"/>
              <a:t>,</a:t>
            </a:r>
          </a:p>
          <a:p>
            <a:pPr marL="0" indent="0">
              <a:buNone/>
            </a:pPr>
            <a:r>
              <a:rPr lang="en-US" sz="2400" dirty="0"/>
              <a:t>     which is at most 2.</a:t>
            </a:r>
          </a:p>
          <a:p>
            <a:r>
              <a:rPr lang="en-US" sz="2400" dirty="0"/>
              <a:t>Thus, the expected number of comparisons is at most 2n.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703444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40F7A-2E1B-4948-B507-BC3F9CD84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Donald Knuth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057755-E2A0-7145-947A-09755FC3FB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519" y="3173981"/>
            <a:ext cx="8293100" cy="3384129"/>
          </a:xfrm>
        </p:spPr>
        <p:txBody>
          <a:bodyPr/>
          <a:lstStyle/>
          <a:p>
            <a:r>
              <a:rPr lang="en-US" dirty="0"/>
              <a:t>1973: Discovered the KMP algorithm (which was also published in a technical report by Morris and Pratt in 1970—all three published a joint paper describing the algorithm in 1977).</a:t>
            </a:r>
          </a:p>
          <a:p>
            <a:r>
              <a:rPr lang="en-US" dirty="0"/>
              <a:t>1974: Received the Turing Award.</a:t>
            </a:r>
          </a:p>
          <a:p>
            <a:r>
              <a:rPr lang="en-US" dirty="0"/>
              <a:t>He is also known for his book series, “The Art of Computer Programming,” which formalized and popularized algorithm analysis (e.g., the “big O”).</a:t>
            </a: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F146D2CD-E8F8-9345-851D-5062E980E8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538" y="834023"/>
            <a:ext cx="1885381" cy="2229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F2946B8-B27C-544C-B55F-555AD2FD1B0B}"/>
              </a:ext>
            </a:extLst>
          </p:cNvPr>
          <p:cNvSpPr txBox="1"/>
          <p:nvPr/>
        </p:nvSpPr>
        <p:spPr>
          <a:xfrm>
            <a:off x="109728" y="6558110"/>
            <a:ext cx="38860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Image from https://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</a:rPr>
              <a:t>en.wikipedia.org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/wiki/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</a:rPr>
              <a:t>Donald_Knuth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8196" name="Picture 4" descr="TAOCP-box">
            <a:extLst>
              <a:ext uri="{FF2B5EF4-FFF2-40B4-BE49-F238E27FC236}">
                <a16:creationId xmlns:a16="http://schemas.microsoft.com/office/drawing/2014/main" id="{250A3DD9-E2BE-BD4A-9E45-9627955A35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8932" y="834022"/>
            <a:ext cx="2780215" cy="206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36289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682625" y="654050"/>
            <a:ext cx="8077200" cy="1143000"/>
          </a:xfrm>
        </p:spPr>
        <p:txBody>
          <a:bodyPr/>
          <a:lstStyle/>
          <a:p>
            <a:pPr eaLnBrk="1" hangingPunct="1"/>
            <a:r>
              <a:rPr lang="en-US" dirty="0">
                <a:latin typeface="Tahoma" charset="0"/>
              </a:rPr>
              <a:t>The KMP Algorithm</a:t>
            </a:r>
          </a:p>
        </p:txBody>
      </p:sp>
      <p:sp>
        <p:nvSpPr>
          <p:cNvPr id="25604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266700" y="2170113"/>
            <a:ext cx="4038600" cy="4648200"/>
          </a:xfrm>
        </p:spPr>
        <p:txBody>
          <a:bodyPr/>
          <a:lstStyle/>
          <a:p>
            <a:pPr eaLnBrk="1" hangingPunct="1"/>
            <a:r>
              <a:rPr lang="en-US" altLang="ja-JP" sz="2000" dirty="0">
                <a:latin typeface="Tahoma" charset="0"/>
              </a:rPr>
              <a:t>Consider the comparison of a pattern with a text as in the brute-force algorithm. </a:t>
            </a:r>
          </a:p>
          <a:p>
            <a:pPr eaLnBrk="1" hangingPunct="1"/>
            <a:r>
              <a:rPr lang="en-US" sz="2000" dirty="0">
                <a:latin typeface="Tahoma" charset="0"/>
              </a:rPr>
              <a:t>When a mismatch occurs, what is the</a:t>
            </a:r>
            <a:r>
              <a:rPr lang="en-US" sz="2000" b="1" dirty="0">
                <a:latin typeface="Tahoma" charset="0"/>
              </a:rPr>
              <a:t> </a:t>
            </a:r>
            <a:r>
              <a:rPr lang="en-US" sz="2000" b="1" dirty="0">
                <a:solidFill>
                  <a:schemeClr val="tx2"/>
                </a:solidFill>
                <a:latin typeface="Tahoma" charset="0"/>
              </a:rPr>
              <a:t>most</a:t>
            </a:r>
            <a:r>
              <a:rPr lang="en-US" sz="2000" dirty="0">
                <a:latin typeface="Tahoma" charset="0"/>
              </a:rPr>
              <a:t> we can shift the pattern so as to avoid redundant comparisons?</a:t>
            </a:r>
          </a:p>
          <a:p>
            <a:pPr eaLnBrk="1" hangingPunct="1"/>
            <a:r>
              <a:rPr lang="en-US" sz="2000" dirty="0">
                <a:latin typeface="Tahoma" charset="0"/>
              </a:rPr>
              <a:t>Answer: the </a:t>
            </a:r>
            <a:r>
              <a:rPr lang="en-US" sz="2000" b="1" dirty="0">
                <a:latin typeface="Tahoma" charset="0"/>
              </a:rPr>
              <a:t>largest</a:t>
            </a:r>
            <a:r>
              <a:rPr lang="en-US" sz="2000" dirty="0">
                <a:latin typeface="Tahoma" charset="0"/>
              </a:rPr>
              <a:t> prefix of </a:t>
            </a:r>
            <a:r>
              <a:rPr lang="en-US" sz="2000" b="1" i="1" dirty="0">
                <a:latin typeface="Times New Roman" charset="0"/>
              </a:rPr>
              <a:t>P</a:t>
            </a:r>
            <a:r>
              <a:rPr lang="en-US" sz="2000" dirty="0">
                <a:latin typeface="Times New Roman" charset="0"/>
              </a:rPr>
              <a:t>[0..</a:t>
            </a:r>
            <a:r>
              <a:rPr lang="en-US" sz="2000" b="1" i="1" dirty="0">
                <a:latin typeface="Times New Roman" charset="0"/>
              </a:rPr>
              <a:t>j</a:t>
            </a:r>
            <a:r>
              <a:rPr lang="en-US" sz="2000" dirty="0">
                <a:latin typeface="Times New Roman" charset="0"/>
              </a:rPr>
              <a:t>]</a:t>
            </a:r>
            <a:r>
              <a:rPr lang="en-US" sz="2000" b="1" i="1" dirty="0">
                <a:latin typeface="Times New Roman" charset="0"/>
              </a:rPr>
              <a:t> </a:t>
            </a:r>
            <a:r>
              <a:rPr lang="en-US" sz="2000" dirty="0">
                <a:latin typeface="Tahoma" charset="0"/>
              </a:rPr>
              <a:t>that is a suffix of </a:t>
            </a:r>
            <a:r>
              <a:rPr lang="en-US" sz="2000" b="1" i="1" dirty="0">
                <a:latin typeface="Times New Roman" charset="0"/>
              </a:rPr>
              <a:t>P</a:t>
            </a:r>
            <a:r>
              <a:rPr lang="en-US" sz="2000" dirty="0">
                <a:latin typeface="Times New Roman" charset="0"/>
              </a:rPr>
              <a:t>[1..</a:t>
            </a:r>
            <a:r>
              <a:rPr lang="en-US" sz="2000" b="1" i="1" dirty="0">
                <a:latin typeface="Times New Roman" charset="0"/>
              </a:rPr>
              <a:t>j</a:t>
            </a:r>
            <a:r>
              <a:rPr lang="en-US" sz="2000" dirty="0">
                <a:latin typeface="Times New Roman" charset="0"/>
              </a:rPr>
              <a:t>]</a:t>
            </a:r>
          </a:p>
          <a:p>
            <a:pPr eaLnBrk="1" hangingPunct="1"/>
            <a:r>
              <a:rPr lang="en-US" sz="2000" dirty="0">
                <a:latin typeface="Tahoma" charset="0"/>
              </a:rPr>
              <a:t>This approach is similar to the NFA-to-DFA approach, but is implemented more efficiently.</a:t>
            </a:r>
            <a:endParaRPr lang="en-US" sz="2000" dirty="0">
              <a:latin typeface="Times New Roman" charset="0"/>
            </a:endParaRPr>
          </a:p>
        </p:txBody>
      </p:sp>
      <p:sp>
        <p:nvSpPr>
          <p:cNvPr id="25605" name="Rectangle 62"/>
          <p:cNvSpPr>
            <a:spLocks noChangeArrowheads="1"/>
          </p:cNvSpPr>
          <p:nvPr/>
        </p:nvSpPr>
        <p:spPr bwMode="auto">
          <a:xfrm>
            <a:off x="6864350" y="2438400"/>
            <a:ext cx="341313" cy="341313"/>
          </a:xfrm>
          <a:prstGeom prst="rect">
            <a:avLst/>
          </a:prstGeom>
          <a:solidFill>
            <a:srgbClr val="CFD1FD"/>
          </a:solidFill>
          <a:ln w="14288">
            <a:solidFill>
              <a:srgbClr val="40458C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06" name="Rectangle 63"/>
          <p:cNvSpPr>
            <a:spLocks noChangeArrowheads="1"/>
          </p:cNvSpPr>
          <p:nvPr/>
        </p:nvSpPr>
        <p:spPr bwMode="auto">
          <a:xfrm>
            <a:off x="7024688" y="2451100"/>
            <a:ext cx="13335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100" b="1" i="1">
                <a:solidFill>
                  <a:srgbClr val="40458C"/>
                </a:solidFill>
                <a:latin typeface="Times New Roman" charset="0"/>
              </a:rPr>
              <a:t>x</a:t>
            </a:r>
            <a:endParaRPr lang="en-US"/>
          </a:p>
        </p:txBody>
      </p:sp>
      <p:sp>
        <p:nvSpPr>
          <p:cNvPr id="25607" name="Rectangle 64"/>
          <p:cNvSpPr>
            <a:spLocks noChangeArrowheads="1"/>
          </p:cNvSpPr>
          <p:nvPr/>
        </p:nvSpPr>
        <p:spPr bwMode="auto">
          <a:xfrm>
            <a:off x="7023100" y="3854450"/>
            <a:ext cx="74613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100" b="1" i="1">
                <a:solidFill>
                  <a:srgbClr val="BE2D00"/>
                </a:solidFill>
                <a:latin typeface="Times New Roman" charset="0"/>
              </a:rPr>
              <a:t>j</a:t>
            </a:r>
            <a:endParaRPr lang="en-US"/>
          </a:p>
        </p:txBody>
      </p:sp>
      <p:sp>
        <p:nvSpPr>
          <p:cNvPr id="25608" name="Line 65"/>
          <p:cNvSpPr>
            <a:spLocks noChangeShapeType="1"/>
          </p:cNvSpPr>
          <p:nvPr/>
        </p:nvSpPr>
        <p:spPr bwMode="auto">
          <a:xfrm>
            <a:off x="6864350" y="2779713"/>
            <a:ext cx="1588" cy="180975"/>
          </a:xfrm>
          <a:prstGeom prst="line">
            <a:avLst/>
          </a:prstGeom>
          <a:noFill/>
          <a:ln w="22225">
            <a:solidFill>
              <a:srgbClr val="BE2D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9" name="Line 66"/>
          <p:cNvSpPr>
            <a:spLocks noChangeShapeType="1"/>
          </p:cNvSpPr>
          <p:nvPr/>
        </p:nvSpPr>
        <p:spPr bwMode="auto">
          <a:xfrm>
            <a:off x="6864350" y="3073400"/>
            <a:ext cx="1588" cy="182563"/>
          </a:xfrm>
          <a:prstGeom prst="line">
            <a:avLst/>
          </a:prstGeom>
          <a:noFill/>
          <a:ln w="22225">
            <a:solidFill>
              <a:srgbClr val="BE2D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0" name="Line 67"/>
          <p:cNvSpPr>
            <a:spLocks noChangeShapeType="1"/>
          </p:cNvSpPr>
          <p:nvPr/>
        </p:nvSpPr>
        <p:spPr bwMode="auto">
          <a:xfrm>
            <a:off x="6864350" y="3368675"/>
            <a:ext cx="1588" cy="182563"/>
          </a:xfrm>
          <a:prstGeom prst="line">
            <a:avLst/>
          </a:prstGeom>
          <a:noFill/>
          <a:ln w="22225">
            <a:solidFill>
              <a:srgbClr val="BE2D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1" name="Line 68"/>
          <p:cNvSpPr>
            <a:spLocks noChangeShapeType="1"/>
          </p:cNvSpPr>
          <p:nvPr/>
        </p:nvSpPr>
        <p:spPr bwMode="auto">
          <a:xfrm>
            <a:off x="6864350" y="3663950"/>
            <a:ext cx="1588" cy="182563"/>
          </a:xfrm>
          <a:prstGeom prst="line">
            <a:avLst/>
          </a:prstGeom>
          <a:noFill/>
          <a:ln w="22225">
            <a:solidFill>
              <a:srgbClr val="BE2D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2" name="Line 69"/>
          <p:cNvSpPr>
            <a:spLocks noChangeShapeType="1"/>
          </p:cNvSpPr>
          <p:nvPr/>
        </p:nvSpPr>
        <p:spPr bwMode="auto">
          <a:xfrm>
            <a:off x="6864350" y="3959225"/>
            <a:ext cx="1588" cy="180975"/>
          </a:xfrm>
          <a:prstGeom prst="line">
            <a:avLst/>
          </a:prstGeom>
          <a:noFill/>
          <a:ln w="22225">
            <a:solidFill>
              <a:srgbClr val="BE2D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3" name="Line 70"/>
          <p:cNvSpPr>
            <a:spLocks noChangeShapeType="1"/>
          </p:cNvSpPr>
          <p:nvPr/>
        </p:nvSpPr>
        <p:spPr bwMode="auto">
          <a:xfrm>
            <a:off x="6864350" y="4254500"/>
            <a:ext cx="1588" cy="180975"/>
          </a:xfrm>
          <a:prstGeom prst="line">
            <a:avLst/>
          </a:prstGeom>
          <a:noFill/>
          <a:ln w="22225">
            <a:solidFill>
              <a:srgbClr val="BE2D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4" name="Line 71"/>
          <p:cNvSpPr>
            <a:spLocks noChangeShapeType="1"/>
          </p:cNvSpPr>
          <p:nvPr/>
        </p:nvSpPr>
        <p:spPr bwMode="auto">
          <a:xfrm>
            <a:off x="6864350" y="4549775"/>
            <a:ext cx="1588" cy="180975"/>
          </a:xfrm>
          <a:prstGeom prst="line">
            <a:avLst/>
          </a:prstGeom>
          <a:noFill/>
          <a:ln w="22225">
            <a:solidFill>
              <a:srgbClr val="BE2D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5" name="Line 72"/>
          <p:cNvSpPr>
            <a:spLocks noChangeShapeType="1"/>
          </p:cNvSpPr>
          <p:nvPr/>
        </p:nvSpPr>
        <p:spPr bwMode="auto">
          <a:xfrm>
            <a:off x="6864350" y="4845050"/>
            <a:ext cx="1588" cy="180975"/>
          </a:xfrm>
          <a:prstGeom prst="line">
            <a:avLst/>
          </a:prstGeom>
          <a:noFill/>
          <a:ln w="22225">
            <a:solidFill>
              <a:srgbClr val="BE2D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6" name="Line 73"/>
          <p:cNvSpPr>
            <a:spLocks noChangeShapeType="1"/>
          </p:cNvSpPr>
          <p:nvPr/>
        </p:nvSpPr>
        <p:spPr bwMode="auto">
          <a:xfrm>
            <a:off x="6864350" y="5140325"/>
            <a:ext cx="1588" cy="180975"/>
          </a:xfrm>
          <a:prstGeom prst="line">
            <a:avLst/>
          </a:prstGeom>
          <a:noFill/>
          <a:ln w="22225">
            <a:solidFill>
              <a:srgbClr val="BE2D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7" name="Line 74"/>
          <p:cNvSpPr>
            <a:spLocks noChangeShapeType="1"/>
          </p:cNvSpPr>
          <p:nvPr/>
        </p:nvSpPr>
        <p:spPr bwMode="auto">
          <a:xfrm>
            <a:off x="6864350" y="5434013"/>
            <a:ext cx="1588" cy="68262"/>
          </a:xfrm>
          <a:prstGeom prst="line">
            <a:avLst/>
          </a:prstGeom>
          <a:noFill/>
          <a:ln w="22225">
            <a:solidFill>
              <a:srgbClr val="BE2D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8" name="Rectangle 75"/>
          <p:cNvSpPr>
            <a:spLocks noChangeArrowheads="1"/>
          </p:cNvSpPr>
          <p:nvPr/>
        </p:nvSpPr>
        <p:spPr bwMode="auto">
          <a:xfrm>
            <a:off x="4471988" y="2438400"/>
            <a:ext cx="341312" cy="341313"/>
          </a:xfrm>
          <a:prstGeom prst="rect">
            <a:avLst/>
          </a:prstGeom>
          <a:noFill/>
          <a:ln w="14288">
            <a:solidFill>
              <a:srgbClr val="40458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9" name="Rectangle 76"/>
          <p:cNvSpPr>
            <a:spLocks noChangeArrowheads="1"/>
          </p:cNvSpPr>
          <p:nvPr/>
        </p:nvSpPr>
        <p:spPr bwMode="auto">
          <a:xfrm>
            <a:off x="4659313" y="2470150"/>
            <a:ext cx="571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Times New Roman" charset="0"/>
              </a:rPr>
              <a:t>.</a:t>
            </a:r>
            <a:endParaRPr lang="en-US"/>
          </a:p>
        </p:txBody>
      </p:sp>
      <p:sp>
        <p:nvSpPr>
          <p:cNvPr id="25620" name="Rectangle 77"/>
          <p:cNvSpPr>
            <a:spLocks noChangeArrowheads="1"/>
          </p:cNvSpPr>
          <p:nvPr/>
        </p:nvSpPr>
        <p:spPr bwMode="auto">
          <a:xfrm>
            <a:off x="4813300" y="2438400"/>
            <a:ext cx="341313" cy="341313"/>
          </a:xfrm>
          <a:prstGeom prst="rect">
            <a:avLst/>
          </a:prstGeom>
          <a:noFill/>
          <a:ln w="14288">
            <a:solidFill>
              <a:srgbClr val="40458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21" name="Rectangle 78"/>
          <p:cNvSpPr>
            <a:spLocks noChangeArrowheads="1"/>
          </p:cNvSpPr>
          <p:nvPr/>
        </p:nvSpPr>
        <p:spPr bwMode="auto">
          <a:xfrm>
            <a:off x="5000625" y="2470150"/>
            <a:ext cx="571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Times New Roman" charset="0"/>
              </a:rPr>
              <a:t>.</a:t>
            </a:r>
            <a:endParaRPr lang="en-US"/>
          </a:p>
        </p:txBody>
      </p:sp>
      <p:sp>
        <p:nvSpPr>
          <p:cNvPr id="25622" name="Rectangle 79"/>
          <p:cNvSpPr>
            <a:spLocks noChangeArrowheads="1"/>
          </p:cNvSpPr>
          <p:nvPr/>
        </p:nvSpPr>
        <p:spPr bwMode="auto">
          <a:xfrm>
            <a:off x="5154613" y="2438400"/>
            <a:ext cx="342900" cy="341313"/>
          </a:xfrm>
          <a:prstGeom prst="rect">
            <a:avLst/>
          </a:prstGeom>
          <a:solidFill>
            <a:srgbClr val="ECD882"/>
          </a:solidFill>
          <a:ln w="14288">
            <a:solidFill>
              <a:srgbClr val="40458C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23" name="Rectangle 80"/>
          <p:cNvSpPr>
            <a:spLocks noChangeArrowheads="1"/>
          </p:cNvSpPr>
          <p:nvPr/>
        </p:nvSpPr>
        <p:spPr bwMode="auto">
          <a:xfrm>
            <a:off x="5314950" y="2451100"/>
            <a:ext cx="13335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100" b="1" i="1">
                <a:solidFill>
                  <a:srgbClr val="BE2D00"/>
                </a:solidFill>
                <a:latin typeface="Times New Roman" charset="0"/>
              </a:rPr>
              <a:t>a</a:t>
            </a:r>
            <a:endParaRPr lang="en-US"/>
          </a:p>
        </p:txBody>
      </p:sp>
      <p:sp>
        <p:nvSpPr>
          <p:cNvPr id="25624" name="Rectangle 81"/>
          <p:cNvSpPr>
            <a:spLocks noChangeArrowheads="1"/>
          </p:cNvSpPr>
          <p:nvPr/>
        </p:nvSpPr>
        <p:spPr bwMode="auto">
          <a:xfrm>
            <a:off x="5497513" y="2438400"/>
            <a:ext cx="341312" cy="341313"/>
          </a:xfrm>
          <a:prstGeom prst="rect">
            <a:avLst/>
          </a:prstGeom>
          <a:solidFill>
            <a:srgbClr val="ECD882"/>
          </a:solidFill>
          <a:ln w="14288">
            <a:solidFill>
              <a:srgbClr val="40458C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25" name="Rectangle 82"/>
          <p:cNvSpPr>
            <a:spLocks noChangeArrowheads="1"/>
          </p:cNvSpPr>
          <p:nvPr/>
        </p:nvSpPr>
        <p:spPr bwMode="auto">
          <a:xfrm>
            <a:off x="5657850" y="2451100"/>
            <a:ext cx="13335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100" b="1" i="1">
                <a:solidFill>
                  <a:srgbClr val="BE2D00"/>
                </a:solidFill>
                <a:latin typeface="Times New Roman" charset="0"/>
              </a:rPr>
              <a:t>b</a:t>
            </a:r>
            <a:endParaRPr lang="en-US"/>
          </a:p>
        </p:txBody>
      </p:sp>
      <p:sp>
        <p:nvSpPr>
          <p:cNvPr id="25626" name="Rectangle 83"/>
          <p:cNvSpPr>
            <a:spLocks noChangeArrowheads="1"/>
          </p:cNvSpPr>
          <p:nvPr/>
        </p:nvSpPr>
        <p:spPr bwMode="auto">
          <a:xfrm>
            <a:off x="5838825" y="2438400"/>
            <a:ext cx="341313" cy="341313"/>
          </a:xfrm>
          <a:prstGeom prst="rect">
            <a:avLst/>
          </a:prstGeom>
          <a:solidFill>
            <a:srgbClr val="ECD882"/>
          </a:solidFill>
          <a:ln w="14288">
            <a:solidFill>
              <a:srgbClr val="40458C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27" name="Rectangle 84"/>
          <p:cNvSpPr>
            <a:spLocks noChangeArrowheads="1"/>
          </p:cNvSpPr>
          <p:nvPr/>
        </p:nvSpPr>
        <p:spPr bwMode="auto">
          <a:xfrm>
            <a:off x="5999163" y="2451100"/>
            <a:ext cx="13335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100" b="1" i="1">
                <a:solidFill>
                  <a:srgbClr val="BE2D00"/>
                </a:solidFill>
                <a:latin typeface="Times New Roman" charset="0"/>
              </a:rPr>
              <a:t>a</a:t>
            </a:r>
            <a:endParaRPr lang="en-US"/>
          </a:p>
        </p:txBody>
      </p:sp>
      <p:sp>
        <p:nvSpPr>
          <p:cNvPr id="25628" name="Rectangle 85"/>
          <p:cNvSpPr>
            <a:spLocks noChangeArrowheads="1"/>
          </p:cNvSpPr>
          <p:nvPr/>
        </p:nvSpPr>
        <p:spPr bwMode="auto">
          <a:xfrm>
            <a:off x="6180138" y="2438400"/>
            <a:ext cx="341312" cy="341313"/>
          </a:xfrm>
          <a:prstGeom prst="rect">
            <a:avLst/>
          </a:prstGeom>
          <a:solidFill>
            <a:srgbClr val="ECD882"/>
          </a:solidFill>
          <a:ln w="14288">
            <a:solidFill>
              <a:srgbClr val="40458C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29" name="Rectangle 86"/>
          <p:cNvSpPr>
            <a:spLocks noChangeArrowheads="1"/>
          </p:cNvSpPr>
          <p:nvPr/>
        </p:nvSpPr>
        <p:spPr bwMode="auto">
          <a:xfrm>
            <a:off x="6340475" y="2451100"/>
            <a:ext cx="13335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100" b="1" i="1">
                <a:solidFill>
                  <a:srgbClr val="BE2D00"/>
                </a:solidFill>
                <a:latin typeface="Times New Roman" charset="0"/>
              </a:rPr>
              <a:t>a</a:t>
            </a:r>
            <a:endParaRPr lang="en-US"/>
          </a:p>
        </p:txBody>
      </p:sp>
      <p:sp>
        <p:nvSpPr>
          <p:cNvPr id="25630" name="Rectangle 87"/>
          <p:cNvSpPr>
            <a:spLocks noChangeArrowheads="1"/>
          </p:cNvSpPr>
          <p:nvPr/>
        </p:nvSpPr>
        <p:spPr bwMode="auto">
          <a:xfrm>
            <a:off x="6521450" y="2438400"/>
            <a:ext cx="342900" cy="341313"/>
          </a:xfrm>
          <a:prstGeom prst="rect">
            <a:avLst/>
          </a:prstGeom>
          <a:solidFill>
            <a:srgbClr val="ECD882"/>
          </a:solidFill>
          <a:ln w="14288">
            <a:solidFill>
              <a:srgbClr val="40458C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31" name="Rectangle 88"/>
          <p:cNvSpPr>
            <a:spLocks noChangeArrowheads="1"/>
          </p:cNvSpPr>
          <p:nvPr/>
        </p:nvSpPr>
        <p:spPr bwMode="auto">
          <a:xfrm>
            <a:off x="6681788" y="2451100"/>
            <a:ext cx="13335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100" b="1" i="1">
                <a:solidFill>
                  <a:srgbClr val="BE2D00"/>
                </a:solidFill>
                <a:latin typeface="Times New Roman" charset="0"/>
              </a:rPr>
              <a:t>b</a:t>
            </a:r>
            <a:endParaRPr lang="en-US"/>
          </a:p>
        </p:txBody>
      </p:sp>
      <p:sp>
        <p:nvSpPr>
          <p:cNvPr id="25632" name="Rectangle 89"/>
          <p:cNvSpPr>
            <a:spLocks noChangeArrowheads="1"/>
          </p:cNvSpPr>
          <p:nvPr/>
        </p:nvSpPr>
        <p:spPr bwMode="auto">
          <a:xfrm>
            <a:off x="7205663" y="2438400"/>
            <a:ext cx="341312" cy="341313"/>
          </a:xfrm>
          <a:prstGeom prst="rect">
            <a:avLst/>
          </a:prstGeom>
          <a:noFill/>
          <a:ln w="14288">
            <a:solidFill>
              <a:srgbClr val="40458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33" name="Rectangle 90"/>
          <p:cNvSpPr>
            <a:spLocks noChangeArrowheads="1"/>
          </p:cNvSpPr>
          <p:nvPr/>
        </p:nvSpPr>
        <p:spPr bwMode="auto">
          <a:xfrm>
            <a:off x="7392988" y="2470150"/>
            <a:ext cx="571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Times New Roman" charset="0"/>
              </a:rPr>
              <a:t>.</a:t>
            </a:r>
            <a:endParaRPr lang="en-US"/>
          </a:p>
        </p:txBody>
      </p:sp>
      <p:sp>
        <p:nvSpPr>
          <p:cNvPr id="25634" name="Rectangle 91"/>
          <p:cNvSpPr>
            <a:spLocks noChangeArrowheads="1"/>
          </p:cNvSpPr>
          <p:nvPr/>
        </p:nvSpPr>
        <p:spPr bwMode="auto">
          <a:xfrm>
            <a:off x="7546975" y="2438400"/>
            <a:ext cx="342900" cy="341313"/>
          </a:xfrm>
          <a:prstGeom prst="rect">
            <a:avLst/>
          </a:prstGeom>
          <a:noFill/>
          <a:ln w="14288">
            <a:solidFill>
              <a:srgbClr val="40458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35" name="Rectangle 92"/>
          <p:cNvSpPr>
            <a:spLocks noChangeArrowheads="1"/>
          </p:cNvSpPr>
          <p:nvPr/>
        </p:nvSpPr>
        <p:spPr bwMode="auto">
          <a:xfrm>
            <a:off x="7734300" y="2470150"/>
            <a:ext cx="571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Times New Roman" charset="0"/>
              </a:rPr>
              <a:t>.</a:t>
            </a:r>
            <a:endParaRPr lang="en-US"/>
          </a:p>
        </p:txBody>
      </p:sp>
      <p:sp>
        <p:nvSpPr>
          <p:cNvPr id="25636" name="Rectangle 93"/>
          <p:cNvSpPr>
            <a:spLocks noChangeArrowheads="1"/>
          </p:cNvSpPr>
          <p:nvPr/>
        </p:nvSpPr>
        <p:spPr bwMode="auto">
          <a:xfrm>
            <a:off x="7889875" y="2438400"/>
            <a:ext cx="341313" cy="341313"/>
          </a:xfrm>
          <a:prstGeom prst="rect">
            <a:avLst/>
          </a:prstGeom>
          <a:noFill/>
          <a:ln w="14288">
            <a:solidFill>
              <a:srgbClr val="40458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37" name="Rectangle 94"/>
          <p:cNvSpPr>
            <a:spLocks noChangeArrowheads="1"/>
          </p:cNvSpPr>
          <p:nvPr/>
        </p:nvSpPr>
        <p:spPr bwMode="auto">
          <a:xfrm>
            <a:off x="8077200" y="2470150"/>
            <a:ext cx="571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Times New Roman" charset="0"/>
              </a:rPr>
              <a:t>.</a:t>
            </a:r>
            <a:endParaRPr lang="en-US"/>
          </a:p>
        </p:txBody>
      </p:sp>
      <p:sp>
        <p:nvSpPr>
          <p:cNvPr id="25638" name="Rectangle 95"/>
          <p:cNvSpPr>
            <a:spLocks noChangeArrowheads="1"/>
          </p:cNvSpPr>
          <p:nvPr/>
        </p:nvSpPr>
        <p:spPr bwMode="auto">
          <a:xfrm>
            <a:off x="8231188" y="2438400"/>
            <a:ext cx="341312" cy="341313"/>
          </a:xfrm>
          <a:prstGeom prst="rect">
            <a:avLst/>
          </a:prstGeom>
          <a:noFill/>
          <a:ln w="14288">
            <a:solidFill>
              <a:srgbClr val="40458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39" name="Rectangle 96"/>
          <p:cNvSpPr>
            <a:spLocks noChangeArrowheads="1"/>
          </p:cNvSpPr>
          <p:nvPr/>
        </p:nvSpPr>
        <p:spPr bwMode="auto">
          <a:xfrm>
            <a:off x="8418513" y="2470150"/>
            <a:ext cx="571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Times New Roman" charset="0"/>
              </a:rPr>
              <a:t>.</a:t>
            </a:r>
            <a:endParaRPr lang="en-US"/>
          </a:p>
        </p:txBody>
      </p:sp>
      <p:sp>
        <p:nvSpPr>
          <p:cNvPr id="25640" name="Rectangle 97"/>
          <p:cNvSpPr>
            <a:spLocks noChangeArrowheads="1"/>
          </p:cNvSpPr>
          <p:nvPr/>
        </p:nvSpPr>
        <p:spPr bwMode="auto">
          <a:xfrm>
            <a:off x="8572500" y="2438400"/>
            <a:ext cx="342900" cy="341313"/>
          </a:xfrm>
          <a:prstGeom prst="rect">
            <a:avLst/>
          </a:prstGeom>
          <a:noFill/>
          <a:ln w="14288">
            <a:solidFill>
              <a:srgbClr val="40458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41" name="Rectangle 98"/>
          <p:cNvSpPr>
            <a:spLocks noChangeArrowheads="1"/>
          </p:cNvSpPr>
          <p:nvPr/>
        </p:nvSpPr>
        <p:spPr bwMode="auto">
          <a:xfrm>
            <a:off x="8759825" y="2470150"/>
            <a:ext cx="571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Times New Roman" charset="0"/>
              </a:rPr>
              <a:t>.</a:t>
            </a:r>
            <a:endParaRPr lang="en-US"/>
          </a:p>
        </p:txBody>
      </p:sp>
      <p:sp>
        <p:nvSpPr>
          <p:cNvPr id="25642" name="Rectangle 99"/>
          <p:cNvSpPr>
            <a:spLocks noChangeArrowheads="1"/>
          </p:cNvSpPr>
          <p:nvPr/>
        </p:nvSpPr>
        <p:spPr bwMode="auto">
          <a:xfrm>
            <a:off x="5154613" y="3459163"/>
            <a:ext cx="342900" cy="341312"/>
          </a:xfrm>
          <a:prstGeom prst="rect">
            <a:avLst/>
          </a:prstGeom>
          <a:solidFill>
            <a:srgbClr val="ECD882"/>
          </a:solidFill>
          <a:ln w="14288">
            <a:solidFill>
              <a:srgbClr val="40458C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43" name="Rectangle 100"/>
          <p:cNvSpPr>
            <a:spLocks noChangeArrowheads="1"/>
          </p:cNvSpPr>
          <p:nvPr/>
        </p:nvSpPr>
        <p:spPr bwMode="auto">
          <a:xfrm>
            <a:off x="5314950" y="3473450"/>
            <a:ext cx="13335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100" b="1" i="1">
                <a:solidFill>
                  <a:srgbClr val="BE2D00"/>
                </a:solidFill>
                <a:latin typeface="Times New Roman" charset="0"/>
              </a:rPr>
              <a:t>a</a:t>
            </a:r>
            <a:endParaRPr lang="en-US"/>
          </a:p>
        </p:txBody>
      </p:sp>
      <p:sp>
        <p:nvSpPr>
          <p:cNvPr id="25644" name="Rectangle 101"/>
          <p:cNvSpPr>
            <a:spLocks noChangeArrowheads="1"/>
          </p:cNvSpPr>
          <p:nvPr/>
        </p:nvSpPr>
        <p:spPr bwMode="auto">
          <a:xfrm>
            <a:off x="5497513" y="3459163"/>
            <a:ext cx="341312" cy="341312"/>
          </a:xfrm>
          <a:prstGeom prst="rect">
            <a:avLst/>
          </a:prstGeom>
          <a:solidFill>
            <a:srgbClr val="ECD882"/>
          </a:solidFill>
          <a:ln w="14288">
            <a:solidFill>
              <a:srgbClr val="40458C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45" name="Rectangle 102"/>
          <p:cNvSpPr>
            <a:spLocks noChangeArrowheads="1"/>
          </p:cNvSpPr>
          <p:nvPr/>
        </p:nvSpPr>
        <p:spPr bwMode="auto">
          <a:xfrm>
            <a:off x="5657850" y="3473450"/>
            <a:ext cx="13335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100" b="1" i="1">
                <a:solidFill>
                  <a:srgbClr val="BE2D00"/>
                </a:solidFill>
                <a:latin typeface="Times New Roman" charset="0"/>
              </a:rPr>
              <a:t>b</a:t>
            </a:r>
            <a:endParaRPr lang="en-US"/>
          </a:p>
        </p:txBody>
      </p:sp>
      <p:sp>
        <p:nvSpPr>
          <p:cNvPr id="25646" name="Rectangle 103"/>
          <p:cNvSpPr>
            <a:spLocks noChangeArrowheads="1"/>
          </p:cNvSpPr>
          <p:nvPr/>
        </p:nvSpPr>
        <p:spPr bwMode="auto">
          <a:xfrm>
            <a:off x="5838825" y="3459163"/>
            <a:ext cx="341313" cy="341312"/>
          </a:xfrm>
          <a:prstGeom prst="rect">
            <a:avLst/>
          </a:prstGeom>
          <a:solidFill>
            <a:srgbClr val="ECD882"/>
          </a:solidFill>
          <a:ln w="14288">
            <a:solidFill>
              <a:srgbClr val="40458C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47" name="Rectangle 104"/>
          <p:cNvSpPr>
            <a:spLocks noChangeArrowheads="1"/>
          </p:cNvSpPr>
          <p:nvPr/>
        </p:nvSpPr>
        <p:spPr bwMode="auto">
          <a:xfrm>
            <a:off x="5999163" y="3473450"/>
            <a:ext cx="13335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100" b="1" i="1">
                <a:solidFill>
                  <a:srgbClr val="BE2D00"/>
                </a:solidFill>
                <a:latin typeface="Times New Roman" charset="0"/>
              </a:rPr>
              <a:t>a</a:t>
            </a:r>
            <a:endParaRPr lang="en-US"/>
          </a:p>
        </p:txBody>
      </p:sp>
      <p:sp>
        <p:nvSpPr>
          <p:cNvPr id="25648" name="Rectangle 105"/>
          <p:cNvSpPr>
            <a:spLocks noChangeArrowheads="1"/>
          </p:cNvSpPr>
          <p:nvPr/>
        </p:nvSpPr>
        <p:spPr bwMode="auto">
          <a:xfrm>
            <a:off x="6180138" y="3459163"/>
            <a:ext cx="341312" cy="341312"/>
          </a:xfrm>
          <a:prstGeom prst="rect">
            <a:avLst/>
          </a:prstGeom>
          <a:solidFill>
            <a:srgbClr val="ECD882"/>
          </a:solidFill>
          <a:ln w="14288">
            <a:solidFill>
              <a:srgbClr val="40458C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49" name="Rectangle 106"/>
          <p:cNvSpPr>
            <a:spLocks noChangeArrowheads="1"/>
          </p:cNvSpPr>
          <p:nvPr/>
        </p:nvSpPr>
        <p:spPr bwMode="auto">
          <a:xfrm>
            <a:off x="6340475" y="3473450"/>
            <a:ext cx="13335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100" b="1" i="1">
                <a:solidFill>
                  <a:srgbClr val="BE2D00"/>
                </a:solidFill>
                <a:latin typeface="Times New Roman" charset="0"/>
              </a:rPr>
              <a:t>a</a:t>
            </a:r>
            <a:endParaRPr lang="en-US"/>
          </a:p>
        </p:txBody>
      </p:sp>
      <p:sp>
        <p:nvSpPr>
          <p:cNvPr id="25650" name="Rectangle 107"/>
          <p:cNvSpPr>
            <a:spLocks noChangeArrowheads="1"/>
          </p:cNvSpPr>
          <p:nvPr/>
        </p:nvSpPr>
        <p:spPr bwMode="auto">
          <a:xfrm>
            <a:off x="6521450" y="3459163"/>
            <a:ext cx="342900" cy="341312"/>
          </a:xfrm>
          <a:prstGeom prst="rect">
            <a:avLst/>
          </a:prstGeom>
          <a:solidFill>
            <a:srgbClr val="ECD882"/>
          </a:solidFill>
          <a:ln w="14288">
            <a:solidFill>
              <a:srgbClr val="40458C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51" name="Rectangle 108"/>
          <p:cNvSpPr>
            <a:spLocks noChangeArrowheads="1"/>
          </p:cNvSpPr>
          <p:nvPr/>
        </p:nvSpPr>
        <p:spPr bwMode="auto">
          <a:xfrm>
            <a:off x="6681788" y="3473450"/>
            <a:ext cx="13335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100" b="1" i="1">
                <a:solidFill>
                  <a:srgbClr val="BE2D00"/>
                </a:solidFill>
                <a:latin typeface="Times New Roman" charset="0"/>
              </a:rPr>
              <a:t>b</a:t>
            </a:r>
            <a:endParaRPr lang="en-US"/>
          </a:p>
        </p:txBody>
      </p:sp>
      <p:sp>
        <p:nvSpPr>
          <p:cNvPr id="25652" name="Rectangle 109"/>
          <p:cNvSpPr>
            <a:spLocks noChangeArrowheads="1"/>
          </p:cNvSpPr>
          <p:nvPr/>
        </p:nvSpPr>
        <p:spPr bwMode="auto">
          <a:xfrm>
            <a:off x="6864350" y="3459163"/>
            <a:ext cx="341313" cy="341312"/>
          </a:xfrm>
          <a:prstGeom prst="rect">
            <a:avLst/>
          </a:prstGeom>
          <a:solidFill>
            <a:srgbClr val="CFD1FD"/>
          </a:solidFill>
          <a:ln w="14288">
            <a:solidFill>
              <a:srgbClr val="40458C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53" name="Rectangle 110"/>
          <p:cNvSpPr>
            <a:spLocks noChangeArrowheads="1"/>
          </p:cNvSpPr>
          <p:nvPr/>
        </p:nvSpPr>
        <p:spPr bwMode="auto">
          <a:xfrm>
            <a:off x="7024688" y="3473450"/>
            <a:ext cx="13335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100" b="1" i="1">
                <a:solidFill>
                  <a:srgbClr val="40458C"/>
                </a:solidFill>
                <a:latin typeface="Times New Roman" charset="0"/>
              </a:rPr>
              <a:t>a</a:t>
            </a:r>
            <a:endParaRPr lang="en-US"/>
          </a:p>
        </p:txBody>
      </p:sp>
      <p:sp>
        <p:nvSpPr>
          <p:cNvPr id="25654" name="Line 111"/>
          <p:cNvSpPr>
            <a:spLocks noChangeShapeType="1"/>
          </p:cNvSpPr>
          <p:nvPr/>
        </p:nvSpPr>
        <p:spPr bwMode="auto">
          <a:xfrm>
            <a:off x="6257925" y="4989513"/>
            <a:ext cx="496888" cy="1587"/>
          </a:xfrm>
          <a:prstGeom prst="line">
            <a:avLst/>
          </a:prstGeom>
          <a:noFill/>
          <a:ln w="22225">
            <a:solidFill>
              <a:srgbClr val="BE2D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55" name="Freeform 112"/>
          <p:cNvSpPr>
            <a:spLocks/>
          </p:cNvSpPr>
          <p:nvPr/>
        </p:nvSpPr>
        <p:spPr bwMode="auto">
          <a:xfrm>
            <a:off x="6148388" y="4921250"/>
            <a:ext cx="141287" cy="141288"/>
          </a:xfrm>
          <a:custGeom>
            <a:avLst/>
            <a:gdLst>
              <a:gd name="T0" fmla="*/ 0 w 89"/>
              <a:gd name="T1" fmla="*/ 108367896 h 89"/>
              <a:gd name="T2" fmla="*/ 224292319 w 89"/>
              <a:gd name="T3" fmla="*/ 0 h 89"/>
              <a:gd name="T4" fmla="*/ 216732671 w 89"/>
              <a:gd name="T5" fmla="*/ 15120991 h 89"/>
              <a:gd name="T6" fmla="*/ 209171435 w 89"/>
              <a:gd name="T7" fmla="*/ 30241982 h 89"/>
              <a:gd name="T8" fmla="*/ 201611787 w 89"/>
              <a:gd name="T9" fmla="*/ 50403303 h 89"/>
              <a:gd name="T10" fmla="*/ 201611787 w 89"/>
              <a:gd name="T11" fmla="*/ 65524294 h 89"/>
              <a:gd name="T12" fmla="*/ 201611787 w 89"/>
              <a:gd name="T13" fmla="*/ 80645285 h 89"/>
              <a:gd name="T14" fmla="*/ 196571492 w 89"/>
              <a:gd name="T15" fmla="*/ 100806607 h 89"/>
              <a:gd name="T16" fmla="*/ 196571492 w 89"/>
              <a:gd name="T17" fmla="*/ 115927598 h 89"/>
              <a:gd name="T18" fmla="*/ 201611787 w 89"/>
              <a:gd name="T19" fmla="*/ 138609878 h 89"/>
              <a:gd name="T20" fmla="*/ 201611787 w 89"/>
              <a:gd name="T21" fmla="*/ 151209910 h 89"/>
              <a:gd name="T22" fmla="*/ 201611787 w 89"/>
              <a:gd name="T23" fmla="*/ 173892190 h 89"/>
              <a:gd name="T24" fmla="*/ 209171435 w 89"/>
              <a:gd name="T25" fmla="*/ 189013181 h 89"/>
              <a:gd name="T26" fmla="*/ 216732671 w 89"/>
              <a:gd name="T27" fmla="*/ 201613213 h 89"/>
              <a:gd name="T28" fmla="*/ 224292319 w 89"/>
              <a:gd name="T29" fmla="*/ 224295494 h 89"/>
              <a:gd name="T30" fmla="*/ 0 w 89"/>
              <a:gd name="T31" fmla="*/ 108367896 h 8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89"/>
              <a:gd name="T49" fmla="*/ 0 h 89"/>
              <a:gd name="T50" fmla="*/ 89 w 89"/>
              <a:gd name="T51" fmla="*/ 89 h 89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89" h="89">
                <a:moveTo>
                  <a:pt x="0" y="43"/>
                </a:moveTo>
                <a:lnTo>
                  <a:pt x="89" y="0"/>
                </a:lnTo>
                <a:lnTo>
                  <a:pt x="86" y="6"/>
                </a:lnTo>
                <a:lnTo>
                  <a:pt x="83" y="12"/>
                </a:lnTo>
                <a:lnTo>
                  <a:pt x="80" y="20"/>
                </a:lnTo>
                <a:lnTo>
                  <a:pt x="80" y="26"/>
                </a:lnTo>
                <a:lnTo>
                  <a:pt x="80" y="32"/>
                </a:lnTo>
                <a:lnTo>
                  <a:pt x="78" y="40"/>
                </a:lnTo>
                <a:lnTo>
                  <a:pt x="78" y="46"/>
                </a:lnTo>
                <a:lnTo>
                  <a:pt x="80" y="55"/>
                </a:lnTo>
                <a:lnTo>
                  <a:pt x="80" y="60"/>
                </a:lnTo>
                <a:lnTo>
                  <a:pt x="80" y="69"/>
                </a:lnTo>
                <a:lnTo>
                  <a:pt x="83" y="75"/>
                </a:lnTo>
                <a:lnTo>
                  <a:pt x="86" y="80"/>
                </a:lnTo>
                <a:lnTo>
                  <a:pt x="89" y="89"/>
                </a:lnTo>
                <a:lnTo>
                  <a:pt x="0" y="43"/>
                </a:lnTo>
                <a:close/>
              </a:path>
            </a:pathLst>
          </a:custGeom>
          <a:solidFill>
            <a:srgbClr val="BE2D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56" name="Freeform 113"/>
          <p:cNvSpPr>
            <a:spLocks/>
          </p:cNvSpPr>
          <p:nvPr/>
        </p:nvSpPr>
        <p:spPr bwMode="auto">
          <a:xfrm>
            <a:off x="6723063" y="4921250"/>
            <a:ext cx="141287" cy="141288"/>
          </a:xfrm>
          <a:custGeom>
            <a:avLst/>
            <a:gdLst>
              <a:gd name="T0" fmla="*/ 224292319 w 89"/>
              <a:gd name="T1" fmla="*/ 108367896 h 89"/>
              <a:gd name="T2" fmla="*/ 0 w 89"/>
              <a:gd name="T3" fmla="*/ 224295494 h 89"/>
              <a:gd name="T4" fmla="*/ 7559648 w 89"/>
              <a:gd name="T5" fmla="*/ 201613213 h 89"/>
              <a:gd name="T6" fmla="*/ 12599943 w 89"/>
              <a:gd name="T7" fmla="*/ 189013181 h 89"/>
              <a:gd name="T8" fmla="*/ 12599943 w 89"/>
              <a:gd name="T9" fmla="*/ 173892190 h 89"/>
              <a:gd name="T10" fmla="*/ 20161179 w 89"/>
              <a:gd name="T11" fmla="*/ 151209910 h 89"/>
              <a:gd name="T12" fmla="*/ 20161179 w 89"/>
              <a:gd name="T13" fmla="*/ 138609878 h 89"/>
              <a:gd name="T14" fmla="*/ 20161179 w 89"/>
              <a:gd name="T15" fmla="*/ 115927598 h 89"/>
              <a:gd name="T16" fmla="*/ 20161179 w 89"/>
              <a:gd name="T17" fmla="*/ 100806607 h 89"/>
              <a:gd name="T18" fmla="*/ 20161179 w 89"/>
              <a:gd name="T19" fmla="*/ 80645285 h 89"/>
              <a:gd name="T20" fmla="*/ 20161179 w 89"/>
              <a:gd name="T21" fmla="*/ 65524294 h 89"/>
              <a:gd name="T22" fmla="*/ 12599943 w 89"/>
              <a:gd name="T23" fmla="*/ 50403303 h 89"/>
              <a:gd name="T24" fmla="*/ 12599943 w 89"/>
              <a:gd name="T25" fmla="*/ 30241982 h 89"/>
              <a:gd name="T26" fmla="*/ 7559648 w 89"/>
              <a:gd name="T27" fmla="*/ 15120991 h 89"/>
              <a:gd name="T28" fmla="*/ 0 w 89"/>
              <a:gd name="T29" fmla="*/ 0 h 89"/>
              <a:gd name="T30" fmla="*/ 224292319 w 89"/>
              <a:gd name="T31" fmla="*/ 108367896 h 8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89"/>
              <a:gd name="T49" fmla="*/ 0 h 89"/>
              <a:gd name="T50" fmla="*/ 89 w 89"/>
              <a:gd name="T51" fmla="*/ 89 h 89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89" h="89">
                <a:moveTo>
                  <a:pt x="89" y="43"/>
                </a:moveTo>
                <a:lnTo>
                  <a:pt x="0" y="89"/>
                </a:lnTo>
                <a:lnTo>
                  <a:pt x="3" y="80"/>
                </a:lnTo>
                <a:lnTo>
                  <a:pt x="5" y="75"/>
                </a:lnTo>
                <a:lnTo>
                  <a:pt x="5" y="69"/>
                </a:lnTo>
                <a:lnTo>
                  <a:pt x="8" y="60"/>
                </a:lnTo>
                <a:lnTo>
                  <a:pt x="8" y="55"/>
                </a:lnTo>
                <a:lnTo>
                  <a:pt x="8" y="46"/>
                </a:lnTo>
                <a:lnTo>
                  <a:pt x="8" y="40"/>
                </a:lnTo>
                <a:lnTo>
                  <a:pt x="8" y="32"/>
                </a:lnTo>
                <a:lnTo>
                  <a:pt x="8" y="26"/>
                </a:lnTo>
                <a:lnTo>
                  <a:pt x="5" y="20"/>
                </a:lnTo>
                <a:lnTo>
                  <a:pt x="5" y="12"/>
                </a:lnTo>
                <a:lnTo>
                  <a:pt x="3" y="6"/>
                </a:lnTo>
                <a:lnTo>
                  <a:pt x="0" y="0"/>
                </a:lnTo>
                <a:lnTo>
                  <a:pt x="89" y="43"/>
                </a:lnTo>
                <a:close/>
              </a:path>
            </a:pathLst>
          </a:custGeom>
          <a:solidFill>
            <a:srgbClr val="BE2D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57" name="Rectangle 120"/>
          <p:cNvSpPr>
            <a:spLocks noChangeArrowheads="1"/>
          </p:cNvSpPr>
          <p:nvPr/>
        </p:nvSpPr>
        <p:spPr bwMode="auto">
          <a:xfrm>
            <a:off x="6180138" y="4481513"/>
            <a:ext cx="341312" cy="339725"/>
          </a:xfrm>
          <a:prstGeom prst="rect">
            <a:avLst/>
          </a:prstGeom>
          <a:solidFill>
            <a:srgbClr val="ECD882"/>
          </a:solidFill>
          <a:ln w="14288">
            <a:solidFill>
              <a:srgbClr val="40458C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58" name="Rectangle 121"/>
          <p:cNvSpPr>
            <a:spLocks noChangeArrowheads="1"/>
          </p:cNvSpPr>
          <p:nvPr/>
        </p:nvSpPr>
        <p:spPr bwMode="auto">
          <a:xfrm>
            <a:off x="6340475" y="4494213"/>
            <a:ext cx="13335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100" b="1" i="1">
                <a:solidFill>
                  <a:srgbClr val="BE2D00"/>
                </a:solidFill>
                <a:latin typeface="Times New Roman" charset="0"/>
              </a:rPr>
              <a:t>a</a:t>
            </a:r>
            <a:endParaRPr lang="en-US"/>
          </a:p>
        </p:txBody>
      </p:sp>
      <p:sp>
        <p:nvSpPr>
          <p:cNvPr id="25659" name="Rectangle 122"/>
          <p:cNvSpPr>
            <a:spLocks noChangeArrowheads="1"/>
          </p:cNvSpPr>
          <p:nvPr/>
        </p:nvSpPr>
        <p:spPr bwMode="auto">
          <a:xfrm>
            <a:off x="6521450" y="4481513"/>
            <a:ext cx="342900" cy="339725"/>
          </a:xfrm>
          <a:prstGeom prst="rect">
            <a:avLst/>
          </a:prstGeom>
          <a:solidFill>
            <a:srgbClr val="ECD882"/>
          </a:solidFill>
          <a:ln w="14288">
            <a:solidFill>
              <a:srgbClr val="40458C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60" name="Rectangle 123"/>
          <p:cNvSpPr>
            <a:spLocks noChangeArrowheads="1"/>
          </p:cNvSpPr>
          <p:nvPr/>
        </p:nvSpPr>
        <p:spPr bwMode="auto">
          <a:xfrm>
            <a:off x="6681788" y="4494213"/>
            <a:ext cx="13335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100" b="1" i="1">
                <a:solidFill>
                  <a:srgbClr val="BE2D00"/>
                </a:solidFill>
                <a:latin typeface="Times New Roman" charset="0"/>
              </a:rPr>
              <a:t>b</a:t>
            </a:r>
            <a:endParaRPr lang="en-US"/>
          </a:p>
        </p:txBody>
      </p:sp>
      <p:sp>
        <p:nvSpPr>
          <p:cNvPr id="25661" name="Rectangle 124"/>
          <p:cNvSpPr>
            <a:spLocks noChangeArrowheads="1"/>
          </p:cNvSpPr>
          <p:nvPr/>
        </p:nvSpPr>
        <p:spPr bwMode="auto">
          <a:xfrm>
            <a:off x="6864350" y="4481513"/>
            <a:ext cx="341313" cy="339725"/>
          </a:xfrm>
          <a:prstGeom prst="rect">
            <a:avLst/>
          </a:prstGeom>
          <a:noFill/>
          <a:ln w="14288">
            <a:solidFill>
              <a:srgbClr val="40458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62" name="Rectangle 125"/>
          <p:cNvSpPr>
            <a:spLocks noChangeArrowheads="1"/>
          </p:cNvSpPr>
          <p:nvPr/>
        </p:nvSpPr>
        <p:spPr bwMode="auto">
          <a:xfrm>
            <a:off x="7024688" y="4494213"/>
            <a:ext cx="13335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100" b="1" i="1">
                <a:solidFill>
                  <a:srgbClr val="40458C"/>
                </a:solidFill>
                <a:latin typeface="Times New Roman" charset="0"/>
              </a:rPr>
              <a:t>a</a:t>
            </a:r>
            <a:endParaRPr lang="en-US"/>
          </a:p>
        </p:txBody>
      </p:sp>
      <p:sp>
        <p:nvSpPr>
          <p:cNvPr id="25663" name="Rectangle 126"/>
          <p:cNvSpPr>
            <a:spLocks noChangeArrowheads="1"/>
          </p:cNvSpPr>
          <p:nvPr/>
        </p:nvSpPr>
        <p:spPr bwMode="auto">
          <a:xfrm>
            <a:off x="7205663" y="4481513"/>
            <a:ext cx="341312" cy="339725"/>
          </a:xfrm>
          <a:prstGeom prst="rect">
            <a:avLst/>
          </a:prstGeom>
          <a:noFill/>
          <a:ln w="14288">
            <a:solidFill>
              <a:srgbClr val="40458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64" name="Rectangle 127"/>
          <p:cNvSpPr>
            <a:spLocks noChangeArrowheads="1"/>
          </p:cNvSpPr>
          <p:nvPr/>
        </p:nvSpPr>
        <p:spPr bwMode="auto">
          <a:xfrm>
            <a:off x="7366000" y="4494213"/>
            <a:ext cx="13335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100" b="1" i="1">
                <a:solidFill>
                  <a:srgbClr val="40458C"/>
                </a:solidFill>
                <a:latin typeface="Times New Roman" charset="0"/>
              </a:rPr>
              <a:t>a</a:t>
            </a:r>
            <a:endParaRPr lang="en-US"/>
          </a:p>
        </p:txBody>
      </p:sp>
      <p:sp>
        <p:nvSpPr>
          <p:cNvPr id="25665" name="Rectangle 128"/>
          <p:cNvSpPr>
            <a:spLocks noChangeArrowheads="1"/>
          </p:cNvSpPr>
          <p:nvPr/>
        </p:nvSpPr>
        <p:spPr bwMode="auto">
          <a:xfrm>
            <a:off x="7546975" y="4481513"/>
            <a:ext cx="342900" cy="339725"/>
          </a:xfrm>
          <a:prstGeom prst="rect">
            <a:avLst/>
          </a:prstGeom>
          <a:noFill/>
          <a:ln w="14288">
            <a:solidFill>
              <a:srgbClr val="40458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66" name="Rectangle 129"/>
          <p:cNvSpPr>
            <a:spLocks noChangeArrowheads="1"/>
          </p:cNvSpPr>
          <p:nvPr/>
        </p:nvSpPr>
        <p:spPr bwMode="auto">
          <a:xfrm>
            <a:off x="7707313" y="4494213"/>
            <a:ext cx="13335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100" b="1" i="1">
                <a:solidFill>
                  <a:srgbClr val="40458C"/>
                </a:solidFill>
                <a:latin typeface="Times New Roman" charset="0"/>
              </a:rPr>
              <a:t>b</a:t>
            </a:r>
            <a:endParaRPr lang="en-US"/>
          </a:p>
        </p:txBody>
      </p:sp>
      <p:sp>
        <p:nvSpPr>
          <p:cNvPr id="25667" name="Rectangle 130"/>
          <p:cNvSpPr>
            <a:spLocks noChangeArrowheads="1"/>
          </p:cNvSpPr>
          <p:nvPr/>
        </p:nvSpPr>
        <p:spPr bwMode="auto">
          <a:xfrm>
            <a:off x="7889875" y="4481513"/>
            <a:ext cx="341313" cy="339725"/>
          </a:xfrm>
          <a:prstGeom prst="rect">
            <a:avLst/>
          </a:prstGeom>
          <a:noFill/>
          <a:ln w="14288">
            <a:solidFill>
              <a:srgbClr val="40458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68" name="Rectangle 131"/>
          <p:cNvSpPr>
            <a:spLocks noChangeArrowheads="1"/>
          </p:cNvSpPr>
          <p:nvPr/>
        </p:nvSpPr>
        <p:spPr bwMode="auto">
          <a:xfrm>
            <a:off x="8050213" y="4494213"/>
            <a:ext cx="13335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100" b="1" i="1">
                <a:solidFill>
                  <a:srgbClr val="40458C"/>
                </a:solidFill>
                <a:latin typeface="Times New Roman" charset="0"/>
              </a:rPr>
              <a:t>a</a:t>
            </a:r>
            <a:endParaRPr lang="en-US"/>
          </a:p>
        </p:txBody>
      </p:sp>
      <p:sp>
        <p:nvSpPr>
          <p:cNvPr id="25669" name="Text Box 132"/>
          <p:cNvSpPr txBox="1">
            <a:spLocks noChangeArrowheads="1"/>
          </p:cNvSpPr>
          <p:nvPr/>
        </p:nvSpPr>
        <p:spPr bwMode="auto">
          <a:xfrm>
            <a:off x="4800600" y="5181600"/>
            <a:ext cx="1868488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chemeClr val="tx2"/>
                </a:solidFill>
              </a:rPr>
              <a:t>No need to</a:t>
            </a:r>
          </a:p>
          <a:p>
            <a:pPr eaLnBrk="1" hangingPunct="1"/>
            <a:r>
              <a:rPr lang="en-US">
                <a:solidFill>
                  <a:schemeClr val="tx2"/>
                </a:solidFill>
              </a:rPr>
              <a:t>repeat these</a:t>
            </a:r>
          </a:p>
          <a:p>
            <a:pPr eaLnBrk="1" hangingPunct="1"/>
            <a:r>
              <a:rPr lang="en-US">
                <a:solidFill>
                  <a:schemeClr val="tx2"/>
                </a:solidFill>
              </a:rPr>
              <a:t>comparisons</a:t>
            </a:r>
          </a:p>
        </p:txBody>
      </p:sp>
      <p:sp>
        <p:nvSpPr>
          <p:cNvPr id="25670" name="Line 133"/>
          <p:cNvSpPr>
            <a:spLocks noChangeShapeType="1"/>
          </p:cNvSpPr>
          <p:nvPr/>
        </p:nvSpPr>
        <p:spPr bwMode="auto">
          <a:xfrm flipV="1">
            <a:off x="6553200" y="5029200"/>
            <a:ext cx="76200" cy="533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71" name="Text Box 134"/>
          <p:cNvSpPr txBox="1">
            <a:spLocks noChangeArrowheads="1"/>
          </p:cNvSpPr>
          <p:nvPr/>
        </p:nvSpPr>
        <p:spPr bwMode="auto">
          <a:xfrm>
            <a:off x="7315200" y="5257800"/>
            <a:ext cx="1592263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/>
              <a:t>Resume</a:t>
            </a:r>
          </a:p>
          <a:p>
            <a:pPr eaLnBrk="1" hangingPunct="1"/>
            <a:r>
              <a:rPr lang="en-US" dirty="0"/>
              <a:t>comparing</a:t>
            </a:r>
          </a:p>
          <a:p>
            <a:pPr eaLnBrk="1" hangingPunct="1"/>
            <a:r>
              <a:rPr lang="en-US" dirty="0"/>
              <a:t>here</a:t>
            </a:r>
          </a:p>
        </p:txBody>
      </p:sp>
      <p:sp>
        <p:nvSpPr>
          <p:cNvPr id="25672" name="Line 135"/>
          <p:cNvSpPr>
            <a:spLocks noChangeShapeType="1"/>
          </p:cNvSpPr>
          <p:nvPr/>
        </p:nvSpPr>
        <p:spPr bwMode="auto">
          <a:xfrm flipH="1" flipV="1">
            <a:off x="7086600" y="4953000"/>
            <a:ext cx="3048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ICTUREPATH" val="ART"/>
  <p:tag name="FORCE_OPTION" val="0"/>
  <p:tag name="ARTICULATE_REFERENCE_TYPE_2" val="0"/>
  <p:tag name="ARTICULATE_REFERENCE_TITLE_2" val="UCI Student Counseling Center"/>
  <p:tag name="ARTICULATE_REFERENCE_2" val="http://www.counseling.uci.edu/"/>
  <p:tag name="ARTICULATE_REFERENCE_TYPE_3" val="0"/>
  <p:tag name="ARTICULATE_REFERENCE_TITLE_3" val="UCI Faculty and Staff Counseling Center"/>
  <p:tag name="ARTICULATE_REFERENCE_3" val="http://snap.uci.edu/viewXmlFile.jsp?resourceID=224"/>
  <p:tag name="ARTICULATE_REFERENCE_TYPE_4" val="0"/>
  <p:tag name="ARTICULATE_REFERENCE_TITLE_4" val="Schedule a Workplace Violence Workshop for Your Department"/>
  <p:tag name="ARTICULATE_REFERENCE_4" val="http://snap.uci.edu/viewXmlFile.jsp?resourceID=1566"/>
  <p:tag name="ARTICULATE_REFERENCE_TYPE_5" val="0"/>
  <p:tag name="LOGO_PIC_2" val="C:\Documents and Settings\Bonni Frazee\Desktop\Articulate UCI Template\Articulate Template\Articulate logo.jpg"/>
  <p:tag name="PRESENTER_PIC_MODE" val="0"/>
  <p:tag name="LOGO_PIC_MODE" val="1"/>
  <p:tag name="PRESENTATION_TITLE" val="Workplace Violence"/>
  <p:tag name="PRESENTATION_DESC" val="version 4"/>
  <p:tag name="LMS_QUIZ_INSERT" val="1"/>
  <p:tag name="LMS_COMPLETION_TITLE" val="Change Title"/>
  <p:tag name="LMS_COMPLETION_ID" val="Change_Title"/>
  <p:tag name="LMS_COMPLETION_VERSION" val="1.0"/>
  <p:tag name="LMS_COMPLETION_DURATION" val="01:00:00"/>
  <p:tag name="LMS_COMPLETION_SCO_TITLE" val="Change Title"/>
  <p:tag name="LMS_COMPLETION_SCO_ID" val="Change_Title"/>
  <p:tag name="LMS_COMPLETION_THRESHOLD" val="3"/>
  <p:tag name="LMS_COMPLETION_METHOD" val="VIEW"/>
  <p:tag name="LMS_REPORTING" val="0"/>
  <p:tag name="LMS_DATA_SCORM" val="Yes"/>
  <p:tag name="PUBLISH_TITLE" val="Change Title"/>
  <p:tag name="ARTICULATE_PUBLISH_PATH" val="X:\eLearning_Sources\eLearning_other\UCI_eLearning\elearning Creation\Published"/>
  <p:tag name="ARTICULATE_LOGO" val="UCI_logo.jpg"/>
  <p:tag name="ARTICULATE_PRESENTER" val="(None selected)"/>
  <p:tag name="ARTICULATE_LMS" val="0"/>
  <p:tag name="LMS_PUBLISH" val="Yes"/>
  <p:tag name="LMS_PROTOCOL_METHOD" val="SCORM"/>
  <p:tag name="LMS_PROTOCOL_VERSION" val="1.2"/>
  <p:tag name="ARTICULATE_TEMPLATE" val="UCI White"/>
  <p:tag name="PLAYERLOGOHEIGHT" val="41"/>
  <p:tag name="PLAYERLOGOWIDTH" val="244"/>
  <p:tag name="LASTPUBLISHED" val="X:\eLearning_Sources\eLearning_other\UCI_eLearning\elearning Creation\CoursePrep\Published\Course Preparation\player.html"/>
  <p:tag name="ARTICULATE_REFERENCE_COUNT" val="1"/>
  <p:tag name="ARTICULATE_REFERENCE_TYPE_1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LAPSEDTIME" val="23.968"/>
</p:tagLst>
</file>

<file path=ppt/theme/theme1.xml><?xml version="1.0" encoding="utf-8"?>
<a:theme xmlns:a="http://schemas.openxmlformats.org/drawingml/2006/main" name="UCI Master">
  <a:themeElements>
    <a:clrScheme name="UCI Master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UCI 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8032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8032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UCI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CI 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CI 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CI 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CI 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CI 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I 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I 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I 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I 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I 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I 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4017</TotalTime>
  <Words>3923</Words>
  <Application>Microsoft Macintosh PowerPoint</Application>
  <PresentationFormat>On-screen Show (4:3)</PresentationFormat>
  <Paragraphs>424</Paragraphs>
  <Slides>46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5" baseType="lpstr">
      <vt:lpstr>Arial</vt:lpstr>
      <vt:lpstr>Cambria Math</vt:lpstr>
      <vt:lpstr>Lucida Console</vt:lpstr>
      <vt:lpstr>Symbol</vt:lpstr>
      <vt:lpstr>Tahoma</vt:lpstr>
      <vt:lpstr>Times New Roman</vt:lpstr>
      <vt:lpstr>Wingdings</vt:lpstr>
      <vt:lpstr>UCI Master</vt:lpstr>
      <vt:lpstr>VISIO</vt:lpstr>
      <vt:lpstr>Exact Matching Algorithms</vt:lpstr>
      <vt:lpstr>Review: Strings</vt:lpstr>
      <vt:lpstr>Application: fgrep</vt:lpstr>
      <vt:lpstr>Alfred Aho</vt:lpstr>
      <vt:lpstr>Brute-force Pattern Matching</vt:lpstr>
      <vt:lpstr>Brute-Force Matching Example</vt:lpstr>
      <vt:lpstr>Expected-case Analysis for Brute-force</vt:lpstr>
      <vt:lpstr>Donald Knuth</vt:lpstr>
      <vt:lpstr>The KMP Algorithm</vt:lpstr>
      <vt:lpstr>The KMP Failure Function</vt:lpstr>
      <vt:lpstr>The KMP Algorithm</vt:lpstr>
      <vt:lpstr>Computing the Failure Function</vt:lpstr>
      <vt:lpstr>Example</vt:lpstr>
      <vt:lpstr>The Boyer-Moore-Horspool Algorithm</vt:lpstr>
      <vt:lpstr>Last-Occurrence Function</vt:lpstr>
      <vt:lpstr>The Boyer-Moore-Horspool Algorithm</vt:lpstr>
      <vt:lpstr>Example</vt:lpstr>
      <vt:lpstr>Analysis</vt:lpstr>
      <vt:lpstr>The Boyer-Moore Algorithm</vt:lpstr>
      <vt:lpstr>Case 1 for the good suffix rule</vt:lpstr>
      <vt:lpstr>Case 2 for the good suffix rule</vt:lpstr>
      <vt:lpstr>Good Suffix Rule</vt:lpstr>
      <vt:lpstr>Good suffix rule (cont'd)</vt:lpstr>
      <vt:lpstr>The good suffix shift table</vt:lpstr>
      <vt:lpstr>The bad character shift table</vt:lpstr>
      <vt:lpstr>The Boyer-Moore Algorithm</vt:lpstr>
      <vt:lpstr>Computing the Suffix table</vt:lpstr>
      <vt:lpstr>Computing the MATCH table</vt:lpstr>
      <vt:lpstr>Summary for the Boyer-Moore Algorithm</vt:lpstr>
      <vt:lpstr>Experimental Analysis</vt:lpstr>
      <vt:lpstr>Varying the Pattern Length</vt:lpstr>
      <vt:lpstr>Varying the Text Length</vt:lpstr>
      <vt:lpstr>Data Type Duality</vt:lpstr>
      <vt:lpstr>The Rabin-Karp Algorithm</vt:lpstr>
      <vt:lpstr>Michael Rabin</vt:lpstr>
      <vt:lpstr>Richard Karp</vt:lpstr>
      <vt:lpstr>Rabin-Karp Example</vt:lpstr>
      <vt:lpstr>Rabin-Karp Algorithm (High Level)</vt:lpstr>
      <vt:lpstr>Rabin-Karp Rolling Hash Function</vt:lpstr>
      <vt:lpstr>Polynomial Rolling Hash Function</vt:lpstr>
      <vt:lpstr>Bitwise Operators </vt:lpstr>
      <vt:lpstr>Examples</vt:lpstr>
      <vt:lpstr>Typical Syntax for Cyclic Shift</vt:lpstr>
      <vt:lpstr>Cyclic Polynomial Hash Function</vt:lpstr>
      <vt:lpstr>The Rabin-Karp Algorithm</vt:lpstr>
      <vt:lpstr>Analysis of the Rabin-Karp Algorithm</vt:lpstr>
    </vt:vector>
  </TitlesOfParts>
  <Manager/>
  <Company>University California Irvine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 </dc:creator>
  <dc:description/>
  <cp:lastModifiedBy>Michael T Goodrich</cp:lastModifiedBy>
  <cp:revision>155</cp:revision>
  <dcterms:created xsi:type="dcterms:W3CDTF">2002-12-30T18:35:41Z</dcterms:created>
  <dcterms:modified xsi:type="dcterms:W3CDTF">2024-12-06T19:37:04Z</dcterms:modified>
</cp:coreProperties>
</file>