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301" r:id="rId2"/>
    <p:sldId id="261" r:id="rId3"/>
    <p:sldId id="262" r:id="rId4"/>
    <p:sldId id="263" r:id="rId5"/>
    <p:sldId id="257" r:id="rId6"/>
    <p:sldId id="302" r:id="rId7"/>
    <p:sldId id="265" r:id="rId8"/>
    <p:sldId id="267" r:id="rId9"/>
    <p:sldId id="269" r:id="rId10"/>
    <p:sldId id="271" r:id="rId11"/>
    <p:sldId id="30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555"/>
    <p:restoredTop sz="96654"/>
  </p:normalViewPr>
  <p:slideViewPr>
    <p:cSldViewPr snapToGrid="0" snapToObjects="1">
      <p:cViewPr varScale="1">
        <p:scale>
          <a:sx n="128" d="100"/>
          <a:sy n="128" d="100"/>
        </p:scale>
        <p:origin x="35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1F56FC-7F64-3D4F-9CDD-57A4B257C625}" type="datetimeFigureOut">
              <a:rPr lang="en-US" smtClean="0"/>
              <a:t>3/24/22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1DFB56-195A-B143-8957-43142870F4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27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D40EC-5E86-DC41-80C0-CDBB769A8F6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0346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After</a:t>
            </a:r>
            <a:r>
              <a:rPr lang="en-US" baseline="0" dirty="0"/>
              <a:t> you have identified your data and determined how that data might be divided into tables, you will need to </a:t>
            </a:r>
            <a:r>
              <a:rPr lang="en-US" b="1" baseline="0" dirty="0"/>
              <a:t>optimize</a:t>
            </a:r>
            <a:r>
              <a:rPr lang="en-US" b="0" i="0" baseline="0" dirty="0"/>
              <a:t> your data (called Normalization).</a:t>
            </a:r>
          </a:p>
          <a:p>
            <a:endParaRPr lang="en-US" b="0" i="0" baseline="0" dirty="0"/>
          </a:p>
          <a:p>
            <a:r>
              <a:rPr lang="en-US" b="0" i="0" baseline="0" dirty="0"/>
              <a:t>Purpose of using a database is to make things more efficient and easier to work.</a:t>
            </a:r>
          </a:p>
          <a:p>
            <a:endParaRPr lang="en-US" b="0" i="0" baseline="0" dirty="0"/>
          </a:p>
          <a:p>
            <a:r>
              <a:rPr lang="en-US" b="0" i="0" baseline="0" dirty="0"/>
              <a:t>Data types… text…. Number, date/time  and how big (for storage size with variables)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C4CFE-3ECC-4D3C-94AC-2AA4E1C2F42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958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C4CFE-3ECC-4D3C-94AC-2AA4E1C2F42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1072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6C9B8A-130D-4996-9A76-E5C78DB6B419}" type="slidenum">
              <a:rPr lang="en-US"/>
              <a:pPr/>
              <a:t>3</a:t>
            </a:fld>
            <a:endParaRPr lang="en-US"/>
          </a:p>
        </p:txBody>
      </p:sp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Before we learn all about Relational</a:t>
            </a:r>
            <a:r>
              <a:rPr lang="en-US" baseline="0" dirty="0"/>
              <a:t> Databases… let’s compare to Excel to a database….</a:t>
            </a:r>
            <a:endParaRPr lang="en-US" dirty="0"/>
          </a:p>
          <a:p>
            <a:endParaRPr lang="en-US" dirty="0"/>
          </a:p>
          <a:p>
            <a:r>
              <a:rPr lang="en-US" dirty="0"/>
              <a:t>And…..</a:t>
            </a:r>
          </a:p>
          <a:p>
            <a:r>
              <a:rPr lang="en-US" dirty="0"/>
              <a:t>Security – somebody getting in to the spreadsheet and making changes Databases</a:t>
            </a:r>
            <a:r>
              <a:rPr lang="en-US" baseline="0" dirty="0"/>
              <a:t> can have username/password access. With </a:t>
            </a:r>
            <a:r>
              <a:rPr lang="en-US" baseline="0" dirty="0" err="1"/>
              <a:t>MySQL</a:t>
            </a:r>
            <a:r>
              <a:rPr lang="en-US" baseline="0" dirty="0"/>
              <a:t> database can be shared using multiple access points (software).</a:t>
            </a:r>
          </a:p>
          <a:p>
            <a:endParaRPr lang="en-US" baseline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9040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046F75-2297-472B-B38C-0909C44CC519}" type="slidenum">
              <a:rPr lang="en-US"/>
              <a:pPr/>
              <a:t>4</a:t>
            </a:fld>
            <a:endParaRPr lang="en-US"/>
          </a:p>
        </p:txBody>
      </p:sp>
      <p:sp>
        <p:nvSpPr>
          <p:cNvPr id="17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Internal record consistency</a:t>
            </a:r>
            <a:r>
              <a:rPr lang="en-US" dirty="0"/>
              <a:t>:</a:t>
            </a:r>
            <a:r>
              <a:rPr lang="en-US" baseline="0" dirty="0"/>
              <a:t> </a:t>
            </a:r>
            <a:r>
              <a:rPr lang="en-US" dirty="0"/>
              <a:t>Each column can manipulated independently of the row</a:t>
            </a:r>
          </a:p>
          <a:p>
            <a:endParaRPr lang="en-US" dirty="0"/>
          </a:p>
          <a:p>
            <a:r>
              <a:rPr lang="en-US" dirty="0"/>
              <a:t>Want</a:t>
            </a:r>
            <a:r>
              <a:rPr lang="en-US" baseline="0" dirty="0"/>
              <a:t> to update only once</a:t>
            </a:r>
          </a:p>
          <a:p>
            <a:endParaRPr lang="en-US" baseline="0" dirty="0"/>
          </a:p>
          <a:p>
            <a:r>
              <a:rPr lang="en-US" baseline="0" dirty="0"/>
              <a:t>Want to delete only one place and do not want to affect other data</a:t>
            </a:r>
            <a:endParaRPr lang="en-US" dirty="0"/>
          </a:p>
          <a:p>
            <a:r>
              <a:rPr lang="en-US" dirty="0"/>
              <a:t>Removing Brian</a:t>
            </a:r>
            <a:r>
              <a:rPr lang="en-US" baseline="0" dirty="0"/>
              <a:t> Williams removes, benefits dept, or just Brian’s name have empty cells.</a:t>
            </a:r>
          </a:p>
          <a:p>
            <a:r>
              <a:rPr lang="en-US" baseline="0" dirty="0"/>
              <a:t>Incomplete row BAD…</a:t>
            </a:r>
          </a:p>
          <a:p>
            <a:endParaRPr lang="en-US" baseline="0" dirty="0"/>
          </a:p>
          <a:p>
            <a:r>
              <a:rPr lang="en-US" baseline="0" dirty="0"/>
              <a:t>And what if forget that “empty” row and add a new complete row when get a contact.  Adding new dept, before have contact person, also have empty cells. </a:t>
            </a:r>
          </a:p>
          <a:p>
            <a:endParaRPr lang="en-US" baseline="0" dirty="0"/>
          </a:p>
          <a:p>
            <a:r>
              <a:rPr lang="en-US" dirty="0"/>
              <a:t>Chart to point out</a:t>
            </a:r>
          </a:p>
          <a:p>
            <a:r>
              <a:rPr lang="en-US" dirty="0"/>
              <a:t> - multiple lines to update if changed Address.</a:t>
            </a:r>
          </a:p>
          <a:p>
            <a:r>
              <a:rPr lang="en-US" dirty="0"/>
              <a:t> - if delete person, lose info of a dept.</a:t>
            </a:r>
          </a:p>
          <a:p>
            <a:r>
              <a:rPr lang="en-US" dirty="0"/>
              <a:t> - cannot just add a record that is not complete (to add only dept without a name).</a:t>
            </a:r>
          </a:p>
          <a:p>
            <a:endParaRPr lang="en-US" dirty="0"/>
          </a:p>
          <a:p>
            <a:r>
              <a:rPr lang="en-US" dirty="0"/>
              <a:t>Only have to update one table, one cell.</a:t>
            </a:r>
          </a:p>
          <a:p>
            <a:r>
              <a:rPr lang="en-US" dirty="0"/>
              <a:t>If remove a contact, </a:t>
            </a:r>
            <a:r>
              <a:rPr lang="en-US" dirty="0" err="1"/>
              <a:t>Dept</a:t>
            </a:r>
            <a:r>
              <a:rPr lang="en-US" dirty="0"/>
              <a:t> info is still there</a:t>
            </a:r>
          </a:p>
          <a:p>
            <a:r>
              <a:rPr lang="en-US" dirty="0"/>
              <a:t>Can</a:t>
            </a:r>
            <a:r>
              <a:rPr lang="en-US" baseline="0" dirty="0"/>
              <a:t> add a </a:t>
            </a:r>
            <a:r>
              <a:rPr lang="en-US" baseline="0" dirty="0" err="1"/>
              <a:t>dept</a:t>
            </a:r>
            <a:r>
              <a:rPr lang="en-US" baseline="0" dirty="0"/>
              <a:t> with complete info in its table.</a:t>
            </a:r>
          </a:p>
          <a:p>
            <a:endParaRPr lang="en-US" baseline="0" dirty="0"/>
          </a:p>
          <a:p>
            <a:endParaRPr lang="en-US" baseline="0"/>
          </a:p>
          <a:p>
            <a:endParaRPr lang="en-US" baseline="0" dirty="0"/>
          </a:p>
          <a:p>
            <a:r>
              <a:rPr lang="en-US" dirty="0"/>
              <a:t>Data Integrity =&gt; Data integrity means that the data in the database is complete and consistent both at its creation and at all times during use. </a:t>
            </a:r>
          </a:p>
          <a:p>
            <a:endParaRPr lang="en-US" dirty="0"/>
          </a:p>
          <a:p>
            <a:r>
              <a:rPr lang="en-US" dirty="0"/>
              <a:t>Data Integrity =&gt;  Database integrity means the correctness and consistency of data. </a:t>
            </a:r>
          </a:p>
          <a:p>
            <a:endParaRPr lang="en-US" dirty="0"/>
          </a:p>
          <a:p>
            <a:r>
              <a:rPr lang="en-US" dirty="0"/>
              <a:t>To make updating, deletes and inserts easier.....</a:t>
            </a:r>
          </a:p>
          <a:p>
            <a:endParaRPr lang="en-US" dirty="0"/>
          </a:p>
          <a:p>
            <a:r>
              <a:rPr lang="en-US" dirty="0"/>
              <a:t>When in a relational table, data integrity is assured:</a:t>
            </a:r>
          </a:p>
          <a:p>
            <a:pPr>
              <a:buFontTx/>
              <a:buChar char="-"/>
            </a:pPr>
            <a:r>
              <a:rPr lang="en-US" dirty="0"/>
              <a:t>cannot delete a record (benefits) if it is linked to a record in another table.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3931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Fields</a:t>
            </a:r>
            <a:r>
              <a:rPr lang="en-US" baseline="0" dirty="0"/>
              <a:t> or attributes are related in a record.</a:t>
            </a:r>
          </a:p>
          <a:p>
            <a:endParaRPr lang="en-US" baseline="0" dirty="0"/>
          </a:p>
          <a:p>
            <a:r>
              <a:rPr lang="en-US" baseline="0" dirty="0"/>
              <a:t>Tables can have meaning on their own OR have relationships between other tables.</a:t>
            </a:r>
          </a:p>
          <a:p>
            <a:endParaRPr lang="en-US" baseline="0" dirty="0"/>
          </a:p>
          <a:p>
            <a:r>
              <a:rPr lang="en-US" baseline="0" dirty="0"/>
              <a:t>Because databases have many tables, tools exist to manage the relationships, all you have to do is focus on collecting the data</a:t>
            </a:r>
          </a:p>
          <a:p>
            <a:r>
              <a:rPr lang="en-US" baseline="0" dirty="0"/>
              <a:t>Tools to combine data, tools to enter data (forms)… MS Access or PHP (web)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C4CFE-3ECC-4D3C-94AC-2AA4E1C2F42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8656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Arial" charset="0"/>
            </a:endParaRP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7F2F6DB6-15C3-48CD-AFB1-4E46484BD98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9424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Advantages:  quality control and performance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C4CFE-3ECC-4D3C-94AC-2AA4E1C2F42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1831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Allows on</a:t>
            </a:r>
            <a:r>
              <a:rPr lang="en-US" baseline="0" dirty="0"/>
              <a:t>-the-fly min-n-matching of tables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C4CFE-3ECC-4D3C-94AC-2AA4E1C2F42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8753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Let’s start designing </a:t>
            </a:r>
            <a:r>
              <a:rPr lang="en-US"/>
              <a:t>a Database……</a:t>
            </a:r>
          </a:p>
          <a:p>
            <a:endParaRPr lang="en-US" dirty="0"/>
          </a:p>
          <a:p>
            <a:r>
              <a:rPr lang="en-US" dirty="0"/>
              <a:t>Before you define your database structure ask questions</a:t>
            </a:r>
            <a:r>
              <a:rPr lang="en-US" baseline="0" dirty="0"/>
              <a:t> to determine what you will collect &amp; how to organize it</a:t>
            </a:r>
          </a:p>
          <a:p>
            <a:endParaRPr lang="en-US" baseline="0" dirty="0"/>
          </a:p>
          <a:p>
            <a:r>
              <a:rPr lang="en-US" baseline="0" dirty="0"/>
              <a:t>Analyze &amp; visualizing data…. Data Modeling</a:t>
            </a:r>
          </a:p>
          <a:p>
            <a:endParaRPr lang="en-US" baseline="0" dirty="0"/>
          </a:p>
          <a:p>
            <a:r>
              <a:rPr lang="en-US" baseline="0" dirty="0"/>
              <a:t>Questions to ask when determining your data needs…..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3C4CFE-3ECC-4D3C-94AC-2AA4E1C2F42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254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20F47-6ECB-B54B-813C-922FB489EA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BDAE82-97D4-C24E-B0F7-4E4E719A55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2A8008-37F3-AE46-A4DD-66355EB2FD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53A81-34D3-9E4E-BA4D-0BFBC3E07AB3}" type="datetimeFigureOut">
              <a:rPr lang="en-US" smtClean="0"/>
              <a:t>3/24/22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8FD0E6-41F1-0A45-8B07-F82297EAC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AEE4BD-7D14-C946-B6B2-15229A119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A2AD2-856B-3645-96B3-1A873D73A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929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1ED76-6616-AC41-A85F-D87797A49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FD228F-0D3C-6E42-A7F1-B959462E7F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7720CC-6F68-2B47-AB57-20D9F29BE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53A81-34D3-9E4E-BA4D-0BFBC3E07AB3}" type="datetimeFigureOut">
              <a:rPr lang="en-US" smtClean="0"/>
              <a:t>3/24/22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3F0D0D-C85B-4A44-A5EF-0B863A5DB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F0C618-0AD0-C249-A23D-624D83E8E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A2AD2-856B-3645-96B3-1A873D73A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0298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F55C41-CEBA-9F4C-94EA-E5B6BA0640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190260-0AE2-0D49-B2D3-6FE7502656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BBDBEC-BFBE-F441-90C0-9E818E1F2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53A81-34D3-9E4E-BA4D-0BFBC3E07AB3}" type="datetimeFigureOut">
              <a:rPr lang="en-US" smtClean="0"/>
              <a:t>3/24/22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343B9F-955B-1C47-8078-47B65CFFD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5FB24F-6D21-1F4B-99DD-8450AA087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A2AD2-856B-3645-96B3-1A873D73A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2554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841" y="33795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 sz="50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17417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4D8A60-C0A5-0444-BBE1-F68EED612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0BC2FB-5282-EC48-A1B6-D7173BBBFA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2D2F49-E37C-8C4A-9A2E-F9E1CE525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53A81-34D3-9E4E-BA4D-0BFBC3E07AB3}" type="datetimeFigureOut">
              <a:rPr lang="en-US" smtClean="0"/>
              <a:t>3/24/22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2E726C-7283-B74C-A5CC-7DCEF42B3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A2A72A-AFE4-194F-BD0A-06E6B33DE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A2AD2-856B-3645-96B3-1A873D73A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02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F2F3A-7AC7-C640-8BC1-37C772626B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4E86F3-19D4-E245-BA4F-E56257361F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1E0DB-AFD3-8244-8401-805059D39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53A81-34D3-9E4E-BA4D-0BFBC3E07AB3}" type="datetimeFigureOut">
              <a:rPr lang="en-US" smtClean="0"/>
              <a:t>3/24/22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A921AE-CFA5-9044-8539-9AA146484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A5AD74-1749-4845-BF95-83889A851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A2AD2-856B-3645-96B3-1A873D73A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484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F84B6-7935-3745-9E1E-B48B10AE5A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228D7D-173C-3F4B-AAD8-33B99725FF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3C2CC6-BFFC-C641-9D7C-7B669AAEED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D268AA-F86A-2C4D-A44D-ED377C576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53A81-34D3-9E4E-BA4D-0BFBC3E07AB3}" type="datetimeFigureOut">
              <a:rPr lang="en-US" smtClean="0"/>
              <a:t>3/24/22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513162-D351-E64B-BF17-214CD51E3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EBCD54-4732-3541-A3D0-5D5E81FFF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A2AD2-856B-3645-96B3-1A873D73A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136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D55B2-9402-D449-B2B7-10F1B879B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06F5E4-D827-BE4A-9811-7CA86E196D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46C05F-1657-A044-9F42-6D8FDCDEF5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73C1C9E-2817-0048-9A1C-9E4008CAD3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C79286-34E9-5949-BDAA-36652FCC95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8C30D0-AA90-E146-A4D4-1D64E94B0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53A81-34D3-9E4E-BA4D-0BFBC3E07AB3}" type="datetimeFigureOut">
              <a:rPr lang="en-US" smtClean="0"/>
              <a:t>3/24/22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9A7FD9-D394-8A49-868A-EB0067936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CDCD957-41DD-8646-B4E5-C4CA014EF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A2AD2-856B-3645-96B3-1A873D73A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12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8B35B-3E62-E043-AC8A-E60CD6FCD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988D77-6AB4-424E-BDD3-C3E270294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53A81-34D3-9E4E-BA4D-0BFBC3E07AB3}" type="datetimeFigureOut">
              <a:rPr lang="en-US" smtClean="0"/>
              <a:t>3/24/22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D3EF1F-4077-1647-81C3-53DAFE5B1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F3FF91-C03B-7440-9201-8C6D858E3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A2AD2-856B-3645-96B3-1A873D73A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184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4DA24B-0624-504A-9621-24BBF9F305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53A81-34D3-9E4E-BA4D-0BFBC3E07AB3}" type="datetimeFigureOut">
              <a:rPr lang="en-US" smtClean="0"/>
              <a:t>3/24/22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EA9D630-7747-C042-BECD-BF7B178DA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4A2EE5-5380-F441-BA3D-A79344D10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A2AD2-856B-3645-96B3-1A873D73A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502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79937-AF8E-314C-BAF4-EE61CA3C1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1A16CF-BD71-F440-A426-E4C7D6EE41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16F2DE-B74C-0D49-BCBB-9645709DE2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BD4255-A998-B545-B1A8-ABB3ABDA7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53A81-34D3-9E4E-BA4D-0BFBC3E07AB3}" type="datetimeFigureOut">
              <a:rPr lang="en-US" smtClean="0"/>
              <a:t>3/24/22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550A78-0C49-0D4A-A8A5-4C3320288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366DCE-E018-0F47-9D2E-DB760A9F25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A2AD2-856B-3645-96B3-1A873D73A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9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FB9A4-B8AE-F447-B035-962C1C6981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5EE54D-ACB6-0144-AF28-23076AB99B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A8F1C2-2627-AB4F-93E0-2B1AEE585A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CA472C-C935-1F4F-A064-F6B16F649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53A81-34D3-9E4E-BA4D-0BFBC3E07AB3}" type="datetimeFigureOut">
              <a:rPr lang="en-US" smtClean="0"/>
              <a:t>3/24/22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B68F74-8CE6-DD40-B415-0BC9C4CBA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34ED82-2140-4249-9515-1FD0F1BD0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AA2AD2-856B-3645-96B3-1A873D73A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173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695C8B-6487-1246-BEBB-EFEFF2564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C7531D-6584-7E4A-9B79-2F747295B3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0711B4-DBA1-5A48-82F0-1A1F9E73FE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453A81-34D3-9E4E-BA4D-0BFBC3E07AB3}" type="datetimeFigureOut">
              <a:rPr lang="en-US" smtClean="0"/>
              <a:t>3/24/22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A388A7-D0FE-374E-9D79-A5A47EEF2A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31FCEA-4932-2C47-9648-9CC93C8991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AA2AD2-856B-3645-96B3-1A873D73AC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715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ctrTitle"/>
          </p:nvPr>
        </p:nvSpPr>
        <p:spPr>
          <a:xfrm>
            <a:off x="1524000" y="448320"/>
            <a:ext cx="8752118" cy="1470025"/>
          </a:xfrm>
        </p:spPr>
        <p:txBody>
          <a:bodyPr>
            <a:normAutofit/>
          </a:bodyPr>
          <a:lstStyle/>
          <a:p>
            <a:r>
              <a:rPr lang="en-US" dirty="0">
                <a:latin typeface="Helvetica"/>
                <a:cs typeface="Helvetica"/>
              </a:rPr>
              <a:t>Introduction to Databases</a:t>
            </a:r>
          </a:p>
        </p:txBody>
      </p:sp>
      <p:grpSp>
        <p:nvGrpSpPr>
          <p:cNvPr id="9" name="Group 2"/>
          <p:cNvGrpSpPr>
            <a:grpSpLocks/>
          </p:cNvGrpSpPr>
          <p:nvPr/>
        </p:nvGrpSpPr>
        <p:grpSpPr bwMode="auto">
          <a:xfrm>
            <a:off x="3830731" y="2395993"/>
            <a:ext cx="4495800" cy="2538112"/>
            <a:chOff x="1755" y="7912"/>
            <a:chExt cx="7080" cy="4155"/>
          </a:xfrm>
        </p:grpSpPr>
        <p:grpSp>
          <p:nvGrpSpPr>
            <p:cNvPr id="10" name="Group 3"/>
            <p:cNvGrpSpPr>
              <a:grpSpLocks/>
            </p:cNvGrpSpPr>
            <p:nvPr/>
          </p:nvGrpSpPr>
          <p:grpSpPr bwMode="auto">
            <a:xfrm>
              <a:off x="1755" y="7912"/>
              <a:ext cx="7080" cy="4155"/>
              <a:chOff x="1575" y="6577"/>
              <a:chExt cx="7080" cy="4155"/>
            </a:xfrm>
          </p:grpSpPr>
          <p:sp>
            <p:nvSpPr>
              <p:cNvPr id="13" name="Rectangle 4"/>
              <p:cNvSpPr>
                <a:spLocks noChangeArrowheads="1"/>
              </p:cNvSpPr>
              <p:nvPr/>
            </p:nvSpPr>
            <p:spPr bwMode="auto">
              <a:xfrm>
                <a:off x="1575" y="6577"/>
                <a:ext cx="7080" cy="4155"/>
              </a:xfrm>
              <a:prstGeom prst="rect">
                <a:avLst/>
              </a:prstGeom>
              <a:solidFill>
                <a:srgbClr val="FFFFFF"/>
              </a:solidFill>
              <a:ln w="76200" cmpd="sng">
                <a:solidFill>
                  <a:schemeClr val="accent6">
                    <a:lumMod val="75000"/>
                  </a:schemeClr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dirty="0"/>
              </a:p>
            </p:txBody>
          </p:sp>
          <p:sp>
            <p:nvSpPr>
              <p:cNvPr id="14" name="Text Box 5"/>
              <p:cNvSpPr txBox="1">
                <a:spLocks noChangeArrowheads="1"/>
              </p:cNvSpPr>
              <p:nvPr/>
            </p:nvSpPr>
            <p:spPr bwMode="auto">
              <a:xfrm>
                <a:off x="1755" y="7155"/>
                <a:ext cx="1920" cy="226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sz="1100" b="1" dirty="0">
                    <a:solidFill>
                      <a:srgbClr val="548DD4"/>
                    </a:solidFill>
                    <a:latin typeface="Calibri" pitchFamily="34" charset="0"/>
                  </a:rPr>
                  <a:t>CustomerID *</a:t>
                </a:r>
                <a:br>
                  <a:rPr lang="en-US" sz="1100" dirty="0">
                    <a:latin typeface="Times New Roman" pitchFamily="18" charset="0"/>
                  </a:rPr>
                </a:br>
                <a:r>
                  <a:rPr lang="en-US" sz="1100" dirty="0">
                    <a:latin typeface="Calibri" pitchFamily="34" charset="0"/>
                  </a:rPr>
                  <a:t>Name</a:t>
                </a:r>
                <a:br>
                  <a:rPr lang="en-US" sz="1100" dirty="0">
                    <a:latin typeface="Calibri" pitchFamily="34" charset="0"/>
                  </a:rPr>
                </a:br>
                <a:r>
                  <a:rPr lang="en-US" sz="1100" dirty="0">
                    <a:latin typeface="Calibri" pitchFamily="34" charset="0"/>
                  </a:rPr>
                  <a:t>Address</a:t>
                </a:r>
                <a:br>
                  <a:rPr lang="en-US" sz="1100" dirty="0">
                    <a:latin typeface="Calibri" pitchFamily="34" charset="0"/>
                  </a:rPr>
                </a:br>
                <a:r>
                  <a:rPr lang="en-US" sz="1100" dirty="0">
                    <a:latin typeface="Calibri" pitchFamily="34" charset="0"/>
                  </a:rPr>
                  <a:t>Phone</a:t>
                </a:r>
                <a:br>
                  <a:rPr lang="en-US" sz="1100" dirty="0">
                    <a:latin typeface="Calibri" pitchFamily="34" charset="0"/>
                  </a:rPr>
                </a:br>
                <a:r>
                  <a:rPr lang="en-US" sz="1100" dirty="0">
                    <a:latin typeface="Calibri" pitchFamily="34" charset="0"/>
                  </a:rPr>
                  <a:t>SSN</a:t>
                </a:r>
                <a:br>
                  <a:rPr lang="en-US" sz="1100" dirty="0">
                    <a:latin typeface="Calibri" pitchFamily="34" charset="0"/>
                  </a:rPr>
                </a:br>
                <a:endParaRPr lang="en-US" dirty="0">
                  <a:latin typeface="Arial" pitchFamily="34" charset="0"/>
                </a:endParaRPr>
              </a:p>
            </p:txBody>
          </p:sp>
          <p:sp>
            <p:nvSpPr>
              <p:cNvPr id="15" name="Text Box 6"/>
              <p:cNvSpPr txBox="1">
                <a:spLocks noChangeArrowheads="1"/>
              </p:cNvSpPr>
              <p:nvPr/>
            </p:nvSpPr>
            <p:spPr bwMode="auto">
              <a:xfrm>
                <a:off x="4020" y="7350"/>
                <a:ext cx="1920" cy="1500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sz="1100" b="1" dirty="0">
                    <a:solidFill>
                      <a:srgbClr val="548DD4"/>
                    </a:solidFill>
                    <a:latin typeface="Calibri" pitchFamily="34" charset="0"/>
                  </a:rPr>
                  <a:t>CustomerID</a:t>
                </a:r>
                <a:br>
                  <a:rPr lang="en-US" sz="1100" dirty="0">
                    <a:latin typeface="Times New Roman" pitchFamily="18" charset="0"/>
                  </a:rPr>
                </a:br>
                <a:r>
                  <a:rPr lang="en-US" sz="1100" b="1" dirty="0">
                    <a:solidFill>
                      <a:srgbClr val="76923C"/>
                    </a:solidFill>
                    <a:latin typeface="Calibri" pitchFamily="34" charset="0"/>
                  </a:rPr>
                  <a:t>AccountNumber</a:t>
                </a:r>
                <a:endParaRPr lang="en-US" sz="1100" dirty="0">
                  <a:solidFill>
                    <a:srgbClr val="76923C"/>
                  </a:solidFill>
                  <a:latin typeface="Times New Roman" pitchFamily="18" charset="0"/>
                </a:endParaRPr>
              </a:p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latin typeface="Arial" pitchFamily="34" charset="0"/>
                </a:endParaRPr>
              </a:p>
            </p:txBody>
          </p:sp>
          <p:sp>
            <p:nvSpPr>
              <p:cNvPr id="16" name="Text Box 7"/>
              <p:cNvSpPr txBox="1">
                <a:spLocks noChangeArrowheads="1"/>
              </p:cNvSpPr>
              <p:nvPr/>
            </p:nvSpPr>
            <p:spPr bwMode="auto">
              <a:xfrm>
                <a:off x="6315" y="7155"/>
                <a:ext cx="1920" cy="172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sz="1100" b="1" dirty="0">
                    <a:solidFill>
                      <a:srgbClr val="76923C"/>
                    </a:solidFill>
                    <a:latin typeface="Calibri" pitchFamily="34" charset="0"/>
                  </a:rPr>
                  <a:t>AccountNumber*</a:t>
                </a:r>
                <a:br>
                  <a:rPr lang="en-US" sz="1100" dirty="0">
                    <a:latin typeface="Times New Roman" pitchFamily="18" charset="0"/>
                  </a:rPr>
                </a:br>
                <a:r>
                  <a:rPr lang="en-US" sz="1100" dirty="0">
                    <a:latin typeface="Calibri" pitchFamily="34" charset="0"/>
                  </a:rPr>
                  <a:t>TransactNumber Amount</a:t>
                </a:r>
                <a:endParaRPr lang="en-US" dirty="0">
                  <a:latin typeface="Arial" pitchFamily="34" charset="0"/>
                </a:endParaRPr>
              </a:p>
            </p:txBody>
          </p:sp>
          <p:sp>
            <p:nvSpPr>
              <p:cNvPr id="17" name="Text Box 8"/>
              <p:cNvSpPr txBox="1">
                <a:spLocks noChangeArrowheads="1"/>
              </p:cNvSpPr>
              <p:nvPr/>
            </p:nvSpPr>
            <p:spPr bwMode="auto">
              <a:xfrm>
                <a:off x="1875" y="9705"/>
                <a:ext cx="1800" cy="39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sz="1100">
                    <a:latin typeface="Calibri" pitchFamily="34" charset="0"/>
                  </a:rPr>
                  <a:t>Customers Table</a:t>
                </a:r>
                <a:endParaRPr lang="en-US">
                  <a:latin typeface="Arial" pitchFamily="34" charset="0"/>
                </a:endParaRPr>
              </a:p>
            </p:txBody>
          </p:sp>
          <p:sp>
            <p:nvSpPr>
              <p:cNvPr id="18" name="Text Box 9"/>
              <p:cNvSpPr txBox="1">
                <a:spLocks noChangeArrowheads="1"/>
              </p:cNvSpPr>
              <p:nvPr/>
            </p:nvSpPr>
            <p:spPr bwMode="auto">
              <a:xfrm>
                <a:off x="4140" y="9030"/>
                <a:ext cx="1800" cy="39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sz="1100" dirty="0">
                    <a:latin typeface="Calibri" pitchFamily="34" charset="0"/>
                  </a:rPr>
                  <a:t>Account Table</a:t>
                </a:r>
                <a:endParaRPr lang="en-US" dirty="0">
                  <a:latin typeface="Arial" pitchFamily="34" charset="0"/>
                </a:endParaRPr>
              </a:p>
            </p:txBody>
          </p:sp>
          <p:sp>
            <p:nvSpPr>
              <p:cNvPr id="19" name="Text Box 10"/>
              <p:cNvSpPr txBox="1">
                <a:spLocks noChangeArrowheads="1"/>
              </p:cNvSpPr>
              <p:nvPr/>
            </p:nvSpPr>
            <p:spPr bwMode="auto">
              <a:xfrm>
                <a:off x="6315" y="9345"/>
                <a:ext cx="1920" cy="39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sz="1100" dirty="0">
                    <a:latin typeface="Calibri" pitchFamily="34" charset="0"/>
                  </a:rPr>
                  <a:t>Transaction Table</a:t>
                </a:r>
                <a:endParaRPr lang="en-US" dirty="0">
                  <a:latin typeface="Arial" pitchFamily="34" charset="0"/>
                </a:endParaRPr>
              </a:p>
            </p:txBody>
          </p:sp>
          <p:sp>
            <p:nvSpPr>
              <p:cNvPr id="20" name="Text Box 11"/>
              <p:cNvSpPr txBox="1">
                <a:spLocks noChangeArrowheads="1"/>
              </p:cNvSpPr>
              <p:nvPr/>
            </p:nvSpPr>
            <p:spPr bwMode="auto">
              <a:xfrm>
                <a:off x="1755" y="10290"/>
                <a:ext cx="2715" cy="390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fontAlgn="base">
                  <a:spcBef>
                    <a:spcPct val="0"/>
                  </a:spcBef>
                  <a:spcAft>
                    <a:spcPts val="1000"/>
                  </a:spcAft>
                </a:pPr>
                <a:r>
                  <a:rPr lang="en-US" sz="1100" dirty="0">
                    <a:latin typeface="Calibri" pitchFamily="34" charset="0"/>
                  </a:rPr>
                  <a:t>* Denotes Primary Key</a:t>
                </a:r>
                <a:endParaRPr lang="en-US" dirty="0">
                  <a:latin typeface="Arial" pitchFamily="34" charset="0"/>
                </a:endParaRPr>
              </a:p>
            </p:txBody>
          </p:sp>
        </p:grpSp>
        <p:cxnSp>
          <p:nvCxnSpPr>
            <p:cNvPr id="11" name="AutoShape 12"/>
            <p:cNvCxnSpPr>
              <a:cxnSpLocks noChangeShapeType="1"/>
            </p:cNvCxnSpPr>
            <p:nvPr/>
          </p:nvCxnSpPr>
          <p:spPr bwMode="auto">
            <a:xfrm>
              <a:off x="3402" y="8685"/>
              <a:ext cx="918" cy="197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cxnSp>
          <p:nvCxnSpPr>
            <p:cNvPr id="12" name="AutoShape 13"/>
            <p:cNvCxnSpPr>
              <a:cxnSpLocks noChangeShapeType="1"/>
            </p:cNvCxnSpPr>
            <p:nvPr/>
          </p:nvCxnSpPr>
          <p:spPr bwMode="auto">
            <a:xfrm flipH="1">
              <a:off x="5922" y="8685"/>
              <a:ext cx="663" cy="467"/>
            </a:xfrm>
            <a:prstGeom prst="straightConnector1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</p:grpSp>
      <p:sp>
        <p:nvSpPr>
          <p:cNvPr id="21" name="TextBox 20"/>
          <p:cNvSpPr txBox="1"/>
          <p:nvPr/>
        </p:nvSpPr>
        <p:spPr>
          <a:xfrm>
            <a:off x="3520617" y="6265902"/>
            <a:ext cx="521809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>
                <a:solidFill>
                  <a:schemeClr val="bg1"/>
                </a:solidFill>
              </a:rPr>
              <a:t>© 2013 </a:t>
            </a:r>
            <a:r>
              <a:rPr lang="en-US" sz="1000" dirty="0">
                <a:solidFill>
                  <a:schemeClr val="bg1"/>
                </a:solidFill>
              </a:rPr>
              <a:t>by the Rector and Visitors of the University of Virginia.</a:t>
            </a:r>
          </a:p>
          <a:p>
            <a:r>
              <a:rPr lang="en-US" sz="1000" dirty="0">
                <a:solidFill>
                  <a:schemeClr val="bg1"/>
                </a:solidFill>
              </a:rPr>
              <a:t>This work is made available under the terms of the Creative Commons Attribution-ShareAlike 4.0</a:t>
            </a:r>
          </a:p>
          <a:p>
            <a:r>
              <a:rPr lang="en-US" sz="1000" dirty="0">
                <a:solidFill>
                  <a:schemeClr val="bg1"/>
                </a:solidFill>
              </a:rPr>
              <a:t>International license </a:t>
            </a:r>
            <a:r>
              <a:rPr lang="en-US" sz="1000" u="sng" dirty="0">
                <a:solidFill>
                  <a:schemeClr val="bg1"/>
                </a:solidFill>
              </a:rPr>
              <a:t>http://creativecommons.org/licenses/by-sa/4.0/ </a:t>
            </a:r>
            <a:r>
              <a:rPr lang="en-US" sz="1000" dirty="0">
                <a:solidFill>
                  <a:schemeClr val="bg1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7493263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3 Steps to Database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Split Data Into Tables</a:t>
            </a:r>
          </a:p>
          <a:p>
            <a:pPr lvl="1"/>
            <a:r>
              <a:rPr lang="en-US" dirty="0"/>
              <a:t>Normalization</a:t>
            </a:r>
          </a:p>
          <a:p>
            <a:pPr lvl="1"/>
            <a:r>
              <a:rPr lang="en-US" dirty="0"/>
              <a:t>Each field must contain only one value</a:t>
            </a:r>
          </a:p>
          <a:p>
            <a:pPr lvl="1"/>
            <a:r>
              <a:rPr lang="en-US" dirty="0"/>
              <a:t>Each field must have a unique name</a:t>
            </a:r>
          </a:p>
          <a:p>
            <a:pPr lvl="1"/>
            <a:endParaRPr lang="en-US" dirty="0"/>
          </a:p>
          <a:p>
            <a:r>
              <a:rPr lang="en-US" dirty="0"/>
              <a:t>Determine Data Type for Each Column</a:t>
            </a:r>
          </a:p>
          <a:p>
            <a:endParaRPr lang="en-US" dirty="0"/>
          </a:p>
          <a:p>
            <a:r>
              <a:rPr lang="en-US" dirty="0"/>
              <a:t>Identify Relationships Between the Tables</a:t>
            </a:r>
          </a:p>
          <a:p>
            <a:pPr lvl="1"/>
            <a:r>
              <a:rPr lang="en-US" dirty="0"/>
              <a:t>No two records can be identical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3200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19F54-B1E7-FC41-975D-96318C3BAD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Salesforce Labs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03678D-412C-9A42-9504-B2E0C8348C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Salesforce labs will walk you, step by step, through the database design (and app design) process. </a:t>
            </a:r>
          </a:p>
          <a:p>
            <a:r>
              <a:rPr lang="en-US" dirty="0"/>
              <a:t>Let's get started!</a:t>
            </a:r>
          </a:p>
        </p:txBody>
      </p:sp>
    </p:spTree>
    <p:extLst>
      <p:ext uri="{BB962C8B-B14F-4D97-AF65-F5344CB8AC3E}">
        <p14:creationId xmlns:p14="http://schemas.microsoft.com/office/powerpoint/2010/main" val="12619734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Some Vocabulary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Database – set of (related) tables</a:t>
            </a:r>
          </a:p>
          <a:p>
            <a:r>
              <a:rPr lang="en-US" dirty="0"/>
              <a:t>Table – set of rows and columns</a:t>
            </a:r>
          </a:p>
          <a:p>
            <a:r>
              <a:rPr lang="en-US" dirty="0"/>
              <a:t>Column –  field, attribute </a:t>
            </a:r>
          </a:p>
          <a:p>
            <a:r>
              <a:rPr lang="en-US" dirty="0"/>
              <a:t>Row – Tuple, observation, case</a:t>
            </a:r>
          </a:p>
          <a:p>
            <a:r>
              <a:rPr lang="en-US" dirty="0"/>
              <a:t>DBMS – Database Management System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867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Spreadsheets vs. Database</a:t>
            </a:r>
          </a:p>
        </p:txBody>
      </p:sp>
      <p:sp>
        <p:nvSpPr>
          <p:cNvPr id="145412" name="Rectangle 4"/>
          <p:cNvSpPr>
            <a:spLocks noGrp="1" noChangeArrowheads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en-US" dirty="0"/>
              <a:t>Spreadsheets are best if:</a:t>
            </a:r>
          </a:p>
          <a:p>
            <a:pPr lvl="1"/>
            <a:r>
              <a:rPr lang="en-US" dirty="0"/>
              <a:t>Data can be stored in a single datasheet without lots of redundancy</a:t>
            </a:r>
          </a:p>
          <a:p>
            <a:pPr lvl="1"/>
            <a:r>
              <a:rPr lang="en-US" dirty="0"/>
              <a:t>You are doing simple calculations or making visualizations</a:t>
            </a:r>
          </a:p>
          <a:p>
            <a:pPr lvl="1"/>
            <a:r>
              <a:rPr lang="en-US" dirty="0"/>
              <a:t>Don’t need to link several spreadsheets together to get the results you want</a:t>
            </a:r>
          </a:p>
          <a:p>
            <a:pPr lvl="1"/>
            <a:endParaRPr lang="en-US" dirty="0"/>
          </a:p>
        </p:txBody>
      </p:sp>
      <p:sp>
        <p:nvSpPr>
          <p:cNvPr id="145413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en-US" dirty="0"/>
              <a:t>Databases are best if:</a:t>
            </a:r>
          </a:p>
          <a:p>
            <a:pPr lvl="1"/>
            <a:r>
              <a:rPr lang="en-US" dirty="0"/>
              <a:t>You have a lot of data</a:t>
            </a:r>
          </a:p>
          <a:p>
            <a:pPr lvl="1"/>
            <a:r>
              <a:rPr lang="en-US" dirty="0"/>
              <a:t>Data are readily stored in multiple related tables</a:t>
            </a:r>
          </a:p>
          <a:p>
            <a:pPr lvl="1"/>
            <a:r>
              <a:rPr lang="en-US" dirty="0"/>
              <a:t>You need multiple user access</a:t>
            </a:r>
          </a:p>
          <a:p>
            <a:pPr lvl="1"/>
            <a:r>
              <a:rPr lang="en-US" dirty="0"/>
              <a:t>You want to be able to do complex manipulations with the data</a:t>
            </a:r>
          </a:p>
          <a:p>
            <a:pPr lvl="1"/>
            <a:r>
              <a:rPr lang="en-US" dirty="0"/>
              <a:t>You want to develop data entry tools</a:t>
            </a:r>
          </a:p>
        </p:txBody>
      </p:sp>
    </p:spTree>
    <p:extLst>
      <p:ext uri="{BB962C8B-B14F-4D97-AF65-F5344CB8AC3E}">
        <p14:creationId xmlns:p14="http://schemas.microsoft.com/office/powerpoint/2010/main" val="3454447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541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(Some of the) Problem with Spreadsheets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Data integrity</a:t>
            </a:r>
          </a:p>
          <a:p>
            <a:pPr lvl="1"/>
            <a:r>
              <a:rPr lang="en-US" dirty="0"/>
              <a:t>Internal record consistency is not maintained</a:t>
            </a:r>
          </a:p>
          <a:p>
            <a:pPr lvl="1"/>
            <a:r>
              <a:rPr lang="en-US" dirty="0"/>
              <a:t>Updating more than one record</a:t>
            </a:r>
          </a:p>
          <a:p>
            <a:pPr lvl="1"/>
            <a:r>
              <a:rPr lang="en-US" dirty="0"/>
              <a:t>Removing information</a:t>
            </a:r>
          </a:p>
          <a:p>
            <a:pPr lvl="1"/>
            <a:r>
              <a:rPr lang="en-US" dirty="0"/>
              <a:t>Creating incomplete cells/validating data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1290188"/>
              </p:ext>
            </p:extLst>
          </p:nvPr>
        </p:nvGraphicFramePr>
        <p:xfrm>
          <a:off x="2362201" y="4146765"/>
          <a:ext cx="6026151" cy="1212850"/>
        </p:xfrm>
        <a:graphic>
          <a:graphicData uri="http://schemas.openxmlformats.org/drawingml/2006/table">
            <a:tbl>
              <a:tblPr/>
              <a:tblGrid>
                <a:gridCol w="3061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63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07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6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68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90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6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Verdana"/>
                          <a:ea typeface="Times"/>
                          <a:cs typeface="Times New Roman"/>
                        </a:rPr>
                        <a:t>ID</a:t>
                      </a:r>
                      <a:endParaRPr lang="en-US" sz="1200" dirty="0"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Verdana"/>
                          <a:ea typeface="Times"/>
                          <a:cs typeface="Times New Roman"/>
                        </a:rPr>
                        <a:t>DeptName</a:t>
                      </a:r>
                      <a:endParaRPr lang="en-US" sz="1200"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Verdana"/>
                          <a:ea typeface="Times"/>
                          <a:cs typeface="Times New Roman"/>
                        </a:rPr>
                        <a:t>DeptAddress</a:t>
                      </a:r>
                      <a:endParaRPr lang="en-US" sz="1200" dirty="0"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Verdana"/>
                          <a:ea typeface="Times"/>
                          <a:cs typeface="Times New Roman"/>
                        </a:rPr>
                        <a:t>ContactName</a:t>
                      </a:r>
                      <a:endParaRPr lang="en-US" sz="1200"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Verdana"/>
                          <a:ea typeface="Times"/>
                          <a:cs typeface="Times New Roman"/>
                        </a:rPr>
                        <a:t>ContactTitle</a:t>
                      </a:r>
                      <a:endParaRPr lang="en-US" sz="1200"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Verdana"/>
                          <a:ea typeface="Times"/>
                          <a:cs typeface="Times New Roman"/>
                        </a:rPr>
                        <a:t>ContactPhone</a:t>
                      </a:r>
                      <a:endParaRPr lang="en-US" sz="1200"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25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Verdana"/>
                          <a:ea typeface="Times"/>
                          <a:cs typeface="Times New Roman"/>
                        </a:rPr>
                        <a:t>1</a:t>
                      </a:r>
                      <a:endParaRPr lang="en-US" sz="1200" dirty="0"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Verdana"/>
                          <a:ea typeface="Times"/>
                          <a:cs typeface="Times New Roman"/>
                        </a:rPr>
                        <a:t>Finance</a:t>
                      </a:r>
                      <a:endParaRPr lang="en-US" sz="1200"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Verdana"/>
                          <a:ea typeface="Times"/>
                          <a:cs typeface="Times New Roman"/>
                        </a:rPr>
                        <a:t>110 5th Street</a:t>
                      </a:r>
                      <a:endParaRPr lang="en-US" sz="1200" dirty="0"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Verdana"/>
                          <a:ea typeface="Times"/>
                          <a:cs typeface="Times New Roman"/>
                        </a:rPr>
                        <a:t>Michael Jones</a:t>
                      </a:r>
                      <a:endParaRPr lang="en-US" sz="1200" dirty="0"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Verdana"/>
                          <a:ea typeface="Times"/>
                          <a:cs typeface="Times New Roman"/>
                        </a:rPr>
                        <a:t>Manager</a:t>
                      </a:r>
                      <a:endParaRPr lang="en-US" sz="1200" dirty="0"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Verdana"/>
                          <a:ea typeface="Times"/>
                          <a:cs typeface="Times New Roman"/>
                        </a:rPr>
                        <a:t>555-1111</a:t>
                      </a:r>
                      <a:endParaRPr lang="en-US" sz="1200"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25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Verdana"/>
                          <a:ea typeface="Times"/>
                          <a:cs typeface="Times New Roman"/>
                        </a:rPr>
                        <a:t>2</a:t>
                      </a:r>
                      <a:endParaRPr lang="en-US" sz="1200"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Verdana"/>
                          <a:ea typeface="Times"/>
                          <a:cs typeface="Times New Roman"/>
                        </a:rPr>
                        <a:t>Finance</a:t>
                      </a:r>
                      <a:endParaRPr lang="en-US" sz="1200"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Verdana"/>
                          <a:ea typeface="Times"/>
                          <a:cs typeface="Times New Roman"/>
                        </a:rPr>
                        <a:t>110 5th Street</a:t>
                      </a:r>
                      <a:endParaRPr lang="en-US" sz="1200"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Verdana"/>
                          <a:ea typeface="Times"/>
                          <a:cs typeface="Times New Roman"/>
                        </a:rPr>
                        <a:t>Ted Smith</a:t>
                      </a:r>
                      <a:endParaRPr lang="en-US" sz="1200"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Verdana"/>
                          <a:ea typeface="Times"/>
                          <a:cs typeface="Times New Roman"/>
                        </a:rPr>
                        <a:t>Senior Analyst</a:t>
                      </a:r>
                      <a:endParaRPr lang="en-US" sz="1200"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Verdana"/>
                          <a:ea typeface="Times"/>
                          <a:cs typeface="Times New Roman"/>
                        </a:rPr>
                        <a:t>555-1112</a:t>
                      </a:r>
                      <a:endParaRPr lang="en-US" sz="1200"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925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Verdana"/>
                          <a:ea typeface="Times"/>
                          <a:cs typeface="Times New Roman"/>
                        </a:rPr>
                        <a:t>3</a:t>
                      </a:r>
                      <a:endParaRPr lang="en-US" sz="1200"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Verdana"/>
                          <a:ea typeface="Times"/>
                          <a:cs typeface="Times New Roman"/>
                        </a:rPr>
                        <a:t>Benefits</a:t>
                      </a:r>
                      <a:endParaRPr lang="en-US" sz="1200"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Verdana"/>
                          <a:ea typeface="Times"/>
                          <a:cs typeface="Times New Roman"/>
                        </a:rPr>
                        <a:t>118 5th Street</a:t>
                      </a:r>
                      <a:endParaRPr lang="en-US" sz="1200" dirty="0"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Verdana"/>
                          <a:ea typeface="Times"/>
                          <a:cs typeface="Times New Roman"/>
                        </a:rPr>
                        <a:t>Brian Williams</a:t>
                      </a:r>
                      <a:endParaRPr lang="en-US" sz="1200"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Verdana"/>
                          <a:ea typeface="Times"/>
                          <a:cs typeface="Times New Roman"/>
                        </a:rPr>
                        <a:t>Manager</a:t>
                      </a:r>
                      <a:endParaRPr lang="en-US" sz="1200"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Verdana"/>
                          <a:ea typeface="Times"/>
                          <a:cs typeface="Times New Roman"/>
                        </a:rPr>
                        <a:t>555-3333</a:t>
                      </a:r>
                      <a:endParaRPr lang="en-US" sz="1200" dirty="0"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3505200" y="4365172"/>
            <a:ext cx="1143000" cy="819151"/>
            <a:chOff x="1752600" y="1905000"/>
            <a:chExt cx="1143000" cy="723900"/>
          </a:xfrm>
        </p:grpSpPr>
        <p:sp>
          <p:nvSpPr>
            <p:cNvPr id="6" name="Oval 5"/>
            <p:cNvSpPr/>
            <p:nvPr/>
          </p:nvSpPr>
          <p:spPr>
            <a:xfrm>
              <a:off x="1752600" y="1905000"/>
              <a:ext cx="1143000" cy="381000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752600" y="2247900"/>
              <a:ext cx="1143000" cy="381000"/>
            </a:xfrm>
            <a:prstGeom prst="ellipse">
              <a:avLst/>
            </a:prstGeom>
            <a:noFill/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3315470"/>
              </p:ext>
            </p:extLst>
          </p:nvPr>
        </p:nvGraphicFramePr>
        <p:xfrm>
          <a:off x="2362201" y="4146765"/>
          <a:ext cx="6026151" cy="1212850"/>
        </p:xfrm>
        <a:graphic>
          <a:graphicData uri="http://schemas.openxmlformats.org/drawingml/2006/table">
            <a:tbl>
              <a:tblPr/>
              <a:tblGrid>
                <a:gridCol w="3061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63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07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6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68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90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6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Verdana"/>
                          <a:ea typeface="Times"/>
                          <a:cs typeface="Times New Roman"/>
                        </a:rPr>
                        <a:t>ID</a:t>
                      </a:r>
                      <a:endParaRPr lang="en-US" sz="1200" dirty="0"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Verdana"/>
                          <a:ea typeface="Times"/>
                          <a:cs typeface="Times New Roman"/>
                        </a:rPr>
                        <a:t>DeptName</a:t>
                      </a:r>
                      <a:endParaRPr lang="en-US" sz="1200"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Verdana"/>
                          <a:ea typeface="Times"/>
                          <a:cs typeface="Times New Roman"/>
                        </a:rPr>
                        <a:t>DeptAddress</a:t>
                      </a:r>
                      <a:endParaRPr lang="en-US" sz="1200" dirty="0"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Verdana"/>
                          <a:ea typeface="Times"/>
                          <a:cs typeface="Times New Roman"/>
                        </a:rPr>
                        <a:t>ContactName</a:t>
                      </a:r>
                      <a:endParaRPr lang="en-US" sz="1200"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Verdana"/>
                          <a:ea typeface="Times"/>
                          <a:cs typeface="Times New Roman"/>
                        </a:rPr>
                        <a:t>ContactTitle</a:t>
                      </a:r>
                      <a:endParaRPr lang="en-US" sz="1200"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Verdana"/>
                          <a:ea typeface="Times"/>
                          <a:cs typeface="Times New Roman"/>
                        </a:rPr>
                        <a:t>ContactPhone</a:t>
                      </a:r>
                      <a:endParaRPr lang="en-US" sz="1200"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25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Verdana"/>
                          <a:ea typeface="Times"/>
                          <a:cs typeface="Times New Roman"/>
                        </a:rPr>
                        <a:t>1</a:t>
                      </a:r>
                      <a:endParaRPr lang="en-US" sz="1200"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Verdana"/>
                          <a:ea typeface="Times"/>
                          <a:cs typeface="Times New Roman"/>
                        </a:rPr>
                        <a:t>Finance</a:t>
                      </a:r>
                      <a:endParaRPr lang="en-US" sz="1200"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Verdana"/>
                          <a:ea typeface="Times"/>
                          <a:cs typeface="Times New Roman"/>
                        </a:rPr>
                        <a:t>110 5th Street</a:t>
                      </a:r>
                      <a:endParaRPr lang="en-US" sz="1200" dirty="0"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Verdana"/>
                          <a:ea typeface="Times"/>
                          <a:cs typeface="Times New Roman"/>
                        </a:rPr>
                        <a:t>Michael Jones</a:t>
                      </a:r>
                      <a:endParaRPr lang="en-US" sz="1200" dirty="0"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Verdana"/>
                          <a:ea typeface="Times"/>
                          <a:cs typeface="Times New Roman"/>
                        </a:rPr>
                        <a:t>Manager</a:t>
                      </a:r>
                      <a:endParaRPr lang="en-US" sz="1200" dirty="0"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Verdana"/>
                          <a:ea typeface="Times"/>
                          <a:cs typeface="Times New Roman"/>
                        </a:rPr>
                        <a:t>555-1111</a:t>
                      </a:r>
                      <a:endParaRPr lang="en-US" sz="1200" dirty="0"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25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Verdana"/>
                          <a:ea typeface="Times"/>
                          <a:cs typeface="Times New Roman"/>
                        </a:rPr>
                        <a:t>2</a:t>
                      </a:r>
                      <a:endParaRPr lang="en-US" sz="1200"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Verdana"/>
                          <a:ea typeface="Times"/>
                          <a:cs typeface="Times New Roman"/>
                        </a:rPr>
                        <a:t>Finance</a:t>
                      </a:r>
                      <a:endParaRPr lang="en-US" sz="1200"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Verdana"/>
                          <a:ea typeface="Times"/>
                          <a:cs typeface="Times New Roman"/>
                        </a:rPr>
                        <a:t>110 5th Street</a:t>
                      </a:r>
                      <a:endParaRPr lang="en-US" sz="1200"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Verdana"/>
                          <a:ea typeface="Times"/>
                          <a:cs typeface="Times New Roman"/>
                        </a:rPr>
                        <a:t>Ted Smith</a:t>
                      </a:r>
                      <a:endParaRPr lang="en-US" sz="1200"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Verdana"/>
                          <a:ea typeface="Times"/>
                          <a:cs typeface="Times New Roman"/>
                        </a:rPr>
                        <a:t>Senior Analyst</a:t>
                      </a:r>
                      <a:endParaRPr lang="en-US" sz="1200"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Verdana"/>
                          <a:ea typeface="Times"/>
                          <a:cs typeface="Times New Roman"/>
                        </a:rPr>
                        <a:t>555-1112</a:t>
                      </a:r>
                      <a:endParaRPr lang="en-US" sz="1200" dirty="0"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925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6907671"/>
              </p:ext>
            </p:extLst>
          </p:nvPr>
        </p:nvGraphicFramePr>
        <p:xfrm>
          <a:off x="2362201" y="4146765"/>
          <a:ext cx="6026151" cy="1212850"/>
        </p:xfrm>
        <a:graphic>
          <a:graphicData uri="http://schemas.openxmlformats.org/drawingml/2006/table">
            <a:tbl>
              <a:tblPr/>
              <a:tblGrid>
                <a:gridCol w="3061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63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07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68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968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90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62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Verdana"/>
                          <a:ea typeface="Times"/>
                          <a:cs typeface="Times New Roman"/>
                        </a:rPr>
                        <a:t>ID</a:t>
                      </a:r>
                      <a:endParaRPr lang="en-US" sz="1200" dirty="0"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Verdana"/>
                          <a:ea typeface="Times"/>
                          <a:cs typeface="Times New Roman"/>
                        </a:rPr>
                        <a:t>DeptName</a:t>
                      </a:r>
                      <a:endParaRPr lang="en-US" sz="1200"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latin typeface="Verdana"/>
                          <a:ea typeface="Times"/>
                          <a:cs typeface="Times New Roman"/>
                        </a:rPr>
                        <a:t>DeptAddress</a:t>
                      </a:r>
                      <a:endParaRPr lang="en-US" sz="1200" dirty="0"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Verdana"/>
                          <a:ea typeface="Times"/>
                          <a:cs typeface="Times New Roman"/>
                        </a:rPr>
                        <a:t>ContactName</a:t>
                      </a:r>
                      <a:endParaRPr lang="en-US" sz="1200"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Verdana"/>
                          <a:ea typeface="Times"/>
                          <a:cs typeface="Times New Roman"/>
                        </a:rPr>
                        <a:t>ContactTitle</a:t>
                      </a:r>
                      <a:endParaRPr lang="en-US" sz="1200"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>
                          <a:latin typeface="Verdana"/>
                          <a:ea typeface="Times"/>
                          <a:cs typeface="Times New Roman"/>
                        </a:rPr>
                        <a:t>ContactPhone</a:t>
                      </a:r>
                      <a:endParaRPr lang="en-US" sz="1200"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25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Verdana"/>
                          <a:ea typeface="Times"/>
                          <a:cs typeface="Times New Roman"/>
                        </a:rPr>
                        <a:t>1</a:t>
                      </a:r>
                      <a:endParaRPr lang="en-US" sz="1200"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Verdana"/>
                          <a:ea typeface="Times"/>
                          <a:cs typeface="Times New Roman"/>
                        </a:rPr>
                        <a:t>Finance</a:t>
                      </a:r>
                      <a:endParaRPr lang="en-US" sz="1200"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Verdana"/>
                          <a:ea typeface="Times"/>
                          <a:cs typeface="Times New Roman"/>
                        </a:rPr>
                        <a:t>110 5th Street</a:t>
                      </a:r>
                      <a:endParaRPr lang="en-US" sz="1200" dirty="0"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Verdana"/>
                          <a:ea typeface="Times"/>
                          <a:cs typeface="Times New Roman"/>
                        </a:rPr>
                        <a:t>Michael Jones</a:t>
                      </a:r>
                      <a:endParaRPr lang="en-US" sz="1200" dirty="0"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Verdana"/>
                          <a:ea typeface="Times"/>
                          <a:cs typeface="Times New Roman"/>
                        </a:rPr>
                        <a:t>Manager</a:t>
                      </a:r>
                      <a:endParaRPr lang="en-US" sz="1200" dirty="0"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Verdana"/>
                          <a:ea typeface="Times"/>
                          <a:cs typeface="Times New Roman"/>
                        </a:rPr>
                        <a:t>555-1111</a:t>
                      </a:r>
                      <a:endParaRPr lang="en-US" sz="1200" dirty="0"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25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Verdana"/>
                          <a:ea typeface="Times"/>
                          <a:cs typeface="Times New Roman"/>
                        </a:rPr>
                        <a:t>2</a:t>
                      </a:r>
                      <a:endParaRPr lang="en-US" sz="1200"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Verdana"/>
                          <a:ea typeface="Times"/>
                          <a:cs typeface="Times New Roman"/>
                        </a:rPr>
                        <a:t>Finance</a:t>
                      </a:r>
                      <a:endParaRPr lang="en-US" sz="1200"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Verdana"/>
                          <a:ea typeface="Times"/>
                          <a:cs typeface="Times New Roman"/>
                        </a:rPr>
                        <a:t>110 5th Street</a:t>
                      </a:r>
                      <a:endParaRPr lang="en-US" sz="1200"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latin typeface="Verdana"/>
                          <a:ea typeface="Times"/>
                          <a:cs typeface="Times New Roman"/>
                        </a:rPr>
                        <a:t>Ted Smith</a:t>
                      </a:r>
                      <a:endParaRPr lang="en-US" sz="1200" dirty="0"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Verdana"/>
                          <a:ea typeface="Times"/>
                          <a:cs typeface="Times New Roman"/>
                        </a:rPr>
                        <a:t>Senior Analyst</a:t>
                      </a:r>
                      <a:endParaRPr lang="en-US" sz="1200"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latin typeface="Verdana"/>
                          <a:ea typeface="Times"/>
                          <a:cs typeface="Times New Roman"/>
                        </a:rPr>
                        <a:t>555-1112</a:t>
                      </a:r>
                      <a:endParaRPr lang="en-US" sz="1200"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9250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latin typeface="Times"/>
                          <a:ea typeface="Times"/>
                          <a:cs typeface="Times New Roman"/>
                        </a:rPr>
                        <a:t>3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Verdana"/>
                          <a:ea typeface="Times"/>
                          <a:cs typeface="Times New Roman"/>
                        </a:rPr>
                        <a:t>Benefits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latin typeface="Verdana"/>
                          <a:ea typeface="Times"/>
                          <a:cs typeface="Times New Roman"/>
                        </a:rPr>
                        <a:t>118 5th Street</a:t>
                      </a: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latin typeface="Times"/>
                        <a:ea typeface="Times"/>
                        <a:cs typeface="Times New Roman"/>
                      </a:endParaRPr>
                    </a:p>
                  </a:txBody>
                  <a:tcPr marL="12700" marR="12700" marT="1270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2327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A Relational Database Is… 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/>
              <a:t>Collection of data organized into </a:t>
            </a:r>
            <a:r>
              <a:rPr lang="en-US" i="1" dirty="0"/>
              <a:t>tables</a:t>
            </a:r>
          </a:p>
          <a:p>
            <a:r>
              <a:rPr lang="en-US" dirty="0"/>
              <a:t>Each table contains </a:t>
            </a:r>
            <a:r>
              <a:rPr lang="en-US" i="1" dirty="0"/>
              <a:t>records</a:t>
            </a:r>
          </a:p>
          <a:p>
            <a:r>
              <a:rPr lang="en-US" dirty="0"/>
              <a:t>Each record identifies the same set of </a:t>
            </a:r>
            <a:r>
              <a:rPr lang="en-US" i="1" dirty="0"/>
              <a:t>fields</a:t>
            </a:r>
          </a:p>
          <a:p>
            <a:r>
              <a:rPr lang="en-US" dirty="0"/>
              <a:t>Tables may have </a:t>
            </a:r>
            <a:r>
              <a:rPr lang="en-US" i="1" dirty="0"/>
              <a:t>relationships</a:t>
            </a:r>
            <a:r>
              <a:rPr lang="en-US" dirty="0"/>
              <a:t> with another table</a:t>
            </a:r>
          </a:p>
          <a:p>
            <a:r>
              <a:rPr lang="en-US" dirty="0"/>
              <a:t>Tools help you manage the table relationships</a:t>
            </a:r>
          </a:p>
        </p:txBody>
      </p:sp>
    </p:spTree>
    <p:extLst>
      <p:ext uri="{BB962C8B-B14F-4D97-AF65-F5344CB8AC3E}">
        <p14:creationId xmlns:p14="http://schemas.microsoft.com/office/powerpoint/2010/main" val="5333243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Relational Model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/>
              <a:t>A database is a collection of </a:t>
            </a:r>
            <a:r>
              <a:rPr lang="en-US" u="sng" dirty="0"/>
              <a:t>related</a:t>
            </a:r>
            <a:r>
              <a:rPr lang="en-US" dirty="0"/>
              <a:t> tables</a:t>
            </a:r>
          </a:p>
          <a:p>
            <a:pPr eaLnBrk="1" hangingPunct="1"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26637" name="AutoShape 13"/>
          <p:cNvSpPr>
            <a:spLocks noChangeArrowheads="1"/>
          </p:cNvSpPr>
          <p:nvPr/>
        </p:nvSpPr>
        <p:spPr bwMode="auto">
          <a:xfrm>
            <a:off x="6096000" y="2895600"/>
            <a:ext cx="4191000" cy="3733800"/>
          </a:xfrm>
          <a:prstGeom prst="flowChartMagneticDisk">
            <a:avLst/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10245" name="Rectangle 14"/>
          <p:cNvSpPr>
            <a:spLocks noChangeArrowheads="1"/>
          </p:cNvSpPr>
          <p:nvPr/>
        </p:nvSpPr>
        <p:spPr bwMode="auto">
          <a:xfrm>
            <a:off x="6858000" y="2873831"/>
            <a:ext cx="2514600" cy="1077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NFL</a:t>
            </a:r>
            <a:b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</a:rPr>
              <a:t>Database</a:t>
            </a:r>
          </a:p>
        </p:txBody>
      </p:sp>
      <p:pic>
        <p:nvPicPr>
          <p:cNvPr id="10246" name="Picture 22" descr="Roy Williams; Donovan McNabb; Scott Shan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44341">
            <a:off x="2017713" y="3084513"/>
            <a:ext cx="3276600" cy="3276600"/>
          </a:xfrm>
          <a:prstGeom prst="rect">
            <a:avLst/>
          </a:prstGeom>
          <a:noFill/>
          <a:ln w="5715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247" name="Straight Connector 18"/>
          <p:cNvCxnSpPr>
            <a:cxnSpLocks noChangeShapeType="1"/>
          </p:cNvCxnSpPr>
          <p:nvPr/>
        </p:nvCxnSpPr>
        <p:spPr bwMode="auto">
          <a:xfrm rot="5400000">
            <a:off x="8259763" y="4772025"/>
            <a:ext cx="760412" cy="66833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248" name="Straight Connector 12"/>
          <p:cNvCxnSpPr>
            <a:cxnSpLocks noChangeShapeType="1"/>
            <a:endCxn id="10249" idx="3"/>
          </p:cNvCxnSpPr>
          <p:nvPr/>
        </p:nvCxnSpPr>
        <p:spPr bwMode="auto">
          <a:xfrm rot="10800000">
            <a:off x="7637464" y="4495800"/>
            <a:ext cx="1201737" cy="15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49" name="Rectangle 15"/>
          <p:cNvSpPr>
            <a:spLocks noChangeArrowheads="1"/>
          </p:cNvSpPr>
          <p:nvPr/>
        </p:nvSpPr>
        <p:spPr bwMode="auto">
          <a:xfrm>
            <a:off x="6553201" y="4191000"/>
            <a:ext cx="1084263" cy="609600"/>
          </a:xfrm>
          <a:prstGeom prst="rect">
            <a:avLst/>
          </a:prstGeom>
          <a:solidFill>
            <a:srgbClr val="E1E0C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/>
              <a:t>Player</a:t>
            </a:r>
          </a:p>
        </p:txBody>
      </p:sp>
      <p:sp>
        <p:nvSpPr>
          <p:cNvPr id="10250" name="Rectangle 16"/>
          <p:cNvSpPr>
            <a:spLocks noChangeArrowheads="1"/>
          </p:cNvSpPr>
          <p:nvPr/>
        </p:nvSpPr>
        <p:spPr bwMode="auto">
          <a:xfrm>
            <a:off x="7696201" y="5334000"/>
            <a:ext cx="1084263" cy="609600"/>
          </a:xfrm>
          <a:prstGeom prst="rect">
            <a:avLst/>
          </a:prstGeom>
          <a:solidFill>
            <a:srgbClr val="E1E0C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/>
              <a:t>Owner</a:t>
            </a:r>
          </a:p>
        </p:txBody>
      </p:sp>
      <p:sp>
        <p:nvSpPr>
          <p:cNvPr id="10251" name="Rectangle 18"/>
          <p:cNvSpPr>
            <a:spLocks noChangeArrowheads="1"/>
          </p:cNvSpPr>
          <p:nvPr/>
        </p:nvSpPr>
        <p:spPr bwMode="auto">
          <a:xfrm>
            <a:off x="8458201" y="4191000"/>
            <a:ext cx="1084263" cy="609600"/>
          </a:xfrm>
          <a:prstGeom prst="rect">
            <a:avLst/>
          </a:prstGeom>
          <a:solidFill>
            <a:srgbClr val="E1E0C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r>
              <a:rPr lang="en-US" sz="2000" b="1"/>
              <a:t>Team</a:t>
            </a:r>
          </a:p>
        </p:txBody>
      </p:sp>
      <p:sp>
        <p:nvSpPr>
          <p:cNvPr id="10252" name="Slide Number Placeholder 1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D2F78B72-93CE-4C26-81D4-31F865F910B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4329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Database Features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Set of tables</a:t>
            </a:r>
          </a:p>
          <a:p>
            <a:r>
              <a:rPr lang="en-US" dirty="0"/>
              <a:t>Explicit control over data (column) types in tables</a:t>
            </a:r>
          </a:p>
        </p:txBody>
      </p:sp>
      <p:graphicFrame>
        <p:nvGraphicFramePr>
          <p:cNvPr id="4" name="Group 4"/>
          <p:cNvGraphicFramePr>
            <a:graphicFrameLocks/>
          </p:cNvGraphicFramePr>
          <p:nvPr/>
        </p:nvGraphicFramePr>
        <p:xfrm>
          <a:off x="2133600" y="3245485"/>
          <a:ext cx="8077200" cy="2575878"/>
        </p:xfrm>
        <a:graphic>
          <a:graphicData uri="http://schemas.openxmlformats.org/drawingml/2006/table">
            <a:tbl>
              <a:tblPr/>
              <a:tblGrid>
                <a:gridCol w="2019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79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46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4473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entury Gothic" pitchFamily="34" charset="0"/>
                        </a:rPr>
                        <a:t>Date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4473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entury Gothic" pitchFamily="34" charset="0"/>
                        </a:rPr>
                        <a:t>Site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entury Gothic" pitchFamily="34" charset="0"/>
                        </a:rPr>
                        <a:t>Height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4473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entury Gothic" pitchFamily="34" charset="0"/>
                        </a:rPr>
                        <a:t>Count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4473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entury Gothic" pitchFamily="34" charset="0"/>
                        </a:rPr>
                        <a:t>&lt;dates only&gt;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4473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entury Gothic" pitchFamily="34" charset="0"/>
                        </a:rPr>
                        <a:t>&lt;text only&gt;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4473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entury Gothic" pitchFamily="34" charset="0"/>
                        </a:rPr>
                        <a:t>&lt; real numbers only&gt;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4473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entury Gothic" pitchFamily="34" charset="0"/>
                        </a:rPr>
                        <a:t>&lt;  integers only&gt;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44473D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entury Gothic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44473D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44473D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44473D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44473D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entury Gothic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44473D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44473D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44473D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87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44473D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entury Gothic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44473D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44473D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44473D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59131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7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2903112"/>
              </p:ext>
            </p:extLst>
          </p:nvPr>
        </p:nvGraphicFramePr>
        <p:xfrm>
          <a:off x="3200398" y="3225323"/>
          <a:ext cx="5449888" cy="2681923"/>
        </p:xfrm>
        <a:graphic>
          <a:graphicData uri="http://schemas.openxmlformats.org/drawingml/2006/table">
            <a:tbl>
              <a:tblPr/>
              <a:tblGrid>
                <a:gridCol w="1057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75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07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07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35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9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4473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entury Gothic" pitchFamily="34" charset="0"/>
                        </a:rPr>
                        <a:t>Date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44473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entury Gothic" pitchFamily="34" charset="0"/>
                        </a:rPr>
                        <a:t>Site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44473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entury Gothic" pitchFamily="34" charset="0"/>
                        </a:rPr>
                        <a:t>Species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44473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entury Gothic" pitchFamily="34" charset="0"/>
                        </a:rPr>
                        <a:t>Height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4473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entury Gothic" pitchFamily="34" charset="0"/>
                        </a:rPr>
                        <a:t>Diameter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44473D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entury Gothic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44473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entury Gothic" pitchFamily="34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44473D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44473D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44473D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4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44473D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entury Gothic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44473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entury Gothic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44473D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44473D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44473D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4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44473D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entury Gothic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44473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entury Gothic" pitchFamily="34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44473D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44473D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44473D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4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44473D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entury Gothic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44473D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Century Gothic" pitchFamily="34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44473D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rgbClr val="44473D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>
                        <a:ln>
                          <a:noFill/>
                        </a:ln>
                        <a:solidFill>
                          <a:srgbClr val="44473D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entury Gothic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Oval 62"/>
          <p:cNvSpPr>
            <a:spLocks noChangeArrowheads="1"/>
          </p:cNvSpPr>
          <p:nvPr/>
        </p:nvSpPr>
        <p:spPr bwMode="auto">
          <a:xfrm>
            <a:off x="4190998" y="2943303"/>
            <a:ext cx="685800" cy="76200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Oval 63"/>
          <p:cNvSpPr>
            <a:spLocks noChangeArrowheads="1"/>
          </p:cNvSpPr>
          <p:nvPr/>
        </p:nvSpPr>
        <p:spPr bwMode="auto">
          <a:xfrm>
            <a:off x="8650286" y="4010103"/>
            <a:ext cx="685800" cy="762000"/>
          </a:xfrm>
          <a:prstGeom prst="ellips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Freeform 78"/>
          <p:cNvSpPr>
            <a:spLocks/>
          </p:cNvSpPr>
          <p:nvPr/>
        </p:nvSpPr>
        <p:spPr bwMode="auto">
          <a:xfrm>
            <a:off x="4724398" y="3050142"/>
            <a:ext cx="4114800" cy="115792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00" y="96"/>
              </a:cxn>
              <a:cxn ang="0">
                <a:pos x="2064" y="576"/>
              </a:cxn>
              <a:cxn ang="0">
                <a:pos x="2448" y="1152"/>
              </a:cxn>
            </a:cxnLst>
            <a:rect l="0" t="0" r="r" b="b"/>
            <a:pathLst>
              <a:path w="2448" h="1152">
                <a:moveTo>
                  <a:pt x="0" y="0"/>
                </a:moveTo>
                <a:cubicBezTo>
                  <a:pt x="428" y="0"/>
                  <a:pt x="856" y="0"/>
                  <a:pt x="1200" y="96"/>
                </a:cubicBezTo>
                <a:cubicBezTo>
                  <a:pt x="1544" y="192"/>
                  <a:pt x="1856" y="400"/>
                  <a:pt x="2064" y="576"/>
                </a:cubicBezTo>
                <a:cubicBezTo>
                  <a:pt x="2272" y="752"/>
                  <a:pt x="2384" y="1056"/>
                  <a:pt x="2448" y="1152"/>
                </a:cubicBezTo>
              </a:path>
            </a:pathLst>
          </a:custGeom>
          <a:noFill/>
          <a:ln w="19050" cap="flat">
            <a:solidFill>
              <a:srgbClr val="FF000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E697160-A816-5C4F-82F3-873F2291653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714" b="6890"/>
          <a:stretch/>
        </p:blipFill>
        <p:spPr>
          <a:xfrm>
            <a:off x="1697772" y="1632865"/>
            <a:ext cx="8858392" cy="4876800"/>
          </a:xfrm>
          <a:prstGeom prst="rect">
            <a:avLst/>
          </a:prstGeom>
        </p:spPr>
      </p:pic>
      <p:grpSp>
        <p:nvGrpSpPr>
          <p:cNvPr id="12" name="Group 19">
            <a:extLst>
              <a:ext uri="{FF2B5EF4-FFF2-40B4-BE49-F238E27FC236}">
                <a16:creationId xmlns:a16="http://schemas.microsoft.com/office/drawing/2014/main" id="{8BFFA65E-7227-2045-984B-41DB53B22559}"/>
              </a:ext>
            </a:extLst>
          </p:cNvPr>
          <p:cNvGrpSpPr>
            <a:grpSpLocks/>
          </p:cNvGrpSpPr>
          <p:nvPr/>
        </p:nvGrpSpPr>
        <p:grpSpPr bwMode="auto">
          <a:xfrm>
            <a:off x="1612672" y="1930827"/>
            <a:ext cx="5421313" cy="1287463"/>
            <a:chOff x="384" y="820"/>
            <a:chExt cx="3415" cy="811"/>
          </a:xfrm>
        </p:grpSpPr>
        <p:sp>
          <p:nvSpPr>
            <p:cNvPr id="13" name="Oval 6">
              <a:extLst>
                <a:ext uri="{FF2B5EF4-FFF2-40B4-BE49-F238E27FC236}">
                  <a16:creationId xmlns:a16="http://schemas.microsoft.com/office/drawing/2014/main" id="{7B53085D-D651-2240-8A1C-7313F6A899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4" y="820"/>
              <a:ext cx="822" cy="428"/>
            </a:xfrm>
            <a:prstGeom prst="ellips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pSp>
          <p:nvGrpSpPr>
            <p:cNvPr id="14" name="Group 7">
              <a:extLst>
                <a:ext uri="{FF2B5EF4-FFF2-40B4-BE49-F238E27FC236}">
                  <a16:creationId xmlns:a16="http://schemas.microsoft.com/office/drawing/2014/main" id="{C3BE974C-095A-3945-91EA-82C1D76133F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64" y="1199"/>
              <a:ext cx="2735" cy="432"/>
              <a:chOff x="1099" y="1201"/>
              <a:chExt cx="2869" cy="504"/>
            </a:xfrm>
          </p:grpSpPr>
          <p:sp>
            <p:nvSpPr>
              <p:cNvPr id="15" name="Line 8">
                <a:extLst>
                  <a:ext uri="{FF2B5EF4-FFF2-40B4-BE49-F238E27FC236}">
                    <a16:creationId xmlns:a16="http://schemas.microsoft.com/office/drawing/2014/main" id="{1AFB7B04-64F0-3B4B-B9D9-5C9C9BE204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1099" y="1201"/>
                <a:ext cx="1011" cy="504"/>
              </a:xfrm>
              <a:prstGeom prst="line">
                <a:avLst/>
              </a:prstGeom>
              <a:noFill/>
              <a:ln w="28575">
                <a:solidFill>
                  <a:srgbClr val="990000"/>
                </a:solidFill>
                <a:round/>
                <a:headEnd/>
                <a:tailEnd type="triangle" w="lg" len="lg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Text Box 9">
                <a:extLst>
                  <a:ext uri="{FF2B5EF4-FFF2-40B4-BE49-F238E27FC236}">
                    <a16:creationId xmlns:a16="http://schemas.microsoft.com/office/drawing/2014/main" id="{50C9199A-54A0-894E-8125-C7F67D94786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26" y="1259"/>
                <a:ext cx="1242" cy="3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rial" pitchFamily="34" charset="0"/>
                  </a:defRPr>
                </a:lvl9pPr>
              </a:lstStyle>
              <a:p>
                <a:r>
                  <a:rPr lang="en-US" altLang="en-US" sz="2600">
                    <a:solidFill>
                      <a:srgbClr val="990000"/>
                    </a:solidFill>
                    <a:latin typeface="Times New Roman" pitchFamily="18" charset="0"/>
                  </a:rPr>
                  <a:t>Primary Key</a:t>
                </a:r>
              </a:p>
            </p:txBody>
          </p:sp>
        </p:grpSp>
      </p:grpSp>
      <p:grpSp>
        <p:nvGrpSpPr>
          <p:cNvPr id="17" name="Group 20">
            <a:extLst>
              <a:ext uri="{FF2B5EF4-FFF2-40B4-BE49-F238E27FC236}">
                <a16:creationId xmlns:a16="http://schemas.microsoft.com/office/drawing/2014/main" id="{69D106F7-8DED-FF4C-AAAE-E483268C58AA}"/>
              </a:ext>
            </a:extLst>
          </p:cNvPr>
          <p:cNvGrpSpPr>
            <a:grpSpLocks/>
          </p:cNvGrpSpPr>
          <p:nvPr/>
        </p:nvGrpSpPr>
        <p:grpSpPr bwMode="auto">
          <a:xfrm>
            <a:off x="3962151" y="3050014"/>
            <a:ext cx="4573219" cy="874713"/>
            <a:chOff x="2090" y="1524"/>
            <a:chExt cx="3316" cy="551"/>
          </a:xfrm>
        </p:grpSpPr>
        <p:sp>
          <p:nvSpPr>
            <p:cNvPr id="18" name="Oval 11">
              <a:extLst>
                <a:ext uri="{FF2B5EF4-FFF2-40B4-BE49-F238E27FC236}">
                  <a16:creationId xmlns:a16="http://schemas.microsoft.com/office/drawing/2014/main" id="{ABA6EAE0-C428-5948-879F-5279521E9F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90" y="1624"/>
              <a:ext cx="864" cy="451"/>
            </a:xfrm>
            <a:prstGeom prst="ellips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9" name="Line 12">
              <a:extLst>
                <a:ext uri="{FF2B5EF4-FFF2-40B4-BE49-F238E27FC236}">
                  <a16:creationId xmlns:a16="http://schemas.microsoft.com/office/drawing/2014/main" id="{5A1EF434-97DD-2049-A00B-193D0C0FE2E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2832" y="1832"/>
              <a:ext cx="739" cy="10"/>
            </a:xfrm>
            <a:prstGeom prst="lin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Text Box 13">
              <a:extLst>
                <a:ext uri="{FF2B5EF4-FFF2-40B4-BE49-F238E27FC236}">
                  <a16:creationId xmlns:a16="http://schemas.microsoft.com/office/drawing/2014/main" id="{8941C0DC-BFFE-5A44-BC42-0B6D0EE3EFA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90" y="1524"/>
              <a:ext cx="1816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r>
                <a:rPr lang="en-US" altLang="en-US" sz="2600" dirty="0">
                  <a:solidFill>
                    <a:srgbClr val="990000"/>
                  </a:solidFill>
                  <a:latin typeface="Times New Roman" pitchFamily="18" charset="0"/>
                </a:rPr>
                <a:t>Foreign Key</a:t>
              </a:r>
              <a:endParaRPr lang="en-US" altLang="en-US" sz="1600" dirty="0">
                <a:solidFill>
                  <a:srgbClr val="990000"/>
                </a:solidFill>
                <a:latin typeface="Times New Roman" pitchFamily="18" charset="0"/>
              </a:endParaRPr>
            </a:p>
          </p:txBody>
        </p:sp>
      </p:grpSp>
      <p:grpSp>
        <p:nvGrpSpPr>
          <p:cNvPr id="21" name="Group 21">
            <a:extLst>
              <a:ext uri="{FF2B5EF4-FFF2-40B4-BE49-F238E27FC236}">
                <a16:creationId xmlns:a16="http://schemas.microsoft.com/office/drawing/2014/main" id="{B1766AE4-7400-A64D-8CE1-7A4D2312F84C}"/>
              </a:ext>
            </a:extLst>
          </p:cNvPr>
          <p:cNvGrpSpPr>
            <a:grpSpLocks/>
          </p:cNvGrpSpPr>
          <p:nvPr/>
        </p:nvGrpSpPr>
        <p:grpSpPr bwMode="auto">
          <a:xfrm>
            <a:off x="1647597" y="4446663"/>
            <a:ext cx="2574925" cy="1314839"/>
            <a:chOff x="442" y="2435"/>
            <a:chExt cx="1622" cy="815"/>
          </a:xfrm>
        </p:grpSpPr>
        <p:sp>
          <p:nvSpPr>
            <p:cNvPr id="22" name="Oval 15">
              <a:extLst>
                <a:ext uri="{FF2B5EF4-FFF2-40B4-BE49-F238E27FC236}">
                  <a16:creationId xmlns:a16="http://schemas.microsoft.com/office/drawing/2014/main" id="{885BAAD9-2E4C-0844-99D7-B504B25F8B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2" y="2435"/>
              <a:ext cx="1622" cy="378"/>
            </a:xfrm>
            <a:prstGeom prst="ellips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3" name="Line 16">
              <a:extLst>
                <a:ext uri="{FF2B5EF4-FFF2-40B4-BE49-F238E27FC236}">
                  <a16:creationId xmlns:a16="http://schemas.microsoft.com/office/drawing/2014/main" id="{4799AD57-E268-8B4D-AA1D-675BCF287E7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242" y="2813"/>
              <a:ext cx="310" cy="437"/>
            </a:xfrm>
            <a:prstGeom prst="line">
              <a:avLst/>
            </a:prstGeom>
            <a:noFill/>
            <a:ln w="28575">
              <a:solidFill>
                <a:srgbClr val="9900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0" name="Title 9">
            <a:extLst>
              <a:ext uri="{FF2B5EF4-FFF2-40B4-BE49-F238E27FC236}">
                <a16:creationId xmlns:a16="http://schemas.microsoft.com/office/drawing/2014/main" id="{778573E2-9686-554B-872B-5FF0929CF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Database Design Example</a:t>
            </a:r>
          </a:p>
        </p:txBody>
      </p:sp>
      <p:sp>
        <p:nvSpPr>
          <p:cNvPr id="24" name="Line 16">
            <a:extLst>
              <a:ext uri="{FF2B5EF4-FFF2-40B4-BE49-F238E27FC236}">
                <a16:creationId xmlns:a16="http://schemas.microsoft.com/office/drawing/2014/main" id="{DCDBDB47-3C3E-9241-B94E-A931741BD59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350859" y="3776398"/>
            <a:ext cx="51903" cy="734668"/>
          </a:xfrm>
          <a:prstGeom prst="line">
            <a:avLst/>
          </a:prstGeom>
          <a:noFill/>
          <a:ln w="28575">
            <a:solidFill>
              <a:srgbClr val="9900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429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/>
              <a:t> Identify Data Needs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en-US" dirty="0"/>
              <a:t>Data Modeling</a:t>
            </a:r>
          </a:p>
          <a:p>
            <a:pPr lvl="1"/>
            <a:r>
              <a:rPr lang="en-US" dirty="0"/>
              <a:t>Analyze data needs</a:t>
            </a:r>
          </a:p>
          <a:p>
            <a:pPr lvl="1"/>
            <a:r>
              <a:rPr lang="en-US" dirty="0"/>
              <a:t>Visualize the data objects</a:t>
            </a:r>
          </a:p>
          <a:p>
            <a:endParaRPr lang="en-US" dirty="0"/>
          </a:p>
          <a:p>
            <a:r>
              <a:rPr lang="en-US" dirty="0"/>
              <a:t>Questions to Ask</a:t>
            </a:r>
          </a:p>
          <a:p>
            <a:pPr lvl="1"/>
            <a:r>
              <a:rPr lang="en-US" dirty="0"/>
              <a:t>Why do you want to collect the data?</a:t>
            </a:r>
          </a:p>
          <a:p>
            <a:pPr lvl="1"/>
            <a:r>
              <a:rPr lang="en-US" dirty="0"/>
              <a:t>What do you want to do with it?</a:t>
            </a:r>
          </a:p>
          <a:p>
            <a:pPr lvl="1"/>
            <a:r>
              <a:rPr lang="en-US" dirty="0"/>
              <a:t>Who else will be using the data, what do they want from it?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0871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1016</Words>
  <Application>Microsoft Macintosh PowerPoint</Application>
  <PresentationFormat>Widescreen</PresentationFormat>
  <Paragraphs>219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Arial</vt:lpstr>
      <vt:lpstr>Calibri</vt:lpstr>
      <vt:lpstr>Calibri Light</vt:lpstr>
      <vt:lpstr>Century Gothic</vt:lpstr>
      <vt:lpstr>Helvetica</vt:lpstr>
      <vt:lpstr>Tahoma</vt:lpstr>
      <vt:lpstr>Times</vt:lpstr>
      <vt:lpstr>Times New Roman</vt:lpstr>
      <vt:lpstr>Verdana</vt:lpstr>
      <vt:lpstr>Wingdings</vt:lpstr>
      <vt:lpstr>Office Theme</vt:lpstr>
      <vt:lpstr>Introduction to Databases</vt:lpstr>
      <vt:lpstr>Some Vocabulary</vt:lpstr>
      <vt:lpstr>Spreadsheets vs. Database</vt:lpstr>
      <vt:lpstr>(Some of the) Problem with Spreadsheets</vt:lpstr>
      <vt:lpstr>A Relational Database Is… </vt:lpstr>
      <vt:lpstr>Relational Model</vt:lpstr>
      <vt:lpstr>Database Features</vt:lpstr>
      <vt:lpstr>Database Design Example</vt:lpstr>
      <vt:lpstr> Identify Data Needs</vt:lpstr>
      <vt:lpstr>3 Steps to Database Design</vt:lpstr>
      <vt:lpstr>Salesforce Labs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Databases</dc:title>
  <dc:creator>Rick Kazman</dc:creator>
  <cp:lastModifiedBy>Rick Kazman</cp:lastModifiedBy>
  <cp:revision>6</cp:revision>
  <dcterms:created xsi:type="dcterms:W3CDTF">2020-10-30T09:09:50Z</dcterms:created>
  <dcterms:modified xsi:type="dcterms:W3CDTF">2022-03-24T18:49:28Z</dcterms:modified>
</cp:coreProperties>
</file>