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01" r:id="rId2"/>
    <p:sldId id="261" r:id="rId3"/>
    <p:sldId id="262" r:id="rId4"/>
    <p:sldId id="263" r:id="rId5"/>
    <p:sldId id="257" r:id="rId6"/>
    <p:sldId id="302" r:id="rId7"/>
    <p:sldId id="265" r:id="rId8"/>
    <p:sldId id="267" r:id="rId9"/>
    <p:sldId id="269" r:id="rId10"/>
    <p:sldId id="271" r:id="rId11"/>
    <p:sldId id="30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/>
    <p:restoredTop sz="96654"/>
  </p:normalViewPr>
  <p:slideViewPr>
    <p:cSldViewPr snapToGrid="0" snapToObjects="1">
      <p:cViewPr varScale="1">
        <p:scale>
          <a:sx n="128" d="100"/>
          <a:sy n="128" d="100"/>
        </p:scale>
        <p:origin x="3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F56FC-7F64-3D4F-9CDD-57A4B257C625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DFB56-195A-B143-8957-43142870F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D40EC-5E86-DC41-80C0-CDBB769A8F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4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</a:t>
            </a:r>
            <a:r>
              <a:rPr lang="en-US" baseline="0" dirty="0"/>
              <a:t> you have identified your data and determined how that data might be divided into tables, you will need to </a:t>
            </a:r>
            <a:r>
              <a:rPr lang="en-US" b="1" baseline="0" dirty="0"/>
              <a:t>optimize</a:t>
            </a:r>
            <a:r>
              <a:rPr lang="en-US" b="0" i="0" baseline="0" dirty="0"/>
              <a:t> your data (called Normalization).</a:t>
            </a:r>
          </a:p>
          <a:p>
            <a:endParaRPr lang="en-US" b="0" i="0" baseline="0" dirty="0"/>
          </a:p>
          <a:p>
            <a:r>
              <a:rPr lang="en-US" b="0" i="0" baseline="0" dirty="0"/>
              <a:t>Purpose of using a database is to make things more efficient and easier to work.</a:t>
            </a:r>
          </a:p>
          <a:p>
            <a:endParaRPr lang="en-US" b="0" i="0" baseline="0" dirty="0"/>
          </a:p>
          <a:p>
            <a:r>
              <a:rPr lang="en-US" b="0" i="0" baseline="0" dirty="0"/>
              <a:t>Data types… text…. Number, date/time  and how big (for storage size with variables)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7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C9B8A-130D-4996-9A76-E5C78DB6B419}" type="slidenum">
              <a:rPr lang="en-US"/>
              <a:pPr/>
              <a:t>3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we learn all about Relational</a:t>
            </a:r>
            <a:r>
              <a:rPr lang="en-US" baseline="0" dirty="0"/>
              <a:t> Databases… let’s compare to Excel to a database….</a:t>
            </a:r>
            <a:endParaRPr lang="en-US" dirty="0"/>
          </a:p>
          <a:p>
            <a:endParaRPr lang="en-US" dirty="0"/>
          </a:p>
          <a:p>
            <a:r>
              <a:rPr lang="en-US" dirty="0"/>
              <a:t>And…..</a:t>
            </a:r>
          </a:p>
          <a:p>
            <a:r>
              <a:rPr lang="en-US" dirty="0"/>
              <a:t>Security – somebody getting in to the spreadsheet and making changes Databases</a:t>
            </a:r>
            <a:r>
              <a:rPr lang="en-US" baseline="0" dirty="0"/>
              <a:t> can have username/password access. With </a:t>
            </a:r>
            <a:r>
              <a:rPr lang="en-US" baseline="0" dirty="0" err="1"/>
              <a:t>MySQL</a:t>
            </a:r>
            <a:r>
              <a:rPr lang="en-US" baseline="0" dirty="0"/>
              <a:t> database can be shared using multiple access points (software).</a:t>
            </a:r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04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46F75-2297-472B-B38C-0909C44CC519}" type="slidenum">
              <a:rPr lang="en-US"/>
              <a:pPr/>
              <a:t>4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Internal record consistency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en-US" dirty="0"/>
              <a:t>Each column can manipulated independently of the row</a:t>
            </a:r>
          </a:p>
          <a:p>
            <a:endParaRPr lang="en-US" dirty="0"/>
          </a:p>
          <a:p>
            <a:r>
              <a:rPr lang="en-US" dirty="0"/>
              <a:t>Want</a:t>
            </a:r>
            <a:r>
              <a:rPr lang="en-US" baseline="0" dirty="0"/>
              <a:t> to update only once</a:t>
            </a:r>
          </a:p>
          <a:p>
            <a:endParaRPr lang="en-US" baseline="0" dirty="0"/>
          </a:p>
          <a:p>
            <a:r>
              <a:rPr lang="en-US" baseline="0" dirty="0"/>
              <a:t>Want to delete only one place and do not want to affect other data</a:t>
            </a:r>
            <a:endParaRPr lang="en-US" dirty="0"/>
          </a:p>
          <a:p>
            <a:r>
              <a:rPr lang="en-US" dirty="0"/>
              <a:t>Removing Brian</a:t>
            </a:r>
            <a:r>
              <a:rPr lang="en-US" baseline="0" dirty="0"/>
              <a:t> Williams removes, benefits dept, or just Brian’s name have empty cells.</a:t>
            </a:r>
          </a:p>
          <a:p>
            <a:r>
              <a:rPr lang="en-US" baseline="0" dirty="0"/>
              <a:t>Incomplete row BAD…</a:t>
            </a:r>
          </a:p>
          <a:p>
            <a:endParaRPr lang="en-US" baseline="0" dirty="0"/>
          </a:p>
          <a:p>
            <a:r>
              <a:rPr lang="en-US" baseline="0" dirty="0"/>
              <a:t>And what if forget that “empty” row and add a new complete row when get a contact.  Adding new dept, before have contact person, also have empty cells. </a:t>
            </a:r>
          </a:p>
          <a:p>
            <a:endParaRPr lang="en-US" baseline="0" dirty="0"/>
          </a:p>
          <a:p>
            <a:r>
              <a:rPr lang="en-US" dirty="0"/>
              <a:t>Chart to point out</a:t>
            </a:r>
          </a:p>
          <a:p>
            <a:r>
              <a:rPr lang="en-US" dirty="0"/>
              <a:t> - multiple lines to update if changed Address.</a:t>
            </a:r>
          </a:p>
          <a:p>
            <a:r>
              <a:rPr lang="en-US" dirty="0"/>
              <a:t> - if delete person, lose info of a dept.</a:t>
            </a:r>
          </a:p>
          <a:p>
            <a:r>
              <a:rPr lang="en-US" dirty="0"/>
              <a:t> - cannot just add a record that is not complete (to add only dept without a name).</a:t>
            </a:r>
          </a:p>
          <a:p>
            <a:endParaRPr lang="en-US" dirty="0"/>
          </a:p>
          <a:p>
            <a:r>
              <a:rPr lang="en-US" dirty="0"/>
              <a:t>Only have to update one table, one cell.</a:t>
            </a:r>
          </a:p>
          <a:p>
            <a:r>
              <a:rPr lang="en-US" dirty="0"/>
              <a:t>If remove a contact, </a:t>
            </a:r>
            <a:r>
              <a:rPr lang="en-US" dirty="0" err="1"/>
              <a:t>Dept</a:t>
            </a:r>
            <a:r>
              <a:rPr lang="en-US" dirty="0"/>
              <a:t> info is still there</a:t>
            </a:r>
          </a:p>
          <a:p>
            <a:r>
              <a:rPr lang="en-US" dirty="0"/>
              <a:t>Can</a:t>
            </a:r>
            <a:r>
              <a:rPr lang="en-US" baseline="0" dirty="0"/>
              <a:t> add a </a:t>
            </a:r>
            <a:r>
              <a:rPr lang="en-US" baseline="0" dirty="0" err="1"/>
              <a:t>dept</a:t>
            </a:r>
            <a:r>
              <a:rPr lang="en-US" baseline="0" dirty="0"/>
              <a:t> with complete info in its table.</a:t>
            </a:r>
          </a:p>
          <a:p>
            <a:endParaRPr lang="en-US" baseline="0" dirty="0"/>
          </a:p>
          <a:p>
            <a:endParaRPr lang="en-US" baseline="0"/>
          </a:p>
          <a:p>
            <a:endParaRPr lang="en-US" baseline="0" dirty="0"/>
          </a:p>
          <a:p>
            <a:r>
              <a:rPr lang="en-US" dirty="0"/>
              <a:t>Data Integrity =&gt; Data integrity means that the data in the database is complete and consistent both at its creation and at all times during use. </a:t>
            </a:r>
          </a:p>
          <a:p>
            <a:endParaRPr lang="en-US" dirty="0"/>
          </a:p>
          <a:p>
            <a:r>
              <a:rPr lang="en-US" dirty="0"/>
              <a:t>Data Integrity =&gt;  Database integrity means the correctness and consistency of data. </a:t>
            </a:r>
          </a:p>
          <a:p>
            <a:endParaRPr lang="en-US" dirty="0"/>
          </a:p>
          <a:p>
            <a:r>
              <a:rPr lang="en-US" dirty="0"/>
              <a:t>To make updating, deletes and inserts easier.....</a:t>
            </a:r>
          </a:p>
          <a:p>
            <a:endParaRPr lang="en-US" dirty="0"/>
          </a:p>
          <a:p>
            <a:r>
              <a:rPr lang="en-US" dirty="0"/>
              <a:t>When in a relational table, data integrity is assured:</a:t>
            </a:r>
          </a:p>
          <a:p>
            <a:pPr>
              <a:buFontTx/>
              <a:buChar char="-"/>
            </a:pPr>
            <a:r>
              <a:rPr lang="en-US" dirty="0"/>
              <a:t>cannot delete a record (benefits) if it is linked to a record in another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39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Fields</a:t>
            </a:r>
            <a:r>
              <a:rPr lang="en-US" baseline="0" dirty="0"/>
              <a:t> or attributes are related in a record.</a:t>
            </a:r>
          </a:p>
          <a:p>
            <a:endParaRPr lang="en-US" baseline="0" dirty="0"/>
          </a:p>
          <a:p>
            <a:r>
              <a:rPr lang="en-US" baseline="0" dirty="0"/>
              <a:t>Tables can have meaning on their own OR have relationships between other tables.</a:t>
            </a:r>
          </a:p>
          <a:p>
            <a:endParaRPr lang="en-US" baseline="0" dirty="0"/>
          </a:p>
          <a:p>
            <a:r>
              <a:rPr lang="en-US" baseline="0" dirty="0"/>
              <a:t>Because databases have many tables, tools exist to manage the relationships, all you have to do is focus on collecting the data</a:t>
            </a:r>
          </a:p>
          <a:p>
            <a:r>
              <a:rPr lang="en-US" baseline="0" dirty="0"/>
              <a:t>Tools to combine data, tools to enter data (forms)… MS Access or PHP (web)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6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F2F6DB6-15C3-48CD-AFB1-4E46484BD98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42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Advantages:  quality control and performance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8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on</a:t>
            </a:r>
            <a:r>
              <a:rPr lang="en-US" baseline="0" dirty="0"/>
              <a:t>-the-fly min-n-matching of tables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75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start designing </a:t>
            </a:r>
            <a:r>
              <a:rPr lang="en-US"/>
              <a:t>a Database……</a:t>
            </a:r>
          </a:p>
          <a:p>
            <a:endParaRPr lang="en-US" dirty="0"/>
          </a:p>
          <a:p>
            <a:r>
              <a:rPr lang="en-US" dirty="0"/>
              <a:t>Before you define your database structure ask questions</a:t>
            </a:r>
            <a:r>
              <a:rPr lang="en-US" baseline="0" dirty="0"/>
              <a:t> to determine what you will collect &amp; how to organize it</a:t>
            </a:r>
          </a:p>
          <a:p>
            <a:endParaRPr lang="en-US" baseline="0" dirty="0"/>
          </a:p>
          <a:p>
            <a:r>
              <a:rPr lang="en-US" baseline="0" dirty="0"/>
              <a:t>Analyze &amp; visualizing data…. Data Modeling</a:t>
            </a:r>
          </a:p>
          <a:p>
            <a:endParaRPr lang="en-US" baseline="0" dirty="0"/>
          </a:p>
          <a:p>
            <a:r>
              <a:rPr lang="en-US" baseline="0" dirty="0"/>
              <a:t>Questions to ask when determining your data needs…..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C4CFE-3ECC-4D3C-94AC-2AA4E1C2F42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5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20F47-6ECB-B54B-813C-922FB489E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DAE82-97D4-C24E-B0F7-4E4E719A5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008-37F3-AE46-A4DD-66355EB2F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FD0E6-41F1-0A45-8B07-F82297EA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EE4BD-7D14-C946-B6B2-15229A11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29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ED76-6616-AC41-A85F-D87797A49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D228F-0D3C-6E42-A7F1-B959462E7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720CC-6F68-2B47-AB57-20D9F29BE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F0D0D-C85B-4A44-A5EF-0B863A5D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0C618-0AD0-C249-A23D-624D83E8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55C41-CEBA-9F4C-94EA-E5B6BA064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90260-0AE2-0D49-B2D3-6FE750265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BDBEC-BFBE-F441-90C0-9E818E1F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43B9F-955B-1C47-8078-47B65CFF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FB24F-6D21-1F4B-99DD-8450AA08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55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841" y="33795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741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D8A60-C0A5-0444-BBE1-F68EED61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BC2FB-5282-EC48-A1B6-D7173BBBF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D2F49-E37C-8C4A-9A2E-F9E1CE525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E726C-7283-B74C-A5CC-7DCEF42B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2A72A-AFE4-194F-BD0A-06E6B33DE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2F3A-7AC7-C640-8BC1-37C772626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E86F3-19D4-E245-BA4F-E56257361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1E0DB-AFD3-8244-8401-805059D3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921AE-CFA5-9044-8539-9AA146484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5AD74-1749-4845-BF95-83889A85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8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84B6-7935-3745-9E1E-B48B10AE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28D7D-173C-3F4B-AAD8-33B99725F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3C2CC6-BFFC-C641-9D7C-7B669AAEE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268AA-F86A-2C4D-A44D-ED377C57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13162-D351-E64B-BF17-214CD51E3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BCD54-4732-3541-A3D0-5D5E81FF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3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55B2-9402-D449-B2B7-10F1B879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6F5E4-D827-BE4A-9811-7CA86E196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6C05F-1657-A044-9F42-6D8FDCDEF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3C1C9E-2817-0048-9A1C-9E4008CAD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C79286-34E9-5949-BDAA-36652FCC9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8C30D0-AA90-E146-A4D4-1D64E94B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A7FD9-D394-8A49-868A-EB0067936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DCD957-41DD-8646-B4E5-C4CA014E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B35B-3E62-E043-AC8A-E60CD6FCD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988D77-6AB4-424E-BDD3-C3E27029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3EF1F-4077-1647-81C3-53DAFE5B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F3FF91-C03B-7440-9201-8C6D858E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8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4DA24B-0624-504A-9621-24BBF9F30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9D630-7747-C042-BECD-BF7B178D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A2EE5-5380-F441-BA3D-A79344D1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79937-AF8E-314C-BAF4-EE61CA3C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16CF-BD71-F440-A426-E4C7D6EE4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6F2DE-B74C-0D49-BCBB-9645709DE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D4255-A998-B545-B1A8-ABB3ABDA7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50A78-0C49-0D4A-A8A5-4C332028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66DCE-E018-0F47-9D2E-DB760A9F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FB9A4-B8AE-F447-B035-962C1C698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EE54D-ACB6-0144-AF28-23076AB99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8F1C2-2627-AB4F-93E0-2B1AEE585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A472C-C935-1F4F-A064-F6B16F64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68F74-8CE6-DD40-B415-0BC9C4CBA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4ED82-2140-4249-9515-1FD0F1BD0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7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695C8B-6487-1246-BEBB-EFEFF256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7531D-6584-7E4A-9B79-2F747295B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11B4-DBA1-5A48-82F0-1A1F9E73F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3A81-34D3-9E4E-BA4D-0BFBC3E07AB3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388A7-D0FE-374E-9D79-A5A47EEF2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1FCEA-4932-2C47-9648-9CC93C899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2AD2-856B-3645-96B3-1A873D73A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1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524000" y="448320"/>
            <a:ext cx="8752118" cy="1470025"/>
          </a:xfrm>
        </p:spPr>
        <p:txBody>
          <a:bodyPr>
            <a:normAutofit/>
          </a:bodyPr>
          <a:lstStyle/>
          <a:p>
            <a:r>
              <a:rPr lang="en-US" dirty="0">
                <a:latin typeface="Helvetica"/>
                <a:cs typeface="Helvetica"/>
              </a:rPr>
              <a:t>Introduction to Databases</a:t>
            </a: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3830731" y="2395993"/>
            <a:ext cx="4495800" cy="2538112"/>
            <a:chOff x="1755" y="7912"/>
            <a:chExt cx="7080" cy="4155"/>
          </a:xfrm>
        </p:grpSpPr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1755" y="7912"/>
              <a:ext cx="7080" cy="4155"/>
              <a:chOff x="1575" y="6577"/>
              <a:chExt cx="7080" cy="4155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1575" y="6577"/>
                <a:ext cx="7080" cy="4155"/>
              </a:xfrm>
              <a:prstGeom prst="rect">
                <a:avLst/>
              </a:prstGeom>
              <a:solidFill>
                <a:srgbClr val="FFFFFF"/>
              </a:solidFill>
              <a:ln w="76200" cmpd="sng">
                <a:solidFill>
                  <a:schemeClr val="accent6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>
                <a:off x="1755" y="7155"/>
                <a:ext cx="1920" cy="22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 dirty="0">
                    <a:solidFill>
                      <a:srgbClr val="548DD4"/>
                    </a:solidFill>
                    <a:latin typeface="Calibri" pitchFamily="34" charset="0"/>
                  </a:rPr>
                  <a:t>CustomerID *</a:t>
                </a:r>
                <a:br>
                  <a:rPr lang="en-US" sz="1100" dirty="0">
                    <a:latin typeface="Times New Roman" pitchFamily="18" charset="0"/>
                  </a:rPr>
                </a:br>
                <a:r>
                  <a:rPr lang="en-US" sz="1100" dirty="0">
                    <a:latin typeface="Calibri" pitchFamily="34" charset="0"/>
                  </a:rPr>
                  <a:t>Name</a:t>
                </a:r>
                <a:br>
                  <a:rPr lang="en-US" sz="1100" dirty="0">
                    <a:latin typeface="Calibri" pitchFamily="34" charset="0"/>
                  </a:rPr>
                </a:br>
                <a:r>
                  <a:rPr lang="en-US" sz="1100" dirty="0">
                    <a:latin typeface="Calibri" pitchFamily="34" charset="0"/>
                  </a:rPr>
                  <a:t>Address</a:t>
                </a:r>
                <a:br>
                  <a:rPr lang="en-US" sz="1100" dirty="0">
                    <a:latin typeface="Calibri" pitchFamily="34" charset="0"/>
                  </a:rPr>
                </a:br>
                <a:r>
                  <a:rPr lang="en-US" sz="1100" dirty="0">
                    <a:latin typeface="Calibri" pitchFamily="34" charset="0"/>
                  </a:rPr>
                  <a:t>Phone</a:t>
                </a:r>
                <a:br>
                  <a:rPr lang="en-US" sz="1100" dirty="0">
                    <a:latin typeface="Calibri" pitchFamily="34" charset="0"/>
                  </a:rPr>
                </a:br>
                <a:r>
                  <a:rPr lang="en-US" sz="1100" dirty="0">
                    <a:latin typeface="Calibri" pitchFamily="34" charset="0"/>
                  </a:rPr>
                  <a:t>SSN</a:t>
                </a:r>
                <a:br>
                  <a:rPr lang="en-US" sz="1100" dirty="0">
                    <a:latin typeface="Calibri" pitchFamily="34" charset="0"/>
                  </a:rPr>
                </a:b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5" name="Text Box 6"/>
              <p:cNvSpPr txBox="1">
                <a:spLocks noChangeArrowheads="1"/>
              </p:cNvSpPr>
              <p:nvPr/>
            </p:nvSpPr>
            <p:spPr bwMode="auto">
              <a:xfrm>
                <a:off x="4020" y="7350"/>
                <a:ext cx="1920" cy="15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 dirty="0">
                    <a:solidFill>
                      <a:srgbClr val="548DD4"/>
                    </a:solidFill>
                    <a:latin typeface="Calibri" pitchFamily="34" charset="0"/>
                  </a:rPr>
                  <a:t>CustomerID</a:t>
                </a:r>
                <a:br>
                  <a:rPr lang="en-US" sz="1100" dirty="0">
                    <a:latin typeface="Times New Roman" pitchFamily="18" charset="0"/>
                  </a:rPr>
                </a:br>
                <a:r>
                  <a:rPr lang="en-US" sz="1100" b="1" dirty="0">
                    <a:solidFill>
                      <a:srgbClr val="76923C"/>
                    </a:solidFill>
                    <a:latin typeface="Calibri" pitchFamily="34" charset="0"/>
                  </a:rPr>
                  <a:t>AccountNumber</a:t>
                </a:r>
                <a:endParaRPr lang="en-US" sz="1100" dirty="0">
                  <a:solidFill>
                    <a:srgbClr val="76923C"/>
                  </a:solidFill>
                  <a:latin typeface="Times New Roman" pitchFamily="18" charset="0"/>
                </a:endParaRP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6315" y="7155"/>
                <a:ext cx="1920" cy="172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b="1" dirty="0">
                    <a:solidFill>
                      <a:srgbClr val="76923C"/>
                    </a:solidFill>
                    <a:latin typeface="Calibri" pitchFamily="34" charset="0"/>
                  </a:rPr>
                  <a:t>AccountNumber*</a:t>
                </a:r>
                <a:br>
                  <a:rPr lang="en-US" sz="1100" dirty="0">
                    <a:latin typeface="Times New Roman" pitchFamily="18" charset="0"/>
                  </a:rPr>
                </a:br>
                <a:r>
                  <a:rPr lang="en-US" sz="1100" dirty="0">
                    <a:latin typeface="Calibri" pitchFamily="34" charset="0"/>
                  </a:rPr>
                  <a:t>TransactNumber Amount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7" name="Text Box 8"/>
              <p:cNvSpPr txBox="1">
                <a:spLocks noChangeArrowheads="1"/>
              </p:cNvSpPr>
              <p:nvPr/>
            </p:nvSpPr>
            <p:spPr bwMode="auto">
              <a:xfrm>
                <a:off x="1875" y="9705"/>
                <a:ext cx="1800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>
                    <a:latin typeface="Calibri" pitchFamily="34" charset="0"/>
                  </a:rPr>
                  <a:t>Customers Table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4140" y="9030"/>
                <a:ext cx="1800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dirty="0">
                    <a:latin typeface="Calibri" pitchFamily="34" charset="0"/>
                  </a:rPr>
                  <a:t>Account Table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6315" y="9345"/>
                <a:ext cx="1920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dirty="0">
                    <a:latin typeface="Calibri" pitchFamily="34" charset="0"/>
                  </a:rPr>
                  <a:t>Transaction Table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1755" y="10290"/>
                <a:ext cx="2715" cy="39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 dirty="0">
                    <a:latin typeface="Calibri" pitchFamily="34" charset="0"/>
                  </a:rPr>
                  <a:t>* Denotes Primary Key</a:t>
                </a:r>
                <a:endParaRPr lang="en-US" dirty="0">
                  <a:latin typeface="Arial" pitchFamily="34" charset="0"/>
                </a:endParaRPr>
              </a:p>
            </p:txBody>
          </p:sp>
        </p:grpSp>
        <p:cxnSp>
          <p:nvCxnSpPr>
            <p:cNvPr id="11" name="AutoShape 12"/>
            <p:cNvCxnSpPr>
              <a:cxnSpLocks noChangeShapeType="1"/>
            </p:cNvCxnSpPr>
            <p:nvPr/>
          </p:nvCxnSpPr>
          <p:spPr bwMode="auto">
            <a:xfrm>
              <a:off x="3402" y="8685"/>
              <a:ext cx="918" cy="19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AutoShape 13"/>
            <p:cNvCxnSpPr>
              <a:cxnSpLocks noChangeShapeType="1"/>
            </p:cNvCxnSpPr>
            <p:nvPr/>
          </p:nvCxnSpPr>
          <p:spPr bwMode="auto">
            <a:xfrm flipH="1">
              <a:off x="5922" y="8685"/>
              <a:ext cx="663" cy="467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1" name="TextBox 20"/>
          <p:cNvSpPr txBox="1"/>
          <p:nvPr/>
        </p:nvSpPr>
        <p:spPr>
          <a:xfrm>
            <a:off x="3520617" y="6265902"/>
            <a:ext cx="52180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© 2013 </a:t>
            </a:r>
            <a:r>
              <a:rPr lang="en-US" sz="1000" dirty="0">
                <a:solidFill>
                  <a:schemeClr val="bg1"/>
                </a:solidFill>
              </a:rPr>
              <a:t>by the Rector and Visitors of the University of Virginia.</a:t>
            </a:r>
          </a:p>
          <a:p>
            <a:r>
              <a:rPr lang="en-US" sz="1000" dirty="0">
                <a:solidFill>
                  <a:schemeClr val="bg1"/>
                </a:solidFill>
              </a:rPr>
              <a:t>This work is made available under the terms of the Creative Commons Attribution-ShareAlike 4.0</a:t>
            </a:r>
          </a:p>
          <a:p>
            <a:r>
              <a:rPr lang="en-US" sz="1000" dirty="0">
                <a:solidFill>
                  <a:schemeClr val="bg1"/>
                </a:solidFill>
              </a:rPr>
              <a:t>International license </a:t>
            </a:r>
            <a:r>
              <a:rPr lang="en-US" sz="1000" u="sng" dirty="0">
                <a:solidFill>
                  <a:schemeClr val="bg1"/>
                </a:solidFill>
              </a:rPr>
              <a:t>http://creativecommons.org/licenses/by-sa/4.0/ </a:t>
            </a:r>
            <a:r>
              <a:rPr lang="en-US" sz="10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49326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3 Steps to Database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Split Data Into Tables</a:t>
            </a:r>
          </a:p>
          <a:p>
            <a:pPr lvl="1"/>
            <a:r>
              <a:rPr lang="en-US" dirty="0"/>
              <a:t>Normalization</a:t>
            </a:r>
          </a:p>
          <a:p>
            <a:pPr lvl="1"/>
            <a:r>
              <a:rPr lang="en-US" dirty="0"/>
              <a:t>Each field must contain only one value</a:t>
            </a:r>
          </a:p>
          <a:p>
            <a:pPr lvl="1"/>
            <a:r>
              <a:rPr lang="en-US" dirty="0"/>
              <a:t>Each field must have a unique name</a:t>
            </a:r>
          </a:p>
          <a:p>
            <a:pPr lvl="1"/>
            <a:endParaRPr lang="en-US" dirty="0"/>
          </a:p>
          <a:p>
            <a:r>
              <a:rPr lang="en-US" dirty="0"/>
              <a:t>Determine Data Type for Each Column</a:t>
            </a:r>
          </a:p>
          <a:p>
            <a:endParaRPr lang="en-US" dirty="0"/>
          </a:p>
          <a:p>
            <a:r>
              <a:rPr lang="en-US" dirty="0"/>
              <a:t>Identify Relationships Between the Tables</a:t>
            </a:r>
          </a:p>
          <a:p>
            <a:pPr lvl="1"/>
            <a:r>
              <a:rPr lang="en-US" dirty="0"/>
              <a:t>No two records can be identical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20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9F54-B1E7-FC41-975D-96318C3B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Salesforce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3678D-412C-9A42-9504-B2E0C8348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Salesforce labs will walk you, step by step, through the database design (and app design) process. </a:t>
            </a:r>
          </a:p>
          <a:p>
            <a:r>
              <a:rPr lang="en-US" dirty="0"/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126197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Some Vocabulary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Database – set of (related) tables</a:t>
            </a:r>
          </a:p>
          <a:p>
            <a:r>
              <a:rPr lang="en-US" dirty="0"/>
              <a:t>Table – set of rows and columns</a:t>
            </a:r>
          </a:p>
          <a:p>
            <a:r>
              <a:rPr lang="en-US" dirty="0"/>
              <a:t>Column –  field, attribute </a:t>
            </a:r>
          </a:p>
          <a:p>
            <a:r>
              <a:rPr lang="en-US" dirty="0"/>
              <a:t>Row – Tuple, observation, case</a:t>
            </a:r>
          </a:p>
          <a:p>
            <a:r>
              <a:rPr lang="en-US" dirty="0"/>
              <a:t>DBMS – Database Management System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6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Spreadsheets vs. Database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n-US" dirty="0"/>
              <a:t>Spreadsheets are best if:</a:t>
            </a:r>
          </a:p>
          <a:p>
            <a:pPr lvl="1"/>
            <a:r>
              <a:rPr lang="en-US" dirty="0"/>
              <a:t>Data can be stored in a single datasheet without lots of redundancy</a:t>
            </a:r>
          </a:p>
          <a:p>
            <a:pPr lvl="1"/>
            <a:r>
              <a:rPr lang="en-US" dirty="0"/>
              <a:t>You are doing simple calculations or making visualizations</a:t>
            </a:r>
          </a:p>
          <a:p>
            <a:pPr lvl="1"/>
            <a:r>
              <a:rPr lang="en-US" dirty="0"/>
              <a:t>Don’t need to link several spreadsheets together to get the results you want</a:t>
            </a:r>
          </a:p>
          <a:p>
            <a:pPr lvl="1"/>
            <a:endParaRPr lang="en-US" dirty="0"/>
          </a:p>
        </p:txBody>
      </p:sp>
      <p:sp>
        <p:nvSpPr>
          <p:cNvPr id="14541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US" dirty="0"/>
              <a:t>Databases are best if:</a:t>
            </a:r>
          </a:p>
          <a:p>
            <a:pPr lvl="1"/>
            <a:r>
              <a:rPr lang="en-US" dirty="0"/>
              <a:t>You have a lot of data</a:t>
            </a:r>
          </a:p>
          <a:p>
            <a:pPr lvl="1"/>
            <a:r>
              <a:rPr lang="en-US" dirty="0"/>
              <a:t>Data are readily stored in multiple related tables</a:t>
            </a:r>
          </a:p>
          <a:p>
            <a:pPr lvl="1"/>
            <a:r>
              <a:rPr lang="en-US" dirty="0"/>
              <a:t>You need multiple user access</a:t>
            </a:r>
          </a:p>
          <a:p>
            <a:pPr lvl="1"/>
            <a:r>
              <a:rPr lang="en-US" dirty="0"/>
              <a:t>You want to be able to do complex manipulations with the data</a:t>
            </a:r>
          </a:p>
          <a:p>
            <a:pPr lvl="1"/>
            <a:r>
              <a:rPr lang="en-US" dirty="0"/>
              <a:t>You want to develop data entry tools</a:t>
            </a:r>
          </a:p>
        </p:txBody>
      </p:sp>
    </p:spTree>
    <p:extLst>
      <p:ext uri="{BB962C8B-B14F-4D97-AF65-F5344CB8AC3E}">
        <p14:creationId xmlns:p14="http://schemas.microsoft.com/office/powerpoint/2010/main" val="345444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(Some of the) Problem with Spreadsheets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Data integrity</a:t>
            </a:r>
          </a:p>
          <a:p>
            <a:pPr lvl="1"/>
            <a:r>
              <a:rPr lang="en-US" dirty="0"/>
              <a:t>Internal record consistency is not maintained</a:t>
            </a:r>
          </a:p>
          <a:p>
            <a:pPr lvl="1"/>
            <a:r>
              <a:rPr lang="en-US" dirty="0"/>
              <a:t>Updating more than one record</a:t>
            </a:r>
          </a:p>
          <a:p>
            <a:pPr lvl="1"/>
            <a:r>
              <a:rPr lang="en-US" dirty="0"/>
              <a:t>Removing information</a:t>
            </a:r>
          </a:p>
          <a:p>
            <a:pPr lvl="1"/>
            <a:r>
              <a:rPr lang="en-US" dirty="0"/>
              <a:t>Creating incomplete cells/validating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290188"/>
              </p:ext>
            </p:extLst>
          </p:nvPr>
        </p:nvGraphicFramePr>
        <p:xfrm>
          <a:off x="2362201" y="4146765"/>
          <a:ext cx="6026151" cy="1212850"/>
        </p:xfrm>
        <a:graphic>
          <a:graphicData uri="http://schemas.openxmlformats.org/drawingml/2006/table">
            <a:tbl>
              <a:tblPr/>
              <a:tblGrid>
                <a:gridCol w="30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9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ID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DeptName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DeptAddress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ContactTitle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ContactPhone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1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Michael Jones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Manager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555-1111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2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Ted Smith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Senior Analyst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555-1112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3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Benefits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118 5th Street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Brian Williams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Manager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555-3333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505200" y="4365172"/>
            <a:ext cx="1143000" cy="819151"/>
            <a:chOff x="1752600" y="1905000"/>
            <a:chExt cx="1143000" cy="723900"/>
          </a:xfrm>
        </p:grpSpPr>
        <p:sp>
          <p:nvSpPr>
            <p:cNvPr id="6" name="Oval 5"/>
            <p:cNvSpPr/>
            <p:nvPr/>
          </p:nvSpPr>
          <p:spPr>
            <a:xfrm>
              <a:off x="1752600" y="1905000"/>
              <a:ext cx="11430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752600" y="2247900"/>
              <a:ext cx="1143000" cy="381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15470"/>
              </p:ext>
            </p:extLst>
          </p:nvPr>
        </p:nvGraphicFramePr>
        <p:xfrm>
          <a:off x="2362201" y="4146765"/>
          <a:ext cx="6026151" cy="1212850"/>
        </p:xfrm>
        <a:graphic>
          <a:graphicData uri="http://schemas.openxmlformats.org/drawingml/2006/table">
            <a:tbl>
              <a:tblPr/>
              <a:tblGrid>
                <a:gridCol w="30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9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ID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DeptName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DeptAddress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ContactTitle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ContactPhone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1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Michael Jones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Manager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555-1111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2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Ted Smith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Senior Analyst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555-1112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907671"/>
              </p:ext>
            </p:extLst>
          </p:nvPr>
        </p:nvGraphicFramePr>
        <p:xfrm>
          <a:off x="2362201" y="4146765"/>
          <a:ext cx="6026151" cy="1212850"/>
        </p:xfrm>
        <a:graphic>
          <a:graphicData uri="http://schemas.openxmlformats.org/drawingml/2006/table">
            <a:tbl>
              <a:tblPr/>
              <a:tblGrid>
                <a:gridCol w="30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9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ID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DeptName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"/>
                          <a:cs typeface="Times New Roman"/>
                        </a:rPr>
                        <a:t>DeptAddress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ContactName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ContactTitle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"/>
                          <a:cs typeface="Times New Roman"/>
                        </a:rPr>
                        <a:t>ContactPhone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1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Michael Jones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Manager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555-1111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2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Finance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110 5th Street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Verdana"/>
                          <a:ea typeface="Times"/>
                          <a:cs typeface="Times New Roman"/>
                        </a:rPr>
                        <a:t>Ted Smith</a:t>
                      </a: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Senior Analyst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"/>
                          <a:cs typeface="Times New Roman"/>
                        </a:rPr>
                        <a:t>555-1112</a:t>
                      </a: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"/>
                          <a:ea typeface="Times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Verdana"/>
                          <a:ea typeface="Times"/>
                          <a:cs typeface="Times New Roman"/>
                        </a:rPr>
                        <a:t>Benefits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Verdana"/>
                          <a:ea typeface="Times"/>
                          <a:cs typeface="Times New Roman"/>
                        </a:rPr>
                        <a:t>118 5th Street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3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 Relational Database Is…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Collection of data organized into </a:t>
            </a:r>
            <a:r>
              <a:rPr lang="en-US" i="1" dirty="0"/>
              <a:t>tables</a:t>
            </a:r>
          </a:p>
          <a:p>
            <a:r>
              <a:rPr lang="en-US" dirty="0"/>
              <a:t>Each table contains </a:t>
            </a:r>
            <a:r>
              <a:rPr lang="en-US" i="1" dirty="0"/>
              <a:t>records</a:t>
            </a:r>
          </a:p>
          <a:p>
            <a:r>
              <a:rPr lang="en-US" dirty="0"/>
              <a:t>Each record identifies the same set of </a:t>
            </a:r>
            <a:r>
              <a:rPr lang="en-US" i="1" dirty="0"/>
              <a:t>fields</a:t>
            </a:r>
          </a:p>
          <a:p>
            <a:r>
              <a:rPr lang="en-US" dirty="0"/>
              <a:t>Tables may have </a:t>
            </a:r>
            <a:r>
              <a:rPr lang="en-US" i="1" dirty="0"/>
              <a:t>relationships</a:t>
            </a:r>
            <a:r>
              <a:rPr lang="en-US" dirty="0"/>
              <a:t> with another table</a:t>
            </a:r>
          </a:p>
          <a:p>
            <a:r>
              <a:rPr lang="en-US" dirty="0"/>
              <a:t>Tools help you manage the table relationships</a:t>
            </a:r>
          </a:p>
        </p:txBody>
      </p:sp>
    </p:spTree>
    <p:extLst>
      <p:ext uri="{BB962C8B-B14F-4D97-AF65-F5344CB8AC3E}">
        <p14:creationId xmlns:p14="http://schemas.microsoft.com/office/powerpoint/2010/main" val="53332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Relational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database is a collection of </a:t>
            </a:r>
            <a:r>
              <a:rPr lang="en-US" u="sng" dirty="0"/>
              <a:t>related</a:t>
            </a:r>
            <a:r>
              <a:rPr lang="en-US" dirty="0"/>
              <a:t> tables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6096000" y="2895600"/>
            <a:ext cx="4191000" cy="3733800"/>
          </a:xfrm>
          <a:prstGeom prst="flowChartMagneticDisk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45" name="Rectangle 14"/>
          <p:cNvSpPr>
            <a:spLocks noChangeArrowheads="1"/>
          </p:cNvSpPr>
          <p:nvPr/>
        </p:nvSpPr>
        <p:spPr bwMode="auto">
          <a:xfrm>
            <a:off x="6858000" y="2873831"/>
            <a:ext cx="25146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NFL</a:t>
            </a:r>
            <a:b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Database</a:t>
            </a:r>
          </a:p>
        </p:txBody>
      </p:sp>
      <p:pic>
        <p:nvPicPr>
          <p:cNvPr id="10246" name="Picture 22" descr="Roy Williams; Donovan McNabb; Scott Shan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4341">
            <a:off x="2017713" y="3084513"/>
            <a:ext cx="3276600" cy="327660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47" name="Straight Connector 18"/>
          <p:cNvCxnSpPr>
            <a:cxnSpLocks noChangeShapeType="1"/>
          </p:cNvCxnSpPr>
          <p:nvPr/>
        </p:nvCxnSpPr>
        <p:spPr bwMode="auto">
          <a:xfrm rot="5400000">
            <a:off x="8259763" y="4772025"/>
            <a:ext cx="760412" cy="6683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12"/>
          <p:cNvCxnSpPr>
            <a:cxnSpLocks noChangeShapeType="1"/>
            <a:endCxn id="10249" idx="3"/>
          </p:cNvCxnSpPr>
          <p:nvPr/>
        </p:nvCxnSpPr>
        <p:spPr bwMode="auto">
          <a:xfrm rot="10800000">
            <a:off x="7637464" y="4495800"/>
            <a:ext cx="120173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6553201" y="4191000"/>
            <a:ext cx="1084263" cy="609600"/>
          </a:xfrm>
          <a:prstGeom prst="rect">
            <a:avLst/>
          </a:prstGeom>
          <a:solidFill>
            <a:srgbClr val="E1E0C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/>
              <a:t>Player</a:t>
            </a:r>
          </a:p>
        </p:txBody>
      </p:sp>
      <p:sp>
        <p:nvSpPr>
          <p:cNvPr id="10250" name="Rectangle 16"/>
          <p:cNvSpPr>
            <a:spLocks noChangeArrowheads="1"/>
          </p:cNvSpPr>
          <p:nvPr/>
        </p:nvSpPr>
        <p:spPr bwMode="auto">
          <a:xfrm>
            <a:off x="7696201" y="5334000"/>
            <a:ext cx="1084263" cy="609600"/>
          </a:xfrm>
          <a:prstGeom prst="rect">
            <a:avLst/>
          </a:prstGeom>
          <a:solidFill>
            <a:srgbClr val="E1E0C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/>
              <a:t>Owner</a:t>
            </a:r>
          </a:p>
        </p:txBody>
      </p:sp>
      <p:sp>
        <p:nvSpPr>
          <p:cNvPr id="10251" name="Rectangle 18"/>
          <p:cNvSpPr>
            <a:spLocks noChangeArrowheads="1"/>
          </p:cNvSpPr>
          <p:nvPr/>
        </p:nvSpPr>
        <p:spPr bwMode="auto">
          <a:xfrm>
            <a:off x="8458201" y="4191000"/>
            <a:ext cx="1084263" cy="609600"/>
          </a:xfrm>
          <a:prstGeom prst="rect">
            <a:avLst/>
          </a:prstGeom>
          <a:solidFill>
            <a:srgbClr val="E1E0C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/>
              <a:t>Team</a:t>
            </a:r>
          </a:p>
        </p:txBody>
      </p:sp>
      <p:sp>
        <p:nvSpPr>
          <p:cNvPr id="10252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F78B72-93CE-4C26-81D4-31F865F910B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3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Database Features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Set of tables</a:t>
            </a:r>
          </a:p>
          <a:p>
            <a:r>
              <a:rPr lang="en-US" dirty="0"/>
              <a:t>Explicit control over data (column) types in tables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2133600" y="3245485"/>
          <a:ext cx="8077200" cy="2575878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6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&lt;dates only&gt;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&lt;text only&gt;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&lt; real numbers only&gt;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&lt;  integers only&gt;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1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903112"/>
              </p:ext>
            </p:extLst>
          </p:nvPr>
        </p:nvGraphicFramePr>
        <p:xfrm>
          <a:off x="3200398" y="3225323"/>
          <a:ext cx="5449888" cy="2681923"/>
        </p:xfrm>
        <a:graphic>
          <a:graphicData uri="http://schemas.openxmlformats.org/drawingml/2006/table">
            <a:tbl>
              <a:tblPr/>
              <a:tblGrid>
                <a:gridCol w="105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Species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Diameter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44473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entury Gothic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44473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val 62"/>
          <p:cNvSpPr>
            <a:spLocks noChangeArrowheads="1"/>
          </p:cNvSpPr>
          <p:nvPr/>
        </p:nvSpPr>
        <p:spPr bwMode="auto">
          <a:xfrm>
            <a:off x="4190998" y="2943303"/>
            <a:ext cx="685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3"/>
          <p:cNvSpPr>
            <a:spLocks noChangeArrowheads="1"/>
          </p:cNvSpPr>
          <p:nvPr/>
        </p:nvSpPr>
        <p:spPr bwMode="auto">
          <a:xfrm>
            <a:off x="8650286" y="4010103"/>
            <a:ext cx="685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78"/>
          <p:cNvSpPr>
            <a:spLocks/>
          </p:cNvSpPr>
          <p:nvPr/>
        </p:nvSpPr>
        <p:spPr bwMode="auto">
          <a:xfrm>
            <a:off x="4724398" y="3050142"/>
            <a:ext cx="4114800" cy="115792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0" y="96"/>
              </a:cxn>
              <a:cxn ang="0">
                <a:pos x="2064" y="576"/>
              </a:cxn>
              <a:cxn ang="0">
                <a:pos x="2448" y="1152"/>
              </a:cxn>
            </a:cxnLst>
            <a:rect l="0" t="0" r="r" b="b"/>
            <a:pathLst>
              <a:path w="2448" h="1152">
                <a:moveTo>
                  <a:pt x="0" y="0"/>
                </a:moveTo>
                <a:cubicBezTo>
                  <a:pt x="428" y="0"/>
                  <a:pt x="856" y="0"/>
                  <a:pt x="1200" y="96"/>
                </a:cubicBezTo>
                <a:cubicBezTo>
                  <a:pt x="1544" y="192"/>
                  <a:pt x="1856" y="400"/>
                  <a:pt x="2064" y="576"/>
                </a:cubicBezTo>
                <a:cubicBezTo>
                  <a:pt x="2272" y="752"/>
                  <a:pt x="2384" y="1056"/>
                  <a:pt x="2448" y="1152"/>
                </a:cubicBezTo>
              </a:path>
            </a:pathLst>
          </a:custGeom>
          <a:noFill/>
          <a:ln w="1905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697160-A816-5C4F-82F3-873F2291653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14" b="6890"/>
          <a:stretch/>
        </p:blipFill>
        <p:spPr>
          <a:xfrm>
            <a:off x="1697772" y="1632865"/>
            <a:ext cx="8858392" cy="4876800"/>
          </a:xfrm>
          <a:prstGeom prst="rect">
            <a:avLst/>
          </a:prstGeom>
        </p:spPr>
      </p:pic>
      <p:grpSp>
        <p:nvGrpSpPr>
          <p:cNvPr id="12" name="Group 19">
            <a:extLst>
              <a:ext uri="{FF2B5EF4-FFF2-40B4-BE49-F238E27FC236}">
                <a16:creationId xmlns:a16="http://schemas.microsoft.com/office/drawing/2014/main" id="{8BFFA65E-7227-2045-984B-41DB53B22559}"/>
              </a:ext>
            </a:extLst>
          </p:cNvPr>
          <p:cNvGrpSpPr>
            <a:grpSpLocks/>
          </p:cNvGrpSpPr>
          <p:nvPr/>
        </p:nvGrpSpPr>
        <p:grpSpPr bwMode="auto">
          <a:xfrm>
            <a:off x="1612672" y="1930827"/>
            <a:ext cx="5421313" cy="1287463"/>
            <a:chOff x="384" y="820"/>
            <a:chExt cx="3415" cy="811"/>
          </a:xfrm>
        </p:grpSpPr>
        <p:sp>
          <p:nvSpPr>
            <p:cNvPr id="13" name="Oval 6">
              <a:extLst>
                <a:ext uri="{FF2B5EF4-FFF2-40B4-BE49-F238E27FC236}">
                  <a16:creationId xmlns:a16="http://schemas.microsoft.com/office/drawing/2014/main" id="{7B53085D-D651-2240-8A1C-7313F6A89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820"/>
              <a:ext cx="822" cy="428"/>
            </a:xfrm>
            <a:prstGeom prst="ellips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4" name="Group 7">
              <a:extLst>
                <a:ext uri="{FF2B5EF4-FFF2-40B4-BE49-F238E27FC236}">
                  <a16:creationId xmlns:a16="http://schemas.microsoft.com/office/drawing/2014/main" id="{C3BE974C-095A-3945-91EA-82C1D76133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4" y="1199"/>
              <a:ext cx="2735" cy="432"/>
              <a:chOff x="1099" y="1201"/>
              <a:chExt cx="2869" cy="504"/>
            </a:xfrm>
          </p:grpSpPr>
          <p:sp>
            <p:nvSpPr>
              <p:cNvPr id="15" name="Line 8">
                <a:extLst>
                  <a:ext uri="{FF2B5EF4-FFF2-40B4-BE49-F238E27FC236}">
                    <a16:creationId xmlns:a16="http://schemas.microsoft.com/office/drawing/2014/main" id="{1AFB7B04-64F0-3B4B-B9D9-5C9C9BE204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099" y="1201"/>
                <a:ext cx="1011" cy="504"/>
              </a:xfrm>
              <a:prstGeom prst="line">
                <a:avLst/>
              </a:prstGeom>
              <a:noFill/>
              <a:ln w="28575">
                <a:solidFill>
                  <a:srgbClr val="99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9">
                <a:extLst>
                  <a:ext uri="{FF2B5EF4-FFF2-40B4-BE49-F238E27FC236}">
                    <a16:creationId xmlns:a16="http://schemas.microsoft.com/office/drawing/2014/main" id="{50C9199A-54A0-894E-8125-C7F67D9478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6" y="1259"/>
                <a:ext cx="1242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pitchFamily="34" charset="0"/>
                  </a:defRPr>
                </a:lvl9pPr>
              </a:lstStyle>
              <a:p>
                <a:r>
                  <a:rPr lang="en-US" altLang="en-US" sz="2600">
                    <a:solidFill>
                      <a:srgbClr val="990000"/>
                    </a:solidFill>
                    <a:latin typeface="Times New Roman" pitchFamily="18" charset="0"/>
                  </a:rPr>
                  <a:t>Primary Key</a:t>
                </a:r>
              </a:p>
            </p:txBody>
          </p:sp>
        </p:grpSp>
      </p:grpSp>
      <p:grpSp>
        <p:nvGrpSpPr>
          <p:cNvPr id="17" name="Group 20">
            <a:extLst>
              <a:ext uri="{FF2B5EF4-FFF2-40B4-BE49-F238E27FC236}">
                <a16:creationId xmlns:a16="http://schemas.microsoft.com/office/drawing/2014/main" id="{69D106F7-8DED-FF4C-AAAE-E483268C58AA}"/>
              </a:ext>
            </a:extLst>
          </p:cNvPr>
          <p:cNvGrpSpPr>
            <a:grpSpLocks/>
          </p:cNvGrpSpPr>
          <p:nvPr/>
        </p:nvGrpSpPr>
        <p:grpSpPr bwMode="auto">
          <a:xfrm>
            <a:off x="3962151" y="3050014"/>
            <a:ext cx="4573219" cy="874713"/>
            <a:chOff x="2090" y="1524"/>
            <a:chExt cx="3316" cy="551"/>
          </a:xfrm>
        </p:grpSpPr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ABA6EAE0-C428-5948-879F-5279521E9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1624"/>
              <a:ext cx="864" cy="451"/>
            </a:xfrm>
            <a:prstGeom prst="ellips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Line 12">
              <a:extLst>
                <a:ext uri="{FF2B5EF4-FFF2-40B4-BE49-F238E27FC236}">
                  <a16:creationId xmlns:a16="http://schemas.microsoft.com/office/drawing/2014/main" id="{5A1EF434-97DD-2049-A00B-193D0C0FE2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2" y="1832"/>
              <a:ext cx="739" cy="1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3">
              <a:extLst>
                <a:ext uri="{FF2B5EF4-FFF2-40B4-BE49-F238E27FC236}">
                  <a16:creationId xmlns:a16="http://schemas.microsoft.com/office/drawing/2014/main" id="{8941C0DC-BFFE-5A44-BC42-0B6D0EE3E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0" y="1524"/>
              <a:ext cx="181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2600" dirty="0">
                  <a:solidFill>
                    <a:srgbClr val="990000"/>
                  </a:solidFill>
                  <a:latin typeface="Times New Roman" pitchFamily="18" charset="0"/>
                </a:rPr>
                <a:t>Foreign Key</a:t>
              </a:r>
              <a:endParaRPr lang="en-US" altLang="en-US" sz="1600" dirty="0">
                <a:solidFill>
                  <a:srgbClr val="99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1" name="Group 21">
            <a:extLst>
              <a:ext uri="{FF2B5EF4-FFF2-40B4-BE49-F238E27FC236}">
                <a16:creationId xmlns:a16="http://schemas.microsoft.com/office/drawing/2014/main" id="{B1766AE4-7400-A64D-8CE1-7A4D2312F84C}"/>
              </a:ext>
            </a:extLst>
          </p:cNvPr>
          <p:cNvGrpSpPr>
            <a:grpSpLocks/>
          </p:cNvGrpSpPr>
          <p:nvPr/>
        </p:nvGrpSpPr>
        <p:grpSpPr bwMode="auto">
          <a:xfrm>
            <a:off x="1647597" y="4446663"/>
            <a:ext cx="2574925" cy="1314839"/>
            <a:chOff x="442" y="2435"/>
            <a:chExt cx="1622" cy="815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885BAAD9-2E4C-0844-99D7-B504B25F8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" y="2435"/>
              <a:ext cx="1622" cy="378"/>
            </a:xfrm>
            <a:prstGeom prst="ellips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4799AD57-E268-8B4D-AA1D-675BCF287E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2" y="2813"/>
              <a:ext cx="310" cy="437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" name="Title 9">
            <a:extLst>
              <a:ext uri="{FF2B5EF4-FFF2-40B4-BE49-F238E27FC236}">
                <a16:creationId xmlns:a16="http://schemas.microsoft.com/office/drawing/2014/main" id="{778573E2-9686-554B-872B-5FF0929C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Database Design Example</a:t>
            </a:r>
          </a:p>
        </p:txBody>
      </p:sp>
      <p:sp>
        <p:nvSpPr>
          <p:cNvPr id="24" name="Line 16">
            <a:extLst>
              <a:ext uri="{FF2B5EF4-FFF2-40B4-BE49-F238E27FC236}">
                <a16:creationId xmlns:a16="http://schemas.microsoft.com/office/drawing/2014/main" id="{DCDBDB47-3C3E-9241-B94E-A931741BD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50859" y="3776398"/>
            <a:ext cx="51903" cy="734668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2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 Identify Data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Data Modeling</a:t>
            </a:r>
          </a:p>
          <a:p>
            <a:pPr lvl="1"/>
            <a:r>
              <a:rPr lang="en-US" dirty="0"/>
              <a:t>Analyze data needs</a:t>
            </a:r>
          </a:p>
          <a:p>
            <a:pPr lvl="1"/>
            <a:r>
              <a:rPr lang="en-US" dirty="0"/>
              <a:t>Visualize the data objects</a:t>
            </a:r>
          </a:p>
          <a:p>
            <a:endParaRPr lang="en-US" dirty="0"/>
          </a:p>
          <a:p>
            <a:r>
              <a:rPr lang="en-US" dirty="0"/>
              <a:t>Questions to Ask</a:t>
            </a:r>
          </a:p>
          <a:p>
            <a:pPr lvl="1"/>
            <a:r>
              <a:rPr lang="en-US" dirty="0"/>
              <a:t>Why do you want to collect the data?</a:t>
            </a:r>
          </a:p>
          <a:p>
            <a:pPr lvl="1"/>
            <a:r>
              <a:rPr lang="en-US" dirty="0"/>
              <a:t>What do you want to do with it?</a:t>
            </a:r>
          </a:p>
          <a:p>
            <a:pPr lvl="1"/>
            <a:r>
              <a:rPr lang="en-US" dirty="0"/>
              <a:t>Who else will be using the data, what do they want from it?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8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1016</Words>
  <Application>Microsoft Macintosh PowerPoint</Application>
  <PresentationFormat>Widescreen</PresentationFormat>
  <Paragraphs>219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Helvetica</vt:lpstr>
      <vt:lpstr>Tahoma</vt:lpstr>
      <vt:lpstr>Times</vt:lpstr>
      <vt:lpstr>Times New Roman</vt:lpstr>
      <vt:lpstr>Verdana</vt:lpstr>
      <vt:lpstr>Wingdings</vt:lpstr>
      <vt:lpstr>Office Theme</vt:lpstr>
      <vt:lpstr>Introduction to Databases</vt:lpstr>
      <vt:lpstr>Some Vocabulary</vt:lpstr>
      <vt:lpstr>Spreadsheets vs. Database</vt:lpstr>
      <vt:lpstr>(Some of the) Problem with Spreadsheets</vt:lpstr>
      <vt:lpstr>A Relational Database Is… </vt:lpstr>
      <vt:lpstr>Relational Model</vt:lpstr>
      <vt:lpstr>Database Features</vt:lpstr>
      <vt:lpstr>Database Design Example</vt:lpstr>
      <vt:lpstr> Identify Data Needs</vt:lpstr>
      <vt:lpstr>3 Steps to Database Design</vt:lpstr>
      <vt:lpstr>Salesforce Labs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Databases</dc:title>
  <dc:creator>Rick Kazman</dc:creator>
  <cp:lastModifiedBy>Rick Kazman</cp:lastModifiedBy>
  <cp:revision>6</cp:revision>
  <dcterms:created xsi:type="dcterms:W3CDTF">2020-10-30T09:09:50Z</dcterms:created>
  <dcterms:modified xsi:type="dcterms:W3CDTF">2022-03-24T18:49:28Z</dcterms:modified>
</cp:coreProperties>
</file>