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56" r:id="rId3"/>
    <p:sldId id="257" r:id="rId4"/>
    <p:sldId id="260" r:id="rId5"/>
    <p:sldId id="261" r:id="rId6"/>
    <p:sldId id="263" r:id="rId7"/>
    <p:sldId id="264" r:id="rId8"/>
    <p:sldId id="268" r:id="rId9"/>
    <p:sldId id="275" r:id="rId10"/>
    <p:sldId id="276" r:id="rId11"/>
    <p:sldId id="274" r:id="rId12"/>
    <p:sldId id="273" r:id="rId13"/>
    <p:sldId id="272" r:id="rId14"/>
    <p:sldId id="265" r:id="rId15"/>
    <p:sldId id="267" r:id="rId16"/>
    <p:sldId id="270" r:id="rId17"/>
    <p:sldId id="269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99"/>
    <a:srgbClr val="FFFF99"/>
    <a:srgbClr val="FFCCFF"/>
    <a:srgbClr val="F2F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/>
    <p:restoredTop sz="96790"/>
  </p:normalViewPr>
  <p:slideViewPr>
    <p:cSldViewPr>
      <p:cViewPr varScale="1">
        <p:scale>
          <a:sx n="128" d="100"/>
          <a:sy n="128" d="100"/>
        </p:scale>
        <p:origin x="1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E6D351-150F-4322-9DEB-D29CC15F9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7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ED8A52-6B83-4EF4-BE4D-6A7F9F436209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6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561E4D-D2EB-4FA6-98BE-E997A72F1460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1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E84AD8-4A71-43FF-9EFB-DF52E361B83C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E1883B3-7F9A-47CC-BA50-62BC86E018F9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8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AE0032-992E-457B-A76C-4345D7279C8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7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8BEA8B-D0B7-4EBD-8ABB-40A6A6455010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Convenience, cost, coordination, collaboration, communication, commerce, community</a:t>
            </a:r>
          </a:p>
        </p:txBody>
      </p:sp>
    </p:spTree>
    <p:extLst>
      <p:ext uri="{BB962C8B-B14F-4D97-AF65-F5344CB8AC3E}">
        <p14:creationId xmlns:p14="http://schemas.microsoft.com/office/powerpoint/2010/main" val="19919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AA8508-94D8-4A12-AF67-AE4E8306E025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8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209E7-DE45-43AD-AD29-492426E65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DEA25-D5B5-4149-9433-34C3CFF68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F2CE8-967C-428D-BEE4-89A89E35E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7F75D-57A9-4A05-83E7-4E23B4E09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A5445-5681-407A-BA1F-B016B2374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55C0B-4DF1-427E-A597-6974A5D67F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3FB10-DB20-47A6-88AF-5D5293782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9972D-AD9D-423E-BA43-5A2850A16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9C0D7-1BA7-4A3E-89BE-F72D2924BD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2BB9D-0A6B-46D9-B5F4-D124C7717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1456F-468F-4EDF-8282-7C92E207F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2615D6-C39D-464F-BC34-DFBEE5019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6607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BUS311: </a:t>
            </a:r>
            <a:br>
              <a:rPr lang="en-US" dirty="0">
                <a:ea typeface="ＭＳ Ｐゴシック" charset="0"/>
              </a:rPr>
            </a:br>
            <a:r>
              <a:rPr lang="en-US" dirty="0">
                <a:ea typeface="ＭＳ Ｐゴシック" charset="0"/>
              </a:rPr>
              <a:t>Website Development Lab Overview</a:t>
            </a:r>
            <a:br>
              <a:rPr lang="en-US" dirty="0">
                <a:ea typeface="ＭＳ Ｐゴシック" charset="0"/>
              </a:rPr>
            </a:br>
            <a:br>
              <a:rPr lang="en-US" dirty="0">
                <a:ea typeface="ＭＳ Ｐゴシック" charset="0"/>
              </a:rPr>
            </a:br>
            <a:r>
              <a:rPr lang="en-US" sz="3600" dirty="0">
                <a:ea typeface="ＭＳ Ｐゴシック" charset="0"/>
              </a:rPr>
              <a:t>Prof. Kazman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CE9-3113-8E43-85A0-7F3F0CFF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Example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5B1BD43-ACA3-5A41-AF15-E88475F6A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7" y="1553392"/>
            <a:ext cx="7768848" cy="49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Website Design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Rule 4.  The website must motivate people to visit, to stay, to return.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200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6FF50-884B-7141-AA03-7B24B277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124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4431BC4-1A4C-0148-B755-D4011098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5878"/>
            <a:ext cx="7620000" cy="56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26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Website Design Rules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Rule 5.  You must advertise your presence on the web.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Rule 6.  You should learn from your website.</a:t>
            </a: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990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Planning Your Website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Identify the goals of your website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Identify your audience 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Create a list of </a:t>
            </a:r>
            <a:r>
              <a:rPr lang="en-US" i="1" dirty="0">
                <a:ea typeface="ＭＳ Ｐゴシック" charset="0"/>
              </a:rPr>
              <a:t>content</a:t>
            </a:r>
            <a:r>
              <a:rPr lang="en-US" dirty="0">
                <a:ea typeface="ＭＳ Ｐゴシック" charset="0"/>
              </a:rPr>
              <a:t> that both achieve your goals and is of interest to your audience.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Divide this list into pages 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Create a navigation scheme (site map) that links these pages together in a simple, consistent way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Planning Your Page Layout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Use tables to divide the page into </a:t>
            </a:r>
            <a:r>
              <a:rPr lang="en-US" i="1" dirty="0">
                <a:ea typeface="ＭＳ Ｐゴシック" charset="0"/>
              </a:rPr>
              <a:t>regions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header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sidebar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footer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content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38400"/>
            <a:ext cx="40640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Planning Your Page Layout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Use tables to divide the page into </a:t>
            </a:r>
            <a:r>
              <a:rPr lang="en-US" i="1" dirty="0">
                <a:ea typeface="ＭＳ Ｐゴシック" charset="0"/>
              </a:rPr>
              <a:t>regions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header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sidebar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footer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content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0480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Planning Your Page Layout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Design each region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add text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add images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add links</a:t>
            </a:r>
          </a:p>
        </p:txBody>
      </p:sp>
      <p:pic>
        <p:nvPicPr>
          <p:cNvPr id="3" name="Picture 2" descr="Screen Shot 2016-02-11 at 6.1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55" y="2209800"/>
            <a:ext cx="476304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2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400" dirty="0"/>
              <a:t>Make sure that your UH home page works.</a:t>
            </a:r>
          </a:p>
          <a:p>
            <a:r>
              <a:rPr lang="en-US" sz="2400" dirty="0"/>
              <a:t>Try transferring a file and see if you can view it.</a:t>
            </a:r>
          </a:p>
          <a:p>
            <a:r>
              <a:rPr lang="en-US" sz="2400" dirty="0"/>
              <a:t>HINT: you may need to change the file permissions so that "everyone" can read the file.</a:t>
            </a:r>
          </a:p>
        </p:txBody>
      </p:sp>
      <p:pic>
        <p:nvPicPr>
          <p:cNvPr id="4" name="Picture 3" descr="Screen Shot 2015-10-01 at 5.51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276600"/>
            <a:ext cx="7594600" cy="3581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39000" y="4038600"/>
            <a:ext cx="11430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4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90600" y="1143000"/>
            <a:ext cx="2057400" cy="1981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The world 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019800" y="1066800"/>
            <a:ext cx="20574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Web hosting site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838200" y="228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/>
              <a:t>WEBSITE DEVELOPMENT BASICS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362200" y="4495800"/>
            <a:ext cx="35814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8" name="Line 10"/>
          <p:cNvSpPr>
            <a:spLocks noChangeShapeType="1"/>
          </p:cNvSpPr>
          <p:nvPr/>
        </p:nvSpPr>
        <p:spPr bwMode="auto">
          <a:xfrm flipV="1">
            <a:off x="5943600" y="30480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9" name="Line 13"/>
          <p:cNvSpPr>
            <a:spLocks noChangeShapeType="1"/>
          </p:cNvSpPr>
          <p:nvPr/>
        </p:nvSpPr>
        <p:spPr bwMode="auto">
          <a:xfrm>
            <a:off x="3048000" y="1752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1219200" y="1219200"/>
            <a:ext cx="1539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Web browser</a:t>
            </a:r>
          </a:p>
        </p:txBody>
      </p:sp>
      <p:sp>
        <p:nvSpPr>
          <p:cNvPr id="3081" name="Line 15"/>
          <p:cNvSpPr>
            <a:spLocks noChangeShapeType="1"/>
          </p:cNvSpPr>
          <p:nvPr/>
        </p:nvSpPr>
        <p:spPr bwMode="auto">
          <a:xfrm flipH="1">
            <a:off x="3048000" y="2133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4267200" y="1295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URL</a:t>
            </a: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3581400" y="2133600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Web pages (HTML)</a:t>
            </a:r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2514600" y="4572000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dirty="0"/>
              <a:t>Web site development tools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/>
              <a:t>Web publishing tools</a:t>
            </a:r>
          </a:p>
        </p:txBody>
      </p:sp>
      <p:sp>
        <p:nvSpPr>
          <p:cNvPr id="3085" name="Text Box 19"/>
          <p:cNvSpPr txBox="1">
            <a:spLocks noChangeArrowheads="1"/>
          </p:cNvSpPr>
          <p:nvPr/>
        </p:nvSpPr>
        <p:spPr bwMode="auto">
          <a:xfrm>
            <a:off x="6629400" y="4343400"/>
            <a:ext cx="2069797" cy="646331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File transfer SW</a:t>
            </a:r>
          </a:p>
          <a:p>
            <a:pPr eaLnBrk="1" hangingPunct="1">
              <a:defRPr/>
            </a:pPr>
            <a:r>
              <a:rPr lang="en-US" dirty="0"/>
              <a:t>(</a:t>
            </a:r>
            <a:r>
              <a:rPr lang="en-US" dirty="0" err="1"/>
              <a:t>Filezilla</a:t>
            </a:r>
            <a:r>
              <a:rPr lang="en-US" dirty="0"/>
              <a:t>, SSH, …)</a:t>
            </a:r>
          </a:p>
        </p:txBody>
      </p:sp>
      <p:sp>
        <p:nvSpPr>
          <p:cNvPr id="3086" name="Rectangle 20"/>
          <p:cNvSpPr>
            <a:spLocks noChangeArrowheads="1"/>
          </p:cNvSpPr>
          <p:nvPr/>
        </p:nvSpPr>
        <p:spPr bwMode="auto">
          <a:xfrm>
            <a:off x="41148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Web pages (HTML) &amp;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Other linked files</a:t>
            </a:r>
          </a:p>
        </p:txBody>
      </p:sp>
      <p:sp>
        <p:nvSpPr>
          <p:cNvPr id="3087" name="Text Box 22"/>
          <p:cNvSpPr txBox="1">
            <a:spLocks noChangeArrowheads="1"/>
          </p:cNvSpPr>
          <p:nvPr/>
        </p:nvSpPr>
        <p:spPr bwMode="auto">
          <a:xfrm>
            <a:off x="4114800" y="3886200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rgbClr val="FF0000"/>
                </a:solidFill>
              </a:rPr>
              <a:t>&lt;Direct Publishing&gt;</a:t>
            </a:r>
          </a:p>
        </p:txBody>
      </p:sp>
      <p:sp>
        <p:nvSpPr>
          <p:cNvPr id="3088" name="Line 23"/>
          <p:cNvSpPr>
            <a:spLocks noChangeShapeType="1"/>
          </p:cNvSpPr>
          <p:nvPr/>
        </p:nvSpPr>
        <p:spPr bwMode="auto">
          <a:xfrm>
            <a:off x="5943600" y="487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89" name="Line 24"/>
          <p:cNvSpPr>
            <a:spLocks noChangeShapeType="1"/>
          </p:cNvSpPr>
          <p:nvPr/>
        </p:nvSpPr>
        <p:spPr bwMode="auto">
          <a:xfrm flipV="1">
            <a:off x="7315200" y="3048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90" name="Rectangle 25"/>
          <p:cNvSpPr>
            <a:spLocks noChangeArrowheads="1"/>
          </p:cNvSpPr>
          <p:nvPr/>
        </p:nvSpPr>
        <p:spPr bwMode="auto">
          <a:xfrm>
            <a:off x="3352800" y="5562600"/>
            <a:ext cx="168275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Your computer</a:t>
            </a:r>
          </a:p>
        </p:txBody>
      </p:sp>
      <p:sp>
        <p:nvSpPr>
          <p:cNvPr id="3091" name="Text Box 26"/>
          <p:cNvSpPr txBox="1">
            <a:spLocks noChangeArrowheads="1"/>
          </p:cNvSpPr>
          <p:nvPr/>
        </p:nvSpPr>
        <p:spPr bwMode="auto">
          <a:xfrm>
            <a:off x="6324600" y="1143000"/>
            <a:ext cx="1400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Web Server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Web Browsers and Hosts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Popular Web Browsers: 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Chrome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IE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Firefox 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Safari</a:t>
            </a:r>
          </a:p>
          <a:p>
            <a:pPr marL="457200" lvl="1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Website hosting:  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ISP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Free Host (e.g. Google sites)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Domain Host  (e.g. </a:t>
            </a:r>
            <a:r>
              <a:rPr lang="en-US" dirty="0" err="1">
                <a:ea typeface="ＭＳ Ｐゴシック" charset="0"/>
              </a:rPr>
              <a:t>www.hawaii.edu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a typeface="ＭＳ Ｐゴシック" charset="0"/>
              </a:rPr>
              <a:t>Web-page/Site Development Tools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Text Editors: Notepad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HTML Editors: </a:t>
            </a:r>
            <a:r>
              <a:rPr lang="en-US" sz="2800" dirty="0" err="1">
                <a:ea typeface="ＭＳ Ｐゴシック" charset="0"/>
              </a:rPr>
              <a:t>DreamWeaver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SeaMonkey</a:t>
            </a:r>
            <a:r>
              <a:rPr lang="en-US" sz="2800" dirty="0">
                <a:ea typeface="ＭＳ Ｐゴシック" charset="0"/>
              </a:rPr>
              <a:t> (free; used for this class)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Graphics/image/animation:   Photoshop,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Programming: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Server-side: PHP, ASP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Client-side:  </a:t>
            </a:r>
            <a:r>
              <a:rPr lang="en-US" sz="2400" dirty="0" err="1">
                <a:ea typeface="ＭＳ Ｐゴシック" charset="0"/>
              </a:rPr>
              <a:t>Javascript</a:t>
            </a:r>
            <a:r>
              <a:rPr lang="en-US" sz="2400" dirty="0">
                <a:ea typeface="ＭＳ Ｐゴシック" charset="0"/>
              </a:rPr>
              <a:t> 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ea typeface="ＭＳ Ｐゴシック" charset="0"/>
              </a:rPr>
              <a:t>Database: Access, MySQL,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33400" y="1371600"/>
            <a:ext cx="2057400" cy="1752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The world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953000" y="1381125"/>
            <a:ext cx="3733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Hostname: </a:t>
            </a:r>
            <a:r>
              <a:rPr lang="en-US" dirty="0" err="1">
                <a:latin typeface="Arial" charset="0"/>
                <a:ea typeface="ＭＳ Ｐゴシック" charset="0"/>
              </a:rPr>
              <a:t>uhunix.hawaii.edu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Username: &lt;Your UH Username&gt;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Password: &lt;Your Password&gt;</a:t>
            </a:r>
            <a:br>
              <a:rPr lang="en-US" dirty="0">
                <a:latin typeface="Arial" charset="0"/>
                <a:ea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</a:rPr>
              <a:t>Directory: </a:t>
            </a:r>
            <a:r>
              <a:rPr lang="en-US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public_html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/>
              <a:t>WEBPAGE DEVELOPMENT (UH Host)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V="1">
            <a:off x="5867400" y="3048000"/>
            <a:ext cx="990600" cy="16002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2590800" y="1752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822325" y="1447800"/>
            <a:ext cx="15398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Web browser</a:t>
            </a:r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H="1">
            <a:off x="2590800" y="2057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371600" y="752475"/>
            <a:ext cx="6772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u="sng" dirty="0">
                <a:solidFill>
                  <a:srgbClr val="FF0000"/>
                </a:solidFill>
              </a:rPr>
              <a:t>Your</a:t>
            </a:r>
            <a:r>
              <a:rPr lang="en-US" sz="2400" dirty="0">
                <a:solidFill>
                  <a:srgbClr val="FF0000"/>
                </a:solidFill>
              </a:rPr>
              <a:t> URL: </a:t>
            </a:r>
            <a:r>
              <a:rPr lang="en-US" sz="2400" b="1" dirty="0">
                <a:solidFill>
                  <a:srgbClr val="FF0000"/>
                </a:solidFill>
              </a:rPr>
              <a:t>http://www2.hawaii.edu/~username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698750" y="2133600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Web pages (HTML)</a:t>
            </a:r>
          </a:p>
        </p:txBody>
      </p:sp>
      <p:grpSp>
        <p:nvGrpSpPr>
          <p:cNvPr id="21514" name="Group 23"/>
          <p:cNvGrpSpPr>
            <a:grpSpLocks/>
          </p:cNvGrpSpPr>
          <p:nvPr/>
        </p:nvGrpSpPr>
        <p:grpSpPr bwMode="auto">
          <a:xfrm>
            <a:off x="1524000" y="4343400"/>
            <a:ext cx="4343400" cy="1524000"/>
            <a:chOff x="960" y="2736"/>
            <a:chExt cx="2736" cy="960"/>
          </a:xfrm>
        </p:grpSpPr>
        <p:grpSp>
          <p:nvGrpSpPr>
            <p:cNvPr id="21523" name="Group 22"/>
            <p:cNvGrpSpPr>
              <a:grpSpLocks/>
            </p:cNvGrpSpPr>
            <p:nvPr/>
          </p:nvGrpSpPr>
          <p:grpSpPr bwMode="auto">
            <a:xfrm>
              <a:off x="960" y="2736"/>
              <a:ext cx="2736" cy="960"/>
              <a:chOff x="960" y="2832"/>
              <a:chExt cx="2736" cy="960"/>
            </a:xfrm>
          </p:grpSpPr>
          <p:sp>
            <p:nvSpPr>
              <p:cNvPr id="8214" name="Rectangle 5"/>
              <p:cNvSpPr>
                <a:spLocks noChangeArrowheads="1"/>
              </p:cNvSpPr>
              <p:nvPr/>
            </p:nvSpPr>
            <p:spPr bwMode="auto">
              <a:xfrm>
                <a:off x="960" y="2832"/>
                <a:ext cx="2736" cy="96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15" name="Rectangle 18"/>
              <p:cNvSpPr>
                <a:spLocks noChangeArrowheads="1"/>
              </p:cNvSpPr>
              <p:nvPr/>
            </p:nvSpPr>
            <p:spPr bwMode="auto">
              <a:xfrm>
                <a:off x="1772" y="3504"/>
                <a:ext cx="1060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Arial" charset="0"/>
                    <a:ea typeface="ＭＳ Ｐゴシック" charset="0"/>
                  </a:rPr>
                  <a:t>Your computer</a:t>
                </a:r>
              </a:p>
            </p:txBody>
          </p:sp>
        </p:grpSp>
        <p:sp>
          <p:nvSpPr>
            <p:cNvPr id="8213" name="Text Box 12"/>
            <p:cNvSpPr txBox="1">
              <a:spLocks noChangeArrowheads="1"/>
            </p:cNvSpPr>
            <p:nvPr/>
          </p:nvSpPr>
          <p:spPr bwMode="auto">
            <a:xfrm>
              <a:off x="1008" y="2784"/>
              <a:ext cx="249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Char char="•"/>
                <a:defRPr/>
              </a:pPr>
              <a:r>
                <a:rPr lang="en-US" dirty="0"/>
                <a:t>Web site development tools</a:t>
              </a:r>
            </a:p>
            <a:p>
              <a:pPr eaLnBrk="1" hangingPunct="1">
                <a:buFontTx/>
                <a:buChar char="•"/>
                <a:defRPr/>
              </a:pPr>
              <a:r>
                <a:rPr lang="en-US" dirty="0"/>
                <a:t>Web publishing tools: </a:t>
              </a:r>
              <a:r>
                <a:rPr lang="en-US" dirty="0" err="1">
                  <a:solidFill>
                    <a:srgbClr val="FF0000"/>
                  </a:solidFill>
                </a:rPr>
                <a:t>SeaMonkey</a:t>
              </a:r>
              <a:endParaRPr lang="en-US" dirty="0">
                <a:solidFill>
                  <a:srgbClr val="FF0000"/>
                </a:solidFill>
              </a:endParaRPr>
            </a:p>
            <a:p>
              <a:pPr eaLnBrk="1" hangingPunct="1">
                <a:buFontTx/>
                <a:buChar char="•"/>
                <a:defRPr/>
              </a:pPr>
              <a:r>
                <a:rPr lang="en-US" dirty="0"/>
                <a:t>File transfer software: </a:t>
              </a:r>
              <a:r>
                <a:rPr lang="en-US" dirty="0">
                  <a:solidFill>
                    <a:srgbClr val="FF0000"/>
                  </a:solidFill>
                </a:rPr>
                <a:t>FileZilla</a:t>
              </a:r>
            </a:p>
          </p:txBody>
        </p:sp>
      </p:grp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553200" y="4343400"/>
            <a:ext cx="2073275" cy="65087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File Transfer </a:t>
            </a:r>
          </a:p>
          <a:p>
            <a:pPr eaLnBrk="1" hangingPunct="1">
              <a:defRPr/>
            </a:pPr>
            <a:r>
              <a:rPr lang="en-US"/>
              <a:t>(upload/download)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3962400" y="3824287"/>
            <a:ext cx="2165350" cy="36671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</a:rPr>
              <a:t>&lt;Direct Publishing&gt;</a:t>
            </a:r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5867400" y="4876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 flipV="1">
            <a:off x="7239000" y="30480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7299325" y="3617913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FileZilla</a:t>
            </a:r>
          </a:p>
        </p:txBody>
      </p: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1600200" y="6172200"/>
            <a:ext cx="52305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Important</a:t>
            </a:r>
            <a:r>
              <a:rPr lang="en-US" dirty="0">
                <a:solidFill>
                  <a:srgbClr val="FF0000"/>
                </a:solidFill>
              </a:rPr>
              <a:t>:  UH does not support FTP, only SFTP</a:t>
            </a:r>
          </a:p>
        </p:txBody>
      </p:sp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6172200" y="1438275"/>
            <a:ext cx="1400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/>
              <a:t>Web Server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200" y="2570778"/>
            <a:ext cx="20574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!!! Your home page must be named </a:t>
            </a:r>
            <a:r>
              <a:rPr lang="en-US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index.htm</a:t>
            </a: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(or </a:t>
            </a:r>
            <a:r>
              <a:rPr lang="en-US" b="1" dirty="0" err="1">
                <a:solidFill>
                  <a:srgbClr val="FF0000"/>
                </a:solidFill>
              </a:rPr>
              <a:t>index.html</a:t>
            </a:r>
            <a:r>
              <a:rPr lang="en-US" dirty="0">
                <a:solidFill>
                  <a:srgbClr val="000000"/>
                </a:solidFill>
              </a:rPr>
              <a:t>) !!!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Money can buy….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Templates:</a:t>
            </a:r>
          </a:p>
          <a:p>
            <a:pPr lvl="1" eaLnBrk="1" hangingPunct="1"/>
            <a:r>
              <a:rPr lang="en-US" sz="2400" dirty="0" err="1"/>
              <a:t>webflow.com</a:t>
            </a:r>
            <a:endParaRPr lang="en-US" sz="2400" dirty="0"/>
          </a:p>
          <a:p>
            <a:pPr lvl="1" eaLnBrk="1" hangingPunct="1"/>
            <a:r>
              <a:rPr lang="en-US" sz="2400" dirty="0" err="1"/>
              <a:t>freewebsitetemplates.com</a:t>
            </a:r>
            <a:endParaRPr lang="en-US" sz="2400" dirty="0"/>
          </a:p>
          <a:p>
            <a:pPr eaLnBrk="1" hangingPunct="1"/>
            <a:r>
              <a:rPr lang="en-US" dirty="0"/>
              <a:t>Entire web-sites (e.g. web.com, </a:t>
            </a:r>
            <a:r>
              <a:rPr lang="en-US" dirty="0" err="1"/>
              <a:t>wix.com</a:t>
            </a:r>
            <a:r>
              <a:rPr lang="en-US" dirty="0"/>
              <a:t>, </a:t>
            </a:r>
            <a:r>
              <a:rPr lang="en-US" dirty="0" err="1"/>
              <a:t>weebly.com</a:t>
            </a:r>
            <a:r>
              <a:rPr lang="en-US" dirty="0"/>
              <a:t>, </a:t>
            </a:r>
            <a:r>
              <a:rPr lang="en-US" dirty="0" err="1"/>
              <a:t>squarespace.com</a:t>
            </a:r>
            <a:r>
              <a:rPr lang="en-US" dirty="0"/>
              <a:t>, </a:t>
            </a:r>
            <a:r>
              <a:rPr lang="en-US" dirty="0" err="1"/>
              <a:t>godaddy.com</a:t>
            </a:r>
            <a:r>
              <a:rPr lang="en-US" dirty="0"/>
              <a:t>)</a:t>
            </a:r>
          </a:p>
          <a:p>
            <a:pPr eaLnBrk="1" hangingPunct="1"/>
            <a:r>
              <a:rPr lang="en-US" i="1" dirty="0"/>
              <a:t>But you can</a:t>
            </a:r>
            <a:r>
              <a:rPr lang="en-US" altLang="en-US" i="1" dirty="0"/>
              <a:t>’</a:t>
            </a:r>
            <a:r>
              <a:rPr lang="en-US" i="1" dirty="0"/>
              <a:t>t use any of these for A2!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ea typeface="ＭＳ Ｐゴシック" charset="0"/>
              </a:rPr>
              <a:t>Website Design Rules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Rule 1.  </a:t>
            </a:r>
            <a:r>
              <a:rPr lang="en-US" dirty="0"/>
              <a:t>The website should offer something unique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good website is </a:t>
            </a:r>
            <a:r>
              <a:rPr lang="en-US" sz="2400" i="1" dirty="0"/>
              <a:t>compelling</a:t>
            </a:r>
            <a:r>
              <a:rPr lang="en-US" sz="2400" dirty="0"/>
              <a:t>; it provides value to your audience that draws them in again and again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Meets </a:t>
            </a:r>
            <a:r>
              <a:rPr lang="en-US" sz="2400" i="1" dirty="0"/>
              <a:t>clearly identified business goals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 value proposition of the business should be clear, ideally on the home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Utilizes the 7 </a:t>
            </a:r>
            <a:r>
              <a:rPr lang="ja-JP" altLang="en-US" sz="2400" dirty="0"/>
              <a:t>“</a:t>
            </a:r>
            <a:r>
              <a:rPr lang="en-US" altLang="ja-JP" sz="2400" dirty="0"/>
              <a:t>C</a:t>
            </a:r>
            <a:r>
              <a:rPr lang="ja-JP" altLang="en-US" sz="2400" dirty="0"/>
              <a:t>”</a:t>
            </a:r>
            <a:r>
              <a:rPr lang="en-US" altLang="ja-JP" sz="2400" dirty="0"/>
              <a:t>s of web capabilities: convenience, cost, coordination, collaboration, communication, customization, community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Website Design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Rule 2. The website must be aesthetically pleasing.</a:t>
            </a:r>
          </a:p>
          <a:p>
            <a:pPr>
              <a:defRPr/>
            </a:pPr>
            <a:r>
              <a:rPr lang="en-US" sz="2800" dirty="0">
                <a:ea typeface="+mn-ea"/>
              </a:rPr>
              <a:t>Rule 3. The website must be easy to use and fast.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222C-7A53-0349-9CF1-E099E3B4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 descr="aesthetic design">
            <a:extLst>
              <a:ext uri="{FF2B5EF4-FFF2-40B4-BE49-F238E27FC236}">
                <a16:creationId xmlns:a16="http://schemas.microsoft.com/office/drawing/2014/main" id="{069F5956-19A9-D146-A2BD-2515E31B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50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502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628</Words>
  <Application>Microsoft Macintosh PowerPoint</Application>
  <PresentationFormat>On-screen Show (4:3)</PresentationFormat>
  <Paragraphs>111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BUS311:  Website Development Lab Overview  Prof. Kazman</vt:lpstr>
      <vt:lpstr>PowerPoint Presentation</vt:lpstr>
      <vt:lpstr>Web Browsers and Hosts</vt:lpstr>
      <vt:lpstr>Web-page/Site Development Tools</vt:lpstr>
      <vt:lpstr>PowerPoint Presentation</vt:lpstr>
      <vt:lpstr>Money can buy….</vt:lpstr>
      <vt:lpstr>Website Design Rules</vt:lpstr>
      <vt:lpstr>Website Design Rules</vt:lpstr>
      <vt:lpstr>Example</vt:lpstr>
      <vt:lpstr>Negative Example</vt:lpstr>
      <vt:lpstr>Website Design Rules</vt:lpstr>
      <vt:lpstr>Example</vt:lpstr>
      <vt:lpstr>Website Design Rules (3)</vt:lpstr>
      <vt:lpstr>Planning Your Website </vt:lpstr>
      <vt:lpstr>Planning Your Page Layout</vt:lpstr>
      <vt:lpstr>Planning Your Page Layout</vt:lpstr>
      <vt:lpstr>Planning Your Page Layout</vt:lpstr>
      <vt:lpstr>Final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Hong-Mei Chen</dc:creator>
  <cp:lastModifiedBy>Rick Kazman</cp:lastModifiedBy>
  <cp:revision>39</cp:revision>
  <dcterms:created xsi:type="dcterms:W3CDTF">2007-03-09T06:47:04Z</dcterms:created>
  <dcterms:modified xsi:type="dcterms:W3CDTF">2022-02-20T00:43:03Z</dcterms:modified>
</cp:coreProperties>
</file>