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59" r:id="rId2"/>
  </p:sldMasterIdLst>
  <p:notesMasterIdLst>
    <p:notesMasterId r:id="rId51"/>
  </p:notesMasterIdLst>
  <p:handoutMasterIdLst>
    <p:handoutMasterId r:id="rId52"/>
  </p:handoutMasterIdLst>
  <p:sldIdLst>
    <p:sldId id="412" r:id="rId3"/>
    <p:sldId id="311" r:id="rId4"/>
    <p:sldId id="368" r:id="rId5"/>
    <p:sldId id="369" r:id="rId6"/>
    <p:sldId id="374" r:id="rId7"/>
    <p:sldId id="375" r:id="rId8"/>
    <p:sldId id="376" r:id="rId9"/>
    <p:sldId id="377" r:id="rId10"/>
    <p:sldId id="378" r:id="rId11"/>
    <p:sldId id="379" r:id="rId12"/>
    <p:sldId id="370" r:id="rId13"/>
    <p:sldId id="380" r:id="rId14"/>
    <p:sldId id="371" r:id="rId15"/>
    <p:sldId id="372" r:id="rId16"/>
    <p:sldId id="373" r:id="rId17"/>
    <p:sldId id="363" r:id="rId18"/>
    <p:sldId id="381" r:id="rId19"/>
    <p:sldId id="365" r:id="rId20"/>
    <p:sldId id="366" r:id="rId21"/>
    <p:sldId id="382" r:id="rId22"/>
    <p:sldId id="386" r:id="rId23"/>
    <p:sldId id="390" r:id="rId24"/>
    <p:sldId id="391" r:id="rId25"/>
    <p:sldId id="392" r:id="rId26"/>
    <p:sldId id="393" r:id="rId27"/>
    <p:sldId id="387" r:id="rId28"/>
    <p:sldId id="388" r:id="rId29"/>
    <p:sldId id="389" r:id="rId30"/>
    <p:sldId id="383" r:id="rId31"/>
    <p:sldId id="394" r:id="rId32"/>
    <p:sldId id="384" r:id="rId33"/>
    <p:sldId id="385" r:id="rId34"/>
    <p:sldId id="399" r:id="rId35"/>
    <p:sldId id="400" r:id="rId36"/>
    <p:sldId id="395" r:id="rId37"/>
    <p:sldId id="396" r:id="rId38"/>
    <p:sldId id="397" r:id="rId39"/>
    <p:sldId id="367" r:id="rId40"/>
    <p:sldId id="361" r:id="rId41"/>
    <p:sldId id="360" r:id="rId42"/>
    <p:sldId id="350" r:id="rId43"/>
    <p:sldId id="351" r:id="rId44"/>
    <p:sldId id="352" r:id="rId45"/>
    <p:sldId id="353" r:id="rId46"/>
    <p:sldId id="401" r:id="rId47"/>
    <p:sldId id="402" r:id="rId48"/>
    <p:sldId id="345" r:id="rId49"/>
    <p:sldId id="298" r:id="rId5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Schneider, Christoph" initials="SC" lastIdx="10"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8313" autoAdjust="0"/>
  </p:normalViewPr>
  <p:slideViewPr>
    <p:cSldViewPr snapToGrid="0" snapToObjects="1">
      <p:cViewPr varScale="1">
        <p:scale>
          <a:sx n="64" d="100"/>
          <a:sy n="64" d="100"/>
        </p:scale>
        <p:origin x="-1950" y="-102"/>
      </p:cViewPr>
      <p:guideLst>
        <p:guide orient="horz" pos="2160"/>
        <p:guide pos="2880"/>
      </p:guideLst>
    </p:cSldViewPr>
  </p:slideViewPr>
  <p:outlineViewPr>
    <p:cViewPr>
      <p:scale>
        <a:sx n="33" d="100"/>
        <a:sy n="33" d="100"/>
      </p:scale>
      <p:origin x="0" y="-43118"/>
    </p:cViewPr>
  </p:outlineViewPr>
  <p:notesTextViewPr>
    <p:cViewPr>
      <p:scale>
        <a:sx n="3" d="2"/>
        <a:sy n="3" d="2"/>
      </p:scale>
      <p:origin x="0" y="384"/>
    </p:cViewPr>
  </p:notesTextViewPr>
  <p:sorterViewPr>
    <p:cViewPr>
      <p:scale>
        <a:sx n="100" d="100"/>
        <a:sy n="100" d="100"/>
      </p:scale>
      <p:origin x="0" y="-3346"/>
    </p:cViewPr>
  </p:sorterViewPr>
  <p:notesViewPr>
    <p:cSldViewPr snapToGrid="0" snapToObjects="1">
      <p:cViewPr varScale="1">
        <p:scale>
          <a:sx n="85" d="100"/>
          <a:sy n="85" d="100"/>
        </p:scale>
        <p:origin x="380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21-03-12T15:06:11.072" idx="1">
    <p:pos x="1568" y="2549"/>
    <p:text>involved in purchasing or procuring products from multiple suppliers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21-03-12T15:06:58.801" idx="2">
    <p:pos x="3570" y="2486"/>
    <p:text>delete comma</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6" dt="2021-03-12T15:08:33.928" idx="3">
    <p:pos x="1928" y="2618"/>
    <p:text>supply chain</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6" dt="2021-03-12T15:09:50.682" idx="4">
    <p:pos x="793" y="3205"/>
    <p:text>Social media</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6" dt="2021-03-12T15:11:10.347" idx="5">
    <p:pos x="1368" y="2706"/>
    <p:text>Source regenerative</p:text>
    <p:extLst>
      <p:ext uri="{C676402C-5697-4E1C-873F-D02D1690AC5C}">
        <p15:threadingInfo xmlns:p15="http://schemas.microsoft.com/office/powerpoint/2012/main" timeZoneBias="-60"/>
      </p:ext>
    </p:extLst>
  </p:cm>
  <p:cm authorId="6" dt="2021-03-12T15:11:26.002" idx="6">
    <p:pos x="1215" y="2934"/>
    <p:text>Use IT-enabled</p:text>
    <p:extLst>
      <p:ext uri="{C676402C-5697-4E1C-873F-D02D1690AC5C}">
        <p15:threadingInfo xmlns:p15="http://schemas.microsoft.com/office/powerpoint/2012/main" timeZoneBias="-60"/>
      </p:ext>
    </p:extLst>
  </p:cm>
  <p:cm authorId="6" dt="2021-03-12T15:11:42.060" idx="7">
    <p:pos x="1869" y="3177"/>
    <p:text>Open-source</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6" dt="2021-03-12T15:12:40.216" idx="8">
    <p:pos x="1061" y="2002"/>
    <p:text>Consumers spend</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6" dt="2021-03-12T15:13:22.500" idx="9">
    <p:pos x="4222" y="2590"/>
    <p:text>to show black names than others</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6" dt="2021-03-12T15:15:37.647" idx="10">
    <p:pos x="1415" y="1968"/>
    <p:text>printing</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4/19/2021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a:t>
            </a:r>
            <a:r>
              <a:rPr lang="en-US" sz="1200" b="0" i="0" u="none" strike="noStrike" kern="1200" cap="none" dirty="0" err="1">
                <a:solidFill>
                  <a:schemeClr val="dk1"/>
                </a:solidFill>
                <a:latin typeface="Arial"/>
                <a:ea typeface="Arial"/>
                <a:cs typeface="Arial"/>
                <a:sym typeface="Arial"/>
              </a:rPr>
              <a:t>MathType</a:t>
            </a:r>
            <a:r>
              <a:rPr lang="en-US" sz="1200" b="0" i="0" u="none" strike="noStrike" kern="1200" cap="none" dirty="0">
                <a:solidFill>
                  <a:schemeClr val="dk1"/>
                </a:solidFill>
                <a:latin typeface="Arial"/>
                <a:ea typeface="Arial"/>
                <a:cs typeface="Arial"/>
                <a:sym typeface="Arial"/>
              </a:rPr>
              <a:t>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509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 Description:</a:t>
            </a:r>
          </a:p>
          <a:p>
            <a:pPr marL="0" marR="0">
              <a:lnSpc>
                <a:spcPct val="115000"/>
              </a:lnSpc>
              <a:spcBef>
                <a:spcPts val="1500"/>
              </a:spcBef>
              <a:spcAft>
                <a:spcPts val="1000"/>
              </a:spcAft>
            </a:pPr>
            <a:r>
              <a:rPr lang="en-US" sz="1200" dirty="0" smtClean="0">
                <a:effectLst/>
                <a:latin typeface="Times New Roman"/>
                <a:ea typeface="Times New Roman"/>
              </a:rPr>
              <a:t>The trade-off ranges are as follows:</a:t>
            </a:r>
            <a:endParaRPr lang="en-US" sz="1200" dirty="0" smtClean="0">
              <a:effectLst/>
              <a:latin typeface="Calibri"/>
              <a:ea typeface="Calibri"/>
            </a:endParaRPr>
          </a:p>
          <a:p>
            <a:pPr marL="342900" marR="0" lvl="0" indent="-342900">
              <a:lnSpc>
                <a:spcPct val="115000"/>
              </a:lnSpc>
              <a:spcBef>
                <a:spcPts val="1500"/>
              </a:spcBef>
              <a:spcAft>
                <a:spcPts val="0"/>
              </a:spcAft>
              <a:buFont typeface="Symbol"/>
              <a:buChar char=""/>
            </a:pPr>
            <a:r>
              <a:rPr lang="en-US" sz="1200" dirty="0" smtClean="0">
                <a:effectLst/>
                <a:latin typeface="Times New Roman"/>
                <a:ea typeface="Times New Roman"/>
              </a:rPr>
              <a:t>Supply chain strategy: Efficiency to effectiveness</a:t>
            </a:r>
            <a:endParaRPr lang="en-US" sz="1200" dirty="0" smtClean="0">
              <a:effectLst/>
              <a:latin typeface="Calibri"/>
              <a:ea typeface="Calibri"/>
            </a:endParaRPr>
          </a:p>
          <a:p>
            <a:pPr marL="342900" marR="0" lvl="0" indent="-342900">
              <a:lnSpc>
                <a:spcPct val="115000"/>
              </a:lnSpc>
              <a:spcBef>
                <a:spcPts val="1500"/>
              </a:spcBef>
              <a:spcAft>
                <a:spcPts val="0"/>
              </a:spcAft>
              <a:buFont typeface="Symbol"/>
              <a:buChar char=""/>
            </a:pPr>
            <a:r>
              <a:rPr lang="en-US" sz="1200" dirty="0" smtClean="0">
                <a:effectLst/>
                <a:latin typeface="Times New Roman"/>
                <a:ea typeface="Times New Roman"/>
              </a:rPr>
              <a:t>Procurement: Single inventory source; less inventory to More inventory; multiple inventory sources</a:t>
            </a:r>
            <a:endParaRPr lang="en-US" sz="1200" dirty="0" smtClean="0">
              <a:effectLst/>
              <a:latin typeface="Calibri"/>
              <a:ea typeface="Calibri"/>
            </a:endParaRPr>
          </a:p>
          <a:p>
            <a:pPr marL="342900" marR="0" lvl="0" indent="-342900">
              <a:lnSpc>
                <a:spcPct val="115000"/>
              </a:lnSpc>
              <a:spcBef>
                <a:spcPts val="1500"/>
              </a:spcBef>
              <a:spcAft>
                <a:spcPts val="0"/>
              </a:spcAft>
              <a:buFont typeface="Symbol"/>
              <a:buChar char=""/>
            </a:pPr>
            <a:r>
              <a:rPr lang="en-US" sz="1200" dirty="0" smtClean="0">
                <a:effectLst/>
                <a:latin typeface="Times New Roman"/>
                <a:ea typeface="Times New Roman"/>
              </a:rPr>
              <a:t>Production: Less excess capacity; fewer facilities; special-purpose facilities to General-purpose facilities; more facilities; higher excess capacity</a:t>
            </a:r>
            <a:endParaRPr lang="en-US" sz="1200" dirty="0" smtClean="0">
              <a:effectLst/>
              <a:latin typeface="Calibri"/>
              <a:ea typeface="Calibri"/>
            </a:endParaRPr>
          </a:p>
          <a:p>
            <a:pPr marL="342900" marR="0" lvl="0" indent="-342900">
              <a:lnSpc>
                <a:spcPct val="115000"/>
              </a:lnSpc>
              <a:spcBef>
                <a:spcPts val="1500"/>
              </a:spcBef>
              <a:spcAft>
                <a:spcPts val="1000"/>
              </a:spcAft>
              <a:buFont typeface="Symbol"/>
              <a:buChar char=""/>
            </a:pPr>
            <a:r>
              <a:rPr lang="en-US" sz="1200" dirty="0" smtClean="0">
                <a:effectLst/>
                <a:latin typeface="Times New Roman"/>
                <a:ea typeface="Times New Roman"/>
              </a:rPr>
              <a:t>Transportation: Fewer warehouses; longer delivery times to Fast delivery times; more warehouses.</a:t>
            </a:r>
            <a:endParaRPr lang="en-US" sz="1200" dirty="0" smtClean="0">
              <a:effectLst/>
              <a:latin typeface="Calibri"/>
              <a:ea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3988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a:t>
            </a:r>
            <a:r>
              <a:rPr lang="en-US" baseline="0" dirty="0" smtClean="0"/>
              <a:t> Description:</a:t>
            </a:r>
          </a:p>
          <a:p>
            <a:pPr marL="0" marR="0">
              <a:lnSpc>
                <a:spcPct val="115000"/>
              </a:lnSpc>
              <a:spcBef>
                <a:spcPts val="1500"/>
              </a:spcBef>
              <a:spcAft>
                <a:spcPts val="1000"/>
              </a:spcAft>
            </a:pPr>
            <a:r>
              <a:rPr lang="en-US" sz="1200" dirty="0" smtClean="0">
                <a:effectLst/>
                <a:latin typeface="Times New Roman"/>
                <a:ea typeface="Times New Roman"/>
              </a:rPr>
              <a:t>The three examples are as follows:</a:t>
            </a:r>
            <a:endParaRPr lang="en-US" sz="1200" dirty="0" smtClean="0">
              <a:effectLst/>
              <a:latin typeface="Calibri"/>
              <a:ea typeface="Calibri"/>
            </a:endParaRPr>
          </a:p>
          <a:p>
            <a:pPr marL="342900" marR="0" lvl="0" indent="-342900">
              <a:lnSpc>
                <a:spcPct val="115000"/>
              </a:lnSpc>
              <a:spcBef>
                <a:spcPts val="1500"/>
              </a:spcBef>
              <a:spcAft>
                <a:spcPts val="0"/>
              </a:spcAft>
              <a:buFont typeface="Symbol"/>
              <a:buChar char=""/>
            </a:pPr>
            <a:r>
              <a:rPr lang="en-US" sz="1200" dirty="0" smtClean="0">
                <a:effectLst/>
                <a:latin typeface="Times New Roman"/>
                <a:ea typeface="Times New Roman"/>
              </a:rPr>
              <a:t>Widen: Attract new customers; illustration of a queue of people</a:t>
            </a:r>
            <a:endParaRPr lang="en-US" sz="1200" dirty="0" smtClean="0">
              <a:effectLst/>
              <a:latin typeface="Calibri"/>
              <a:ea typeface="Calibri"/>
            </a:endParaRPr>
          </a:p>
          <a:p>
            <a:pPr marL="342900" marR="0" lvl="0" indent="-342900">
              <a:lnSpc>
                <a:spcPct val="115000"/>
              </a:lnSpc>
              <a:spcBef>
                <a:spcPts val="1500"/>
              </a:spcBef>
              <a:spcAft>
                <a:spcPts val="0"/>
              </a:spcAft>
              <a:buFont typeface="Symbol"/>
              <a:buChar char=""/>
            </a:pPr>
            <a:r>
              <a:rPr lang="en-US" sz="1200" dirty="0" smtClean="0">
                <a:effectLst/>
                <a:latin typeface="Times New Roman"/>
                <a:ea typeface="Times New Roman"/>
              </a:rPr>
              <a:t>Lengthen: Keep current customers satisfied; illustration of a man talking to a customer</a:t>
            </a:r>
            <a:endParaRPr lang="en-US" sz="1200" dirty="0" smtClean="0">
              <a:effectLst/>
              <a:latin typeface="Calibri"/>
              <a:ea typeface="Calibri"/>
            </a:endParaRPr>
          </a:p>
          <a:p>
            <a:pPr marL="342900" marR="0" lvl="0" indent="-342900">
              <a:lnSpc>
                <a:spcPct val="115000"/>
              </a:lnSpc>
              <a:spcBef>
                <a:spcPts val="1500"/>
              </a:spcBef>
              <a:spcAft>
                <a:spcPts val="1000"/>
              </a:spcAft>
              <a:buFont typeface="Symbol"/>
              <a:buChar char=""/>
            </a:pPr>
            <a:r>
              <a:rPr lang="en-US" sz="1200" smtClean="0">
                <a:effectLst/>
                <a:latin typeface="Times New Roman"/>
                <a:ea typeface="Times New Roman"/>
              </a:rPr>
              <a:t>Deepen: Transform minor customers into profitable customers; illustration of a woman using a sprinkler on a small plant that has currencies on its branches.</a:t>
            </a:r>
            <a:endParaRPr lang="en-US" sz="1200" smtClean="0">
              <a:effectLst/>
              <a:latin typeface="Calibri"/>
              <a:ea typeface="Calibri"/>
            </a:endParaRPr>
          </a:p>
          <a:p>
            <a:endParaRPr lang="en-US" baseline="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651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If this slide</a:t>
            </a:r>
            <a:r>
              <a:rPr lang="en-US" baseline="0" dirty="0"/>
              <a:t> was not included in the original PPT, it should be added.</a:t>
            </a: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r>
              <a:rPr lang="en-US"/>
              <a:t>Click to edit Master subtitle style</a:t>
            </a:r>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a:extLst>
              <a:ext uri="{FF2B5EF4-FFF2-40B4-BE49-F238E27FC236}">
                <a16:creationId xmlns="" xmlns:a16="http://schemas.microsoft.com/office/drawing/2014/main" id="{0291B9DA-1DAD-4AB4-94B2-688DFC8B093A}"/>
              </a:ext>
            </a:extLst>
          </p:cNvPr>
          <p:cNvSpPr>
            <a:spLocks noGrp="1"/>
          </p:cNvSpPr>
          <p:nvPr>
            <p:ph type="body" sz="quarter" idx="13" hasCustomPrompt="1"/>
          </p:nvPr>
        </p:nvSpPr>
        <p:spPr>
          <a:xfrm>
            <a:off x="1494693" y="6407662"/>
            <a:ext cx="7194635" cy="334534"/>
          </a:xfrm>
        </p:spPr>
        <p:txBody>
          <a:bodyPr/>
          <a:lstStyle>
            <a:lvl1pPr marL="101600" indent="0" algn="r">
              <a:buNone/>
              <a:defRPr sz="1200">
                <a:latin typeface="Verdana" panose="020B0604030504040204" pitchFamily="34" charset="0"/>
                <a:ea typeface="Verdana" panose="020B0604030504040204" pitchFamily="34" charset="0"/>
                <a:cs typeface="Verdana" panose="020B0604030504040204" pitchFamily="34" charset="0"/>
              </a:defRPr>
            </a:lvl1pPr>
            <a:lvl2pPr>
              <a:defRPr sz="12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a:defRPr sz="1200">
                <a:latin typeface="Verdana" panose="020B0604030504040204" pitchFamily="34" charset="0"/>
                <a:ea typeface="Verdana" panose="020B0604030504040204" pitchFamily="34" charset="0"/>
                <a:cs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add copyright text</a:t>
            </a:r>
          </a:p>
        </p:txBody>
      </p:sp>
      <p:sp>
        <p:nvSpPr>
          <p:cNvPr id="4" name="Picture Placeholder 3">
            <a:extLst>
              <a:ext uri="{FF2B5EF4-FFF2-40B4-BE49-F238E27FC236}">
                <a16:creationId xmlns="" xmlns:a16="http://schemas.microsoft.com/office/drawing/2014/main" id="{3AC35AB9-24C4-47CB-AA83-05CAEBB6D99B}"/>
              </a:ext>
            </a:extLst>
          </p:cNvPr>
          <p:cNvSpPr>
            <a:spLocks noGrp="1"/>
          </p:cNvSpPr>
          <p:nvPr>
            <p:ph type="pic" sz="quarter" idx="14" hasCustomPrompt="1"/>
          </p:nvPr>
        </p:nvSpPr>
        <p:spPr>
          <a:xfrm>
            <a:off x="93663" y="6407150"/>
            <a:ext cx="1401762" cy="334963"/>
          </a:xfrm>
        </p:spPr>
        <p:txBody>
          <a:bodyPr/>
          <a:lstStyle>
            <a:lvl1pPr marL="101600" indent="0">
              <a:buNone/>
              <a:defRPr sz="1200"/>
            </a:lvl1pPr>
          </a:lstStyle>
          <a:p>
            <a:r>
              <a:rPr lang="en-US" dirty="0"/>
              <a:t>Logo</a:t>
            </a:r>
          </a:p>
        </p:txBody>
      </p:sp>
    </p:spTree>
    <p:extLst>
      <p:ext uri="{BB962C8B-B14F-4D97-AF65-F5344CB8AC3E}">
        <p14:creationId xmlns:p14="http://schemas.microsoft.com/office/powerpoint/2010/main" val="421594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5" name="Footer Placeholder 4">
            <a:extLst>
              <a:ext uri="{FF2B5EF4-FFF2-40B4-BE49-F238E27FC236}">
                <a16:creationId xmlns="" xmlns:a16="http://schemas.microsoft.com/office/drawing/2014/main" id="{E2476705-5AD3-4E05-9DCF-CA01EBF96B12}"/>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Date Placeholder 2">
            <a:extLst>
              <a:ext uri="{FF2B5EF4-FFF2-40B4-BE49-F238E27FC236}">
                <a16:creationId xmlns="" xmlns:a16="http://schemas.microsoft.com/office/drawing/2014/main" id="{D8A4DA0A-BA94-4C4E-A521-FB23D113A856}"/>
              </a:ext>
            </a:extLst>
          </p:cNvPr>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4872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9319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 xmlns:a16="http://schemas.microsoft.com/office/drawing/2014/main" id="{9349B39A-AC01-4073-85EF-922E8DBA6C0A}"/>
              </a:ext>
            </a:extLst>
          </p:cNvPr>
          <p:cNvSpPr>
            <a:spLocks noGrp="1"/>
          </p:cNvSpPr>
          <p:nvPr>
            <p:ph type="pic" sz="quarter" idx="18"/>
          </p:nvPr>
        </p:nvSpPr>
        <p:spPr>
          <a:xfrm>
            <a:off x="457200" y="1517650"/>
            <a:ext cx="4178300" cy="4608513"/>
          </a:xfrm>
        </p:spPr>
        <p:txBody>
          <a:bodyPr/>
          <a:lstStyle/>
          <a:p>
            <a:endParaRPr lang="en-IN"/>
          </a:p>
        </p:txBody>
      </p:sp>
      <p:pic>
        <p:nvPicPr>
          <p:cNvPr id="11" name="Logo"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8812984"/>
      </p:ext>
    </p:extLst>
  </p:cSld>
  <p:clrMapOvr>
    <a:masterClrMapping/>
  </p:clrMapOvr>
  <p:extLst mod="1">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 xmlns:a16="http://schemas.microsoft.com/office/drawing/2014/main" id="{00F45AE3-EB76-41DE-97B2-CFE79B73D3C6}"/>
              </a:ext>
            </a:extLst>
          </p:cNvPr>
          <p:cNvSpPr>
            <a:spLocks noGrp="1"/>
          </p:cNvSpPr>
          <p:nvPr>
            <p:ph sz="quarter" idx="13"/>
          </p:nvPr>
        </p:nvSpPr>
        <p:spPr>
          <a:xfrm>
            <a:off x="457200" y="1441450"/>
            <a:ext cx="8232775" cy="4598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igure + Caption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 xmlns:a16="http://schemas.microsoft.com/office/drawing/2014/main" id="{9E6B7D3D-89C9-4133-8D8A-D779EB3D311D}"/>
              </a:ext>
            </a:extLst>
          </p:cNvPr>
          <p:cNvSpPr>
            <a:spLocks noGrp="1"/>
          </p:cNvSpPr>
          <p:nvPr>
            <p:ph sz="quarter" idx="13"/>
          </p:nvPr>
        </p:nvSpPr>
        <p:spPr>
          <a:xfrm>
            <a:off x="457200" y="1481138"/>
            <a:ext cx="4484688" cy="4408487"/>
          </a:xfrm>
        </p:spPr>
        <p:txBody>
          <a:bodyPr/>
          <a:lstStyle/>
          <a:p>
            <a:pPr lvl="0"/>
            <a:r>
              <a:rPr lang="en-US" dirty="0"/>
              <a:t>Edit Master text styles</a:t>
            </a:r>
          </a:p>
        </p:txBody>
      </p:sp>
      <p:sp>
        <p:nvSpPr>
          <p:cNvPr id="9" name="Picture Placeholder 8">
            <a:extLst>
              <a:ext uri="{FF2B5EF4-FFF2-40B4-BE49-F238E27FC236}">
                <a16:creationId xmlns="" xmlns:a16="http://schemas.microsoft.com/office/drawing/2014/main" id="{F95A3C12-C176-4C2E-9820-6A6035C43AF5}"/>
              </a:ext>
            </a:extLst>
          </p:cNvPr>
          <p:cNvSpPr>
            <a:spLocks noGrp="1"/>
          </p:cNvSpPr>
          <p:nvPr>
            <p:ph type="pic" sz="quarter" idx="14"/>
          </p:nvPr>
        </p:nvSpPr>
        <p:spPr>
          <a:xfrm>
            <a:off x="5192713" y="1481138"/>
            <a:ext cx="3592512" cy="3754437"/>
          </a:xfrm>
        </p:spPr>
        <p:txBody>
          <a:bodyPr/>
          <a:lstStyle/>
          <a:p>
            <a:endParaRPr lang="en-US" dirty="0"/>
          </a:p>
        </p:txBody>
      </p:sp>
      <p:sp>
        <p:nvSpPr>
          <p:cNvPr id="11" name="Text Placeholder 10">
            <a:extLst>
              <a:ext uri="{FF2B5EF4-FFF2-40B4-BE49-F238E27FC236}">
                <a16:creationId xmlns="" xmlns:a16="http://schemas.microsoft.com/office/drawing/2014/main" id="{F059F1CC-D06F-4B10-B166-6D6F2C786A37}"/>
              </a:ext>
            </a:extLst>
          </p:cNvPr>
          <p:cNvSpPr>
            <a:spLocks noGrp="1"/>
          </p:cNvSpPr>
          <p:nvPr>
            <p:ph type="body" sz="quarter" idx="15" hasCustomPrompt="1"/>
          </p:nvPr>
        </p:nvSpPr>
        <p:spPr>
          <a:xfrm>
            <a:off x="5192713" y="5399088"/>
            <a:ext cx="3592512" cy="490537"/>
          </a:xfrm>
        </p:spPr>
        <p:txBody>
          <a:bodyPr/>
          <a:lstStyle>
            <a:lvl1pPr marL="101600" indent="0">
              <a:buNone/>
              <a:defRPr sz="1200"/>
            </a:lvl1pPr>
          </a:lstStyle>
          <a:p>
            <a:pPr lvl="0"/>
            <a:r>
              <a:rPr lang="en-US" dirty="0"/>
              <a:t>Caption</a:t>
            </a:r>
          </a:p>
        </p:txBody>
      </p:sp>
      <p:sp>
        <p:nvSpPr>
          <p:cNvPr id="3" name="Date Placeholder 2">
            <a:extLst>
              <a:ext uri="{FF2B5EF4-FFF2-40B4-BE49-F238E27FC236}">
                <a16:creationId xmlns=""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 name="Footer Placeholder 4">
            <a:extLst>
              <a:ext uri="{FF2B5EF4-FFF2-40B4-BE49-F238E27FC236}">
                <a16:creationId xmlns="" xmlns:a16="http://schemas.microsoft.com/office/drawing/2014/main" id="{A6FA6EBD-95B8-4957-AE05-FC01EF65059B}"/>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6042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hasCustomPrompt="1"/>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63" name="Shape 63"/>
          <p:cNvSpPr txBox="1">
            <a:spLocks noGrp="1"/>
          </p:cNvSpPr>
          <p:nvPr>
            <p:ph type="body" idx="1" hasCustomPrompt="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r>
              <a:rPr lang="en-US" dirty="0"/>
              <a:t>Click to add Learning Objective(s)</a:t>
            </a:r>
            <a:endParaRPr dirty="0"/>
          </a:p>
        </p:txBody>
      </p:sp>
      <p:sp>
        <p:nvSpPr>
          <p:cNvPr id="64" name="Shape 64"/>
          <p:cNvSpPr txBox="1">
            <a:spLocks noGrp="1"/>
          </p:cNvSpPr>
          <p:nvPr>
            <p:ph type="body" idx="2"/>
          </p:nvPr>
        </p:nvSpPr>
        <p:spPr>
          <a:xfrm>
            <a:off x="457200" y="1358678"/>
            <a:ext cx="8229600" cy="4767485"/>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091D3-E16C-46AB-9A90-0F52CA812534}"/>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title">
            <a:extLst>
              <a:ext uri="{FF2B5EF4-FFF2-40B4-BE49-F238E27FC236}">
                <a16:creationId xmlns=""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 xmlns:a16="http://schemas.microsoft.com/office/drawing/2014/main" id="{3D0F2ED9-E212-40DC-A528-BE4A28DE88FD}"/>
              </a:ext>
            </a:extLst>
          </p:cNvPr>
          <p:cNvSpPr>
            <a:spLocks noGrp="1"/>
          </p:cNvSpPr>
          <p:nvPr>
            <p:ph type="body" sz="quarter" idx="15" hasCustomPrompt="1"/>
          </p:nvPr>
        </p:nvSpPr>
        <p:spPr>
          <a:xfrm>
            <a:off x="808109" y="1681163"/>
            <a:ext cx="1957388"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 xmlns:a16="http://schemas.microsoft.com/office/drawing/2014/main" id="{E8D9AEEF-5E99-48D4-B8C3-C5A995764DCA}"/>
              </a:ext>
            </a:extLst>
          </p:cNvPr>
          <p:cNvSpPr>
            <a:spLocks noGrp="1"/>
          </p:cNvSpPr>
          <p:nvPr>
            <p:ph type="body" sz="quarter" idx="16" hasCustomPrompt="1"/>
          </p:nvPr>
        </p:nvSpPr>
        <p:spPr>
          <a:xfrm>
            <a:off x="822325" y="2643044"/>
            <a:ext cx="1957388"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 xmlns:a16="http://schemas.microsoft.com/office/drawing/2014/main" id="{99D329CE-18C4-40A9-A508-1684979AC205}"/>
              </a:ext>
            </a:extLst>
          </p:cNvPr>
          <p:cNvSpPr>
            <a:spLocks noGrp="1"/>
          </p:cNvSpPr>
          <p:nvPr>
            <p:ph type="body" sz="quarter" idx="17" hasCustomPrompt="1"/>
          </p:nvPr>
        </p:nvSpPr>
        <p:spPr>
          <a:xfrm>
            <a:off x="822325" y="3613151"/>
            <a:ext cx="1957388"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 xmlns:a16="http://schemas.microsoft.com/office/drawing/2014/main" id="{AAE735D1-F9F4-4525-9ED5-F10A99DECCB8}"/>
              </a:ext>
            </a:extLst>
          </p:cNvPr>
          <p:cNvSpPr>
            <a:spLocks noGrp="1"/>
          </p:cNvSpPr>
          <p:nvPr>
            <p:ph type="body" sz="quarter" idx="18" hasCustomPrompt="1"/>
          </p:nvPr>
        </p:nvSpPr>
        <p:spPr>
          <a:xfrm>
            <a:off x="6729412" y="1681163"/>
            <a:ext cx="1957388"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 xmlns:a16="http://schemas.microsoft.com/office/drawing/2014/main" id="{43259E0C-9247-446E-9183-FBF70F8FD41C}"/>
              </a:ext>
            </a:extLst>
          </p:cNvPr>
          <p:cNvSpPr>
            <a:spLocks noGrp="1"/>
          </p:cNvSpPr>
          <p:nvPr>
            <p:ph type="body" sz="quarter" idx="19" hasCustomPrompt="1"/>
          </p:nvPr>
        </p:nvSpPr>
        <p:spPr>
          <a:xfrm>
            <a:off x="6729413" y="2651910"/>
            <a:ext cx="1957387"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 xmlns:a16="http://schemas.microsoft.com/office/drawing/2014/main" id="{111F58DF-A1C1-4DD6-ADE5-FC54A39F6757}"/>
              </a:ext>
            </a:extLst>
          </p:cNvPr>
          <p:cNvSpPr>
            <a:spLocks noGrp="1"/>
          </p:cNvSpPr>
          <p:nvPr>
            <p:ph type="body" sz="quarter" idx="20" hasCustomPrompt="1"/>
          </p:nvPr>
        </p:nvSpPr>
        <p:spPr>
          <a:xfrm>
            <a:off x="6729413" y="3613151"/>
            <a:ext cx="1957387" cy="627063"/>
          </a:xfrm>
        </p:spPr>
        <p:txBody>
          <a:bodyPr/>
          <a:lstStyle>
            <a:lvl1pPr marL="101600" indent="0">
              <a:buNone/>
              <a:defRPr/>
            </a:lvl1pPr>
          </a:lstStyle>
          <a:p>
            <a:pPr lvl="0"/>
            <a:r>
              <a:rPr lang="en-US" dirty="0"/>
              <a:t>Label 6</a:t>
            </a:r>
          </a:p>
        </p:txBody>
      </p:sp>
      <p:sp>
        <p:nvSpPr>
          <p:cNvPr id="5" name="Footer Placeholder 4">
            <a:extLst>
              <a:ext uri="{FF2B5EF4-FFF2-40B4-BE49-F238E27FC236}">
                <a16:creationId xmlns="" xmlns:a16="http://schemas.microsoft.com/office/drawing/2014/main" id="{237B7866-709E-4B26-BCD7-5CF284C134CA}"/>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Date Placeholder 2">
            <a:extLst>
              <a:ext uri="{FF2B5EF4-FFF2-40B4-BE49-F238E27FC236}">
                <a16:creationId xmlns="" xmlns:a16="http://schemas.microsoft.com/office/drawing/2014/main" id="{D0CEC9E9-2CDA-42DF-A6E1-55B455A7E67B}"/>
              </a:ext>
            </a:extLst>
          </p:cNvPr>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27899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 name="Footer Placeholder 1">
            <a:extLst>
              <a:ext uri="{FF2B5EF4-FFF2-40B4-BE49-F238E27FC236}">
                <a16:creationId xmlns=""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75"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443972" y="6429709"/>
            <a:ext cx="917999" cy="279914"/>
          </a:xfrm>
          <a:prstGeom prst="rect">
            <a:avLst/>
          </a:prstGeom>
          <a:noFill/>
          <a:ln>
            <a:noFill/>
          </a:ln>
        </p:spPr>
      </p:pic>
      <p:sp>
        <p:nvSpPr>
          <p:cNvPr id="16" name="Shape 16"/>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2015, 2012, 2009 Pearson Education, Inc. All Rights Reserved</a:t>
            </a:r>
          </a:p>
        </p:txBody>
      </p:sp>
      <p:sp>
        <p:nvSpPr>
          <p:cNvPr id="2" name="Footer Placeholder 1">
            <a:extLst>
              <a:ext uri="{FF2B5EF4-FFF2-40B4-BE49-F238E27FC236}">
                <a16:creationId xmlns=""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71" r:id="rId3"/>
    <p:sldLayoutId id="2147483673" r:id="rId4"/>
    <p:sldLayoutId id="2147483654" r:id="rId5"/>
    <p:sldLayoutId id="2147483655" r:id="rId6"/>
    <p:sldLayoutId id="2147483670" r:id="rId7"/>
    <p:sldLayoutId id="2147483669" r:id="rId8"/>
    <p:sldLayoutId id="2147483657"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E98728-A241-43F4-95FF-6C49FEEA0911}"/>
              </a:ext>
            </a:extLst>
          </p:cNvPr>
          <p:cNvSpPr>
            <a:spLocks noGrp="1"/>
          </p:cNvSpPr>
          <p:nvPr>
            <p:ph type="title"/>
          </p:nvPr>
        </p:nvSpPr>
        <p:spPr>
          <a:xfrm>
            <a:off x="395287" y="89113"/>
            <a:ext cx="8353425" cy="1110365"/>
          </a:xfrm>
        </p:spPr>
        <p:txBody>
          <a:bodyPr lIns="0" tIns="0" rIns="0" bIns="0" anchor="ctr"/>
          <a:lstStyle/>
          <a:p>
            <a:r>
              <a:rPr lang="en-IN" dirty="0"/>
              <a:t>Information Systems Today: Managing in the Digital World</a:t>
            </a:r>
            <a:endParaRPr lang="en-US" dirty="0"/>
          </a:p>
        </p:txBody>
      </p:sp>
      <p:sp>
        <p:nvSpPr>
          <p:cNvPr id="3" name="Content Placeholder 2">
            <a:extLst>
              <a:ext uri="{FF2B5EF4-FFF2-40B4-BE49-F238E27FC236}">
                <a16:creationId xmlns="" xmlns:a16="http://schemas.microsoft.com/office/drawing/2014/main" id="{ABE18F80-D4FC-4D8F-B2BD-E7BEE7E012B5}"/>
              </a:ext>
            </a:extLst>
          </p:cNvPr>
          <p:cNvSpPr>
            <a:spLocks noGrp="1"/>
          </p:cNvSpPr>
          <p:nvPr>
            <p:ph type="body" idx="1"/>
          </p:nvPr>
        </p:nvSpPr>
        <p:spPr>
          <a:xfrm>
            <a:off x="400618" y="1405376"/>
            <a:ext cx="8353425" cy="320395"/>
          </a:xfrm>
        </p:spPr>
        <p:txBody>
          <a:bodyPr lIns="0" tIns="0" rIns="0" bIns="0" anchor="ctr"/>
          <a:lstStyle/>
          <a:p>
            <a:r>
              <a:rPr lang="en-US" dirty="0">
                <a:solidFill>
                  <a:schemeClr val="tx2"/>
                </a:solidFill>
              </a:rPr>
              <a:t>Ninth Edition</a:t>
            </a:r>
          </a:p>
        </p:txBody>
      </p:sp>
      <p:sp>
        <p:nvSpPr>
          <p:cNvPr id="5" name="Content Placeholder 4">
            <a:extLst>
              <a:ext uri="{FF2B5EF4-FFF2-40B4-BE49-F238E27FC236}">
                <a16:creationId xmlns="" xmlns:a16="http://schemas.microsoft.com/office/drawing/2014/main" id="{2D222376-7AD7-4443-B67A-120BE12F4DDB}"/>
              </a:ext>
            </a:extLst>
          </p:cNvPr>
          <p:cNvSpPr>
            <a:spLocks noGrp="1"/>
          </p:cNvSpPr>
          <p:nvPr>
            <p:ph sz="quarter" idx="14"/>
          </p:nvPr>
        </p:nvSpPr>
        <p:spPr>
          <a:xfrm>
            <a:off x="4593936" y="2858343"/>
            <a:ext cx="3657600" cy="526779"/>
          </a:xfrm>
        </p:spPr>
        <p:txBody>
          <a:bodyPr lIns="0" tIns="0" rIns="0" bIns="0" anchor="ctr"/>
          <a:lstStyle/>
          <a:p>
            <a:pPr marL="0"/>
            <a:r>
              <a:rPr lang="en-US" dirty="0"/>
              <a:t>Chapter 8</a:t>
            </a:r>
          </a:p>
        </p:txBody>
      </p:sp>
      <p:sp>
        <p:nvSpPr>
          <p:cNvPr id="6" name="Content Placeholder 5">
            <a:extLst>
              <a:ext uri="{FF2B5EF4-FFF2-40B4-BE49-F238E27FC236}">
                <a16:creationId xmlns="" xmlns:a16="http://schemas.microsoft.com/office/drawing/2014/main" id="{82FD4EC9-4778-4E2F-B136-2A176CA2BA69}"/>
              </a:ext>
            </a:extLst>
          </p:cNvPr>
          <p:cNvSpPr>
            <a:spLocks noGrp="1"/>
          </p:cNvSpPr>
          <p:nvPr>
            <p:ph sz="quarter" idx="15"/>
          </p:nvPr>
        </p:nvSpPr>
        <p:spPr>
          <a:xfrm>
            <a:off x="4593936" y="3593420"/>
            <a:ext cx="4151856" cy="1538810"/>
          </a:xfrm>
        </p:spPr>
        <p:txBody>
          <a:bodyPr lIns="0" tIns="0" rIns="0" bIns="0" anchor="ctr"/>
          <a:lstStyle/>
          <a:p>
            <a:pPr marL="0"/>
            <a:r>
              <a:rPr lang="en-IN" dirty="0">
                <a:solidFill>
                  <a:schemeClr val="tx1"/>
                </a:solidFill>
              </a:rPr>
              <a:t>Strengthening Business-to-Business Relationships via Supply Chain and Customer Relationship Management</a:t>
            </a:r>
          </a:p>
        </p:txBody>
      </p:sp>
      <p:pic>
        <p:nvPicPr>
          <p:cNvPr id="9" name="Picture Placeholder 8" descr="Front Cover: Information Systems Today: Managing in the Digital World, Ninth Edition by Valacich, Schneider, Hashim">
            <a:extLst>
              <a:ext uri="{FF2B5EF4-FFF2-40B4-BE49-F238E27FC236}">
                <a16:creationId xmlns="" xmlns:a16="http://schemas.microsoft.com/office/drawing/2014/main" id="{374A1B07-B9FA-496D-BD9F-C32534CA6553}"/>
              </a:ext>
            </a:extLst>
          </p:cNvPr>
          <p:cNvPicPr>
            <a:picLocks noGrp="1" noChangeAspect="1"/>
          </p:cNvPicPr>
          <p:nvPr>
            <p:ph type="pic" sz="quarter" idx="18"/>
          </p:nvPr>
        </p:nvPicPr>
        <p:blipFill>
          <a:blip r:embed="rId3"/>
          <a:srcRect l="4039" r="4039"/>
          <a:stretch>
            <a:fillRect/>
          </a:stretch>
        </p:blipFill>
        <p:spPr>
          <a:xfrm>
            <a:off x="451266" y="1936005"/>
            <a:ext cx="3218309" cy="4341428"/>
          </a:xfrm>
        </p:spPr>
      </p:pic>
      <p:sp>
        <p:nvSpPr>
          <p:cNvPr id="8" name="Content Placeholder 7">
            <a:extLst>
              <a:ext uri="{FF2B5EF4-FFF2-40B4-BE49-F238E27FC236}">
                <a16:creationId xmlns="" xmlns:a16="http://schemas.microsoft.com/office/drawing/2014/main" id="{C8E88D28-1A9F-4FC4-946F-10B4629D1438}"/>
              </a:ext>
            </a:extLst>
          </p:cNvPr>
          <p:cNvSpPr>
            <a:spLocks noGrp="1"/>
          </p:cNvSpPr>
          <p:nvPr>
            <p:ph sz="quarter" idx="17"/>
          </p:nvPr>
        </p:nvSpPr>
        <p:spPr>
          <a:xfrm>
            <a:off x="2173332" y="6426686"/>
            <a:ext cx="6589712" cy="228600"/>
          </a:xfrm>
        </p:spPr>
        <p:txBody>
          <a:bodyPr/>
          <a:lstStyle/>
          <a:p>
            <a:pPr marL="0" indent="0">
              <a:spcBef>
                <a:spcPts val="0"/>
              </a:spcBef>
              <a:buClrTx/>
              <a:buSzTx/>
              <a:defRPr/>
            </a:pPr>
            <a:r>
              <a:rPr lang="en-US" altLang="en-US" dirty="0">
                <a:latin typeface="Verdana"/>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47998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Managing Complex Supply Networks</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864755"/>
          </a:xfrm>
        </p:spPr>
        <p:txBody>
          <a:bodyPr/>
          <a:lstStyle/>
          <a:p>
            <a:r>
              <a:rPr lang="en-US" sz="2400" dirty="0"/>
              <a:t>The iPhone is assembled in China from globally sourced components</a:t>
            </a:r>
          </a:p>
        </p:txBody>
      </p:sp>
      <p:pic>
        <p:nvPicPr>
          <p:cNvPr id="6" name="Content Placeholder 5" descr="Map&#10;&#10;Description automatically generated">
            <a:extLst>
              <a:ext uri="{FF2B5EF4-FFF2-40B4-BE49-F238E27FC236}">
                <a16:creationId xmlns="" xmlns:a16="http://schemas.microsoft.com/office/drawing/2014/main" id="{95B1AD4E-02F4-4392-A730-0E287FAFEA00}"/>
              </a:ext>
            </a:extLst>
          </p:cNvPr>
          <p:cNvPicPr>
            <a:picLocks noGrp="1" noChangeAspect="1"/>
          </p:cNvPicPr>
          <p:nvPr>
            <p:ph sz="quarter" idx="14"/>
          </p:nvPr>
        </p:nvPicPr>
        <p:blipFill>
          <a:blip r:embed="rId2"/>
          <a:stretch>
            <a:fillRect/>
          </a:stretch>
        </p:blipFill>
        <p:spPr>
          <a:xfrm>
            <a:off x="1374178" y="2421082"/>
            <a:ext cx="6395643" cy="3691236"/>
          </a:xfrm>
        </p:spPr>
      </p:pic>
    </p:spTree>
    <p:extLst>
      <p:ext uri="{BB962C8B-B14F-4D97-AF65-F5344CB8AC3E}">
        <p14:creationId xmlns:p14="http://schemas.microsoft.com/office/powerpoint/2010/main" val="398370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Benefits of Effectively Managing Supply Chains </a:t>
            </a:r>
            <a:r>
              <a:rPr lang="en-US" sz="1600" dirty="0"/>
              <a:t>(1 of 2)</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6"/>
            <a:ext cx="8229600" cy="4460009"/>
          </a:xfrm>
        </p:spPr>
        <p:txBody>
          <a:bodyPr/>
          <a:lstStyle/>
          <a:p>
            <a:r>
              <a:rPr lang="en-US" sz="2400" dirty="0"/>
              <a:t>Just-in-Time Production</a:t>
            </a:r>
          </a:p>
          <a:p>
            <a:pPr lvl="1"/>
            <a:r>
              <a:rPr lang="en-US" sz="2200" dirty="0"/>
              <a:t>Inventory delivered just as it is needed</a:t>
            </a:r>
          </a:p>
          <a:p>
            <a:pPr lvl="1"/>
            <a:r>
              <a:rPr lang="en-US" sz="2200" dirty="0"/>
              <a:t>Minimizes stock and handling costs</a:t>
            </a:r>
          </a:p>
          <a:p>
            <a:pPr lvl="1"/>
            <a:r>
              <a:rPr lang="en-US" sz="2200" dirty="0"/>
              <a:t>Reduces obsolescence charges</a:t>
            </a:r>
          </a:p>
          <a:p>
            <a:r>
              <a:rPr lang="en-US" sz="2400" dirty="0"/>
              <a:t>Vendor-Managed Inventory</a:t>
            </a:r>
          </a:p>
          <a:p>
            <a:pPr lvl="1"/>
            <a:r>
              <a:rPr lang="en-US" sz="2200" dirty="0"/>
              <a:t>Vendors track usage and replenish supplies</a:t>
            </a:r>
          </a:p>
          <a:p>
            <a:pPr lvl="1"/>
            <a:r>
              <a:rPr lang="en-US" sz="2200" dirty="0"/>
              <a:t>Reduces procurement and inventory replenishment costs</a:t>
            </a:r>
          </a:p>
          <a:p>
            <a:endParaRPr lang="en-US" sz="2400" dirty="0"/>
          </a:p>
        </p:txBody>
      </p:sp>
    </p:spTree>
    <p:extLst>
      <p:ext uri="{BB962C8B-B14F-4D97-AF65-F5344CB8AC3E}">
        <p14:creationId xmlns:p14="http://schemas.microsoft.com/office/powerpoint/2010/main" val="4030724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Benefits of Effectively Managing Supply Chains </a:t>
            </a:r>
            <a:r>
              <a:rPr lang="en-US" sz="1600" dirty="0"/>
              <a:t>(2 of 2)</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6"/>
            <a:ext cx="8229600" cy="4460009"/>
          </a:xfrm>
        </p:spPr>
        <p:txBody>
          <a:bodyPr/>
          <a:lstStyle/>
          <a:p>
            <a:r>
              <a:rPr lang="en-US" sz="2400" dirty="0"/>
              <a:t>Reducing the Bullwhip Effect</a:t>
            </a:r>
          </a:p>
          <a:p>
            <a:pPr lvl="1"/>
            <a:r>
              <a:rPr lang="en-US" sz="2200" dirty="0"/>
              <a:t>Ripple effects due to forecast errors</a:t>
            </a:r>
          </a:p>
          <a:p>
            <a:pPr lvl="1"/>
            <a:r>
              <a:rPr lang="en-US" sz="2200" dirty="0"/>
              <a:t>Coordinated supply chain helps mitigate this</a:t>
            </a:r>
          </a:p>
          <a:p>
            <a:r>
              <a:rPr lang="en-US" sz="2400" dirty="0"/>
              <a:t>Corporate Social Responsibility</a:t>
            </a:r>
          </a:p>
          <a:p>
            <a:pPr lvl="1"/>
            <a:r>
              <a:rPr lang="en-US" sz="2200" dirty="0"/>
              <a:t>Product recalls</a:t>
            </a:r>
          </a:p>
          <a:p>
            <a:pPr lvl="1"/>
            <a:r>
              <a:rPr lang="en-US" sz="2200" dirty="0"/>
              <a:t>Sustainable business practices</a:t>
            </a:r>
          </a:p>
        </p:txBody>
      </p:sp>
    </p:spTree>
    <p:extLst>
      <p:ext uri="{BB962C8B-B14F-4D97-AF65-F5344CB8AC3E}">
        <p14:creationId xmlns:p14="http://schemas.microsoft.com/office/powerpoint/2010/main" val="388911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200" dirty="0"/>
              <a:t>Optimizing the Supply Chain Through Supply Chain Management</a:t>
            </a:r>
            <a:endParaRPr lang="en-US" sz="3400" dirty="0"/>
          </a:p>
        </p:txBody>
      </p:sp>
      <p:graphicFrame>
        <p:nvGraphicFramePr>
          <p:cNvPr id="5" name="Table 5">
            <a:extLst>
              <a:ext uri="{FF2B5EF4-FFF2-40B4-BE49-F238E27FC236}">
                <a16:creationId xmlns="" xmlns:a16="http://schemas.microsoft.com/office/drawing/2014/main" id="{A8F3B33B-836D-4369-AF79-45090A7C3D57}"/>
              </a:ext>
            </a:extLst>
          </p:cNvPr>
          <p:cNvGraphicFramePr>
            <a:graphicFrameLocks noGrp="1"/>
          </p:cNvGraphicFramePr>
          <p:nvPr>
            <p:ph sz="quarter" idx="13"/>
            <p:extLst>
              <p:ext uri="{D42A27DB-BD31-4B8C-83A1-F6EECF244321}">
                <p14:modId xmlns:p14="http://schemas.microsoft.com/office/powerpoint/2010/main" val="452908456"/>
              </p:ext>
            </p:extLst>
          </p:nvPr>
        </p:nvGraphicFramePr>
        <p:xfrm>
          <a:off x="457200" y="1748259"/>
          <a:ext cx="8229600" cy="4511040"/>
        </p:xfrm>
        <a:graphic>
          <a:graphicData uri="http://schemas.openxmlformats.org/drawingml/2006/table">
            <a:tbl>
              <a:tblPr firstRow="1" bandRow="1">
                <a:tableStyleId>{40F9630F-82C1-40B7-BC3A-925EFCFF5E92}</a:tableStyleId>
              </a:tblPr>
              <a:tblGrid>
                <a:gridCol w="2940627">
                  <a:extLst>
                    <a:ext uri="{9D8B030D-6E8A-4147-A177-3AD203B41FA5}">
                      <a16:colId xmlns="" xmlns:a16="http://schemas.microsoft.com/office/drawing/2014/main" val="1565653136"/>
                    </a:ext>
                  </a:extLst>
                </a:gridCol>
                <a:gridCol w="5288973">
                  <a:extLst>
                    <a:ext uri="{9D8B030D-6E8A-4147-A177-3AD203B41FA5}">
                      <a16:colId xmlns="" xmlns:a16="http://schemas.microsoft.com/office/drawing/2014/main" val="1279548308"/>
                    </a:ext>
                  </a:extLst>
                </a:gridCol>
              </a:tblGrid>
              <a:tr h="277968">
                <a:tc>
                  <a:txBody>
                    <a:bodyPr/>
                    <a:lstStyle/>
                    <a:p>
                      <a:r>
                        <a:rPr lang="en-US" dirty="0"/>
                        <a:t>Module</a:t>
                      </a:r>
                    </a:p>
                  </a:txBody>
                  <a:tcPr/>
                </a:tc>
                <a:tc>
                  <a:txBody>
                    <a:bodyPr/>
                    <a:lstStyle/>
                    <a:p>
                      <a:r>
                        <a:rPr lang="en-US" dirty="0"/>
                        <a:t>Key Uses</a:t>
                      </a:r>
                    </a:p>
                  </a:txBody>
                  <a:tcPr/>
                </a:tc>
                <a:extLst>
                  <a:ext uri="{0D108BD9-81ED-4DB2-BD59-A6C34878D82A}">
                    <a16:rowId xmlns="" xmlns:a16="http://schemas.microsoft.com/office/drawing/2014/main" val="4191308862"/>
                  </a:ext>
                </a:extLst>
              </a:tr>
              <a:tr h="222550">
                <a:tc>
                  <a:txBody>
                    <a:bodyPr/>
                    <a:lstStyle/>
                    <a:p>
                      <a:r>
                        <a:rPr lang="en-US" sz="1200" b="0" i="0" u="none" strike="noStrike" cap="none" baseline="0" dirty="0">
                          <a:solidFill>
                            <a:schemeClr val="dk1"/>
                          </a:solidFill>
                          <a:latin typeface="Arial"/>
                          <a:ea typeface="Arial"/>
                          <a:cs typeface="Arial"/>
                          <a:sym typeface="Arial"/>
                        </a:rPr>
                        <a:t>Demand planning and forecasting</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Forecast and plan anticipated demand for products</a:t>
                      </a:r>
                      <a:endParaRPr lang="en-US" sz="1200" dirty="0"/>
                    </a:p>
                  </a:txBody>
                  <a:tcPr/>
                </a:tc>
                <a:extLst>
                  <a:ext uri="{0D108BD9-81ED-4DB2-BD59-A6C34878D82A}">
                    <a16:rowId xmlns="" xmlns:a16="http://schemas.microsoft.com/office/drawing/2014/main" val="1647931056"/>
                  </a:ext>
                </a:extLst>
              </a:tr>
              <a:tr h="136373">
                <a:tc>
                  <a:txBody>
                    <a:bodyPr/>
                    <a:lstStyle/>
                    <a:p>
                      <a:r>
                        <a:rPr lang="en-US" sz="1200" b="0" i="0" u="none" strike="noStrike" cap="none" baseline="0" dirty="0">
                          <a:solidFill>
                            <a:schemeClr val="dk1"/>
                          </a:solidFill>
                          <a:latin typeface="Arial"/>
                          <a:ea typeface="Arial"/>
                          <a:cs typeface="Arial"/>
                          <a:sym typeface="Arial"/>
                        </a:rPr>
                        <a:t>Safety stock planning</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Assign optimal safety stock and target stock levels in all inventories in the supply network</a:t>
                      </a:r>
                      <a:endParaRPr lang="en-US" sz="1200" dirty="0"/>
                    </a:p>
                  </a:txBody>
                  <a:tcPr/>
                </a:tc>
                <a:extLst>
                  <a:ext uri="{0D108BD9-81ED-4DB2-BD59-A6C34878D82A}">
                    <a16:rowId xmlns="" xmlns:a16="http://schemas.microsoft.com/office/drawing/2014/main" val="4036501581"/>
                  </a:ext>
                </a:extLst>
              </a:tr>
              <a:tr h="160204">
                <a:tc>
                  <a:txBody>
                    <a:bodyPr/>
                    <a:lstStyle/>
                    <a:p>
                      <a:r>
                        <a:rPr lang="en-US" sz="1200" b="0" i="0" u="none" strike="noStrike" cap="none" baseline="0" dirty="0">
                          <a:solidFill>
                            <a:schemeClr val="dk1"/>
                          </a:solidFill>
                          <a:latin typeface="Arial"/>
                          <a:ea typeface="Arial"/>
                          <a:cs typeface="Arial"/>
                          <a:sym typeface="Arial"/>
                        </a:rPr>
                        <a:t>Distribution planning</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Optimize the allocation of available supplies to meet demand</a:t>
                      </a:r>
                      <a:endParaRPr lang="en-US" sz="1200" dirty="0"/>
                    </a:p>
                  </a:txBody>
                  <a:tcPr/>
                </a:tc>
                <a:extLst>
                  <a:ext uri="{0D108BD9-81ED-4DB2-BD59-A6C34878D82A}">
                    <a16:rowId xmlns="" xmlns:a16="http://schemas.microsoft.com/office/drawing/2014/main" val="2503424742"/>
                  </a:ext>
                </a:extLst>
              </a:tr>
              <a:tr h="0">
                <a:tc>
                  <a:txBody>
                    <a:bodyPr/>
                    <a:lstStyle/>
                    <a:p>
                      <a:r>
                        <a:rPr lang="en-US" sz="1200" b="0" i="0" u="none" strike="noStrike" cap="none" baseline="0" dirty="0">
                          <a:solidFill>
                            <a:schemeClr val="dk1"/>
                          </a:solidFill>
                          <a:latin typeface="Arial"/>
                          <a:ea typeface="Arial"/>
                          <a:cs typeface="Arial"/>
                          <a:sym typeface="Arial"/>
                        </a:rPr>
                        <a:t>Supply network collaboration</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Work with partners across the supply network to improve accuracy of demand forecasts, reduce inventory buffers, increase the velocity of materials flow, and improve customer service</a:t>
                      </a:r>
                      <a:endParaRPr lang="en-US" sz="1200" dirty="0"/>
                    </a:p>
                  </a:txBody>
                  <a:tcPr/>
                </a:tc>
                <a:extLst>
                  <a:ext uri="{0D108BD9-81ED-4DB2-BD59-A6C34878D82A}">
                    <a16:rowId xmlns="" xmlns:a16="http://schemas.microsoft.com/office/drawing/2014/main" val="859763887"/>
                  </a:ext>
                </a:extLst>
              </a:tr>
              <a:tr h="0">
                <a:tc>
                  <a:txBody>
                    <a:bodyPr/>
                    <a:lstStyle/>
                    <a:p>
                      <a:r>
                        <a:rPr lang="en-US" sz="1200" b="0" i="0" u="none" strike="noStrike" cap="none" baseline="0" dirty="0">
                          <a:solidFill>
                            <a:schemeClr val="dk1"/>
                          </a:solidFill>
                          <a:latin typeface="Arial"/>
                          <a:ea typeface="Arial"/>
                          <a:cs typeface="Arial"/>
                          <a:sym typeface="Arial"/>
                        </a:rPr>
                        <a:t>Materials management</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Ensure that the materials required for production are available where needed when needed</a:t>
                      </a:r>
                      <a:endParaRPr lang="en-US" sz="1200" dirty="0"/>
                    </a:p>
                  </a:txBody>
                  <a:tcPr/>
                </a:tc>
                <a:extLst>
                  <a:ext uri="{0D108BD9-81ED-4DB2-BD59-A6C34878D82A}">
                    <a16:rowId xmlns="" xmlns:a16="http://schemas.microsoft.com/office/drawing/2014/main" val="362201834"/>
                  </a:ext>
                </a:extLst>
              </a:tr>
              <a:tr h="0">
                <a:tc>
                  <a:txBody>
                    <a:bodyPr/>
                    <a:lstStyle/>
                    <a:p>
                      <a:r>
                        <a:rPr lang="en-US" sz="1200" b="0" i="0" u="none" strike="noStrike" cap="none" baseline="0" dirty="0">
                          <a:solidFill>
                            <a:schemeClr val="dk1"/>
                          </a:solidFill>
                          <a:latin typeface="Arial"/>
                          <a:ea typeface="Arial"/>
                          <a:cs typeface="Arial"/>
                          <a:sym typeface="Arial"/>
                        </a:rPr>
                        <a:t>Manufacturing execution</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Support production processes, considering capacity and material constraints</a:t>
                      </a:r>
                      <a:endParaRPr lang="en-US" sz="1200" dirty="0"/>
                    </a:p>
                  </a:txBody>
                  <a:tcPr/>
                </a:tc>
                <a:extLst>
                  <a:ext uri="{0D108BD9-81ED-4DB2-BD59-A6C34878D82A}">
                    <a16:rowId xmlns="" xmlns:a16="http://schemas.microsoft.com/office/drawing/2014/main" val="3562944582"/>
                  </a:ext>
                </a:extLst>
              </a:tr>
              <a:tr h="0">
                <a:tc>
                  <a:txBody>
                    <a:bodyPr/>
                    <a:lstStyle/>
                    <a:p>
                      <a:r>
                        <a:rPr lang="en-US" sz="1200" b="0" i="0" u="none" strike="noStrike" cap="none" baseline="0" dirty="0">
                          <a:solidFill>
                            <a:schemeClr val="dk1"/>
                          </a:solidFill>
                          <a:latin typeface="Arial"/>
                          <a:ea typeface="Arial"/>
                          <a:cs typeface="Arial"/>
                          <a:sym typeface="Arial"/>
                        </a:rPr>
                        <a:t>Order promising</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Provide answers to customer relationship management queries regarding product availability, costs, and delivery times</a:t>
                      </a:r>
                      <a:endParaRPr lang="en-US" sz="1200" dirty="0"/>
                    </a:p>
                  </a:txBody>
                  <a:tcPr/>
                </a:tc>
                <a:extLst>
                  <a:ext uri="{0D108BD9-81ED-4DB2-BD59-A6C34878D82A}">
                    <a16:rowId xmlns="" xmlns:a16="http://schemas.microsoft.com/office/drawing/2014/main" val="2753401732"/>
                  </a:ext>
                </a:extLst>
              </a:tr>
              <a:tr h="0">
                <a:tc>
                  <a:txBody>
                    <a:bodyPr/>
                    <a:lstStyle/>
                    <a:p>
                      <a:r>
                        <a:rPr lang="en-US" sz="1200" b="0" i="0" u="none" strike="noStrike" cap="none" baseline="0" dirty="0">
                          <a:solidFill>
                            <a:schemeClr val="dk1"/>
                          </a:solidFill>
                          <a:latin typeface="Arial"/>
                          <a:ea typeface="Arial"/>
                          <a:cs typeface="Arial"/>
                          <a:sym typeface="Arial"/>
                        </a:rPr>
                        <a:t>Transportation execution</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Manage logistics between company locations or from company to customers, considering transportation modes and constraints</a:t>
                      </a:r>
                      <a:endParaRPr lang="en-US" sz="1200" dirty="0"/>
                    </a:p>
                  </a:txBody>
                  <a:tcPr/>
                </a:tc>
                <a:extLst>
                  <a:ext uri="{0D108BD9-81ED-4DB2-BD59-A6C34878D82A}">
                    <a16:rowId xmlns="" xmlns:a16="http://schemas.microsoft.com/office/drawing/2014/main" val="1860284523"/>
                  </a:ext>
                </a:extLst>
              </a:tr>
              <a:tr h="0">
                <a:tc>
                  <a:txBody>
                    <a:bodyPr/>
                    <a:lstStyle/>
                    <a:p>
                      <a:r>
                        <a:rPr lang="en-US" sz="1200" b="0" i="0" u="none" strike="noStrike" cap="none" baseline="0" dirty="0">
                          <a:solidFill>
                            <a:schemeClr val="dk1"/>
                          </a:solidFill>
                          <a:latin typeface="Arial"/>
                          <a:ea typeface="Arial"/>
                          <a:cs typeface="Arial"/>
                          <a:sym typeface="Arial"/>
                        </a:rPr>
                        <a:t>Warehouse management</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Support receiving, storing, and picking of goods in a warehouse</a:t>
                      </a:r>
                      <a:endParaRPr lang="en-US" sz="1200" dirty="0"/>
                    </a:p>
                  </a:txBody>
                  <a:tcPr/>
                </a:tc>
                <a:extLst>
                  <a:ext uri="{0D108BD9-81ED-4DB2-BD59-A6C34878D82A}">
                    <a16:rowId xmlns="" xmlns:a16="http://schemas.microsoft.com/office/drawing/2014/main" val="2307056219"/>
                  </a:ext>
                </a:extLst>
              </a:tr>
              <a:tr h="370840">
                <a:tc>
                  <a:txBody>
                    <a:bodyPr/>
                    <a:lstStyle/>
                    <a:p>
                      <a:r>
                        <a:rPr lang="en-US" sz="1200" b="0" i="0" u="none" strike="noStrike" cap="none" baseline="0" dirty="0">
                          <a:solidFill>
                            <a:schemeClr val="dk1"/>
                          </a:solidFill>
                          <a:latin typeface="Arial"/>
                          <a:ea typeface="Arial"/>
                          <a:cs typeface="Arial"/>
                          <a:sym typeface="Arial"/>
                        </a:rPr>
                        <a:t>Supply chain analytics</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Monitor key performance indicators to assess performance across the supply chain</a:t>
                      </a:r>
                      <a:endParaRPr lang="en-US" sz="1200" dirty="0"/>
                    </a:p>
                  </a:txBody>
                  <a:tcPr/>
                </a:tc>
                <a:extLst>
                  <a:ext uri="{0D108BD9-81ED-4DB2-BD59-A6C34878D82A}">
                    <a16:rowId xmlns="" xmlns:a16="http://schemas.microsoft.com/office/drawing/2014/main" val="1618262445"/>
                  </a:ext>
                </a:extLst>
              </a:tr>
            </a:tbl>
          </a:graphicData>
        </a:graphic>
      </p:graphicFrame>
    </p:spTree>
    <p:extLst>
      <p:ext uri="{BB962C8B-B14F-4D97-AF65-F5344CB8AC3E}">
        <p14:creationId xmlns:p14="http://schemas.microsoft.com/office/powerpoint/2010/main" val="207468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Developing an SCM Strategy</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6"/>
            <a:ext cx="8229600" cy="3379355"/>
          </a:xfrm>
        </p:spPr>
        <p:txBody>
          <a:bodyPr/>
          <a:lstStyle/>
          <a:p>
            <a:r>
              <a:rPr lang="en-US" sz="2400" dirty="0"/>
              <a:t>Trade-offs in procurement, production and/or transportation</a:t>
            </a:r>
          </a:p>
          <a:p>
            <a:pPr lvl="1"/>
            <a:r>
              <a:rPr lang="en-US" sz="2200" dirty="0"/>
              <a:t>Supply Chain Efficiency</a:t>
            </a:r>
          </a:p>
          <a:p>
            <a:pPr lvl="2"/>
            <a:r>
              <a:rPr lang="en-US" sz="2000" dirty="0"/>
              <a:t>Minimizes cost, but increased risk of stock-outs</a:t>
            </a:r>
          </a:p>
          <a:p>
            <a:pPr lvl="2"/>
            <a:r>
              <a:rPr lang="en-US" sz="2000" dirty="0"/>
              <a:t>May sacrifice customer service</a:t>
            </a:r>
          </a:p>
          <a:p>
            <a:pPr lvl="1"/>
            <a:r>
              <a:rPr lang="en-US" sz="2200" dirty="0"/>
              <a:t>Supply Chain Effectiveness</a:t>
            </a:r>
          </a:p>
          <a:p>
            <a:pPr lvl="2"/>
            <a:r>
              <a:rPr lang="en-US" sz="2000" dirty="0"/>
              <a:t>Maximizes likelihood of meeting objectives</a:t>
            </a:r>
          </a:p>
          <a:p>
            <a:endParaRPr lang="en-US" sz="2400" dirty="0"/>
          </a:p>
        </p:txBody>
      </p:sp>
    </p:spTree>
    <p:extLst>
      <p:ext uri="{BB962C8B-B14F-4D97-AF65-F5344CB8AC3E}">
        <p14:creationId xmlns:p14="http://schemas.microsoft.com/office/powerpoint/2010/main" val="2784519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Trade-Offs Between Effectiveness and Efficiency</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1097279"/>
          </a:xfrm>
        </p:spPr>
        <p:txBody>
          <a:bodyPr/>
          <a:lstStyle/>
          <a:p>
            <a:pPr marL="101600" indent="0">
              <a:buNone/>
            </a:pPr>
            <a:r>
              <a:rPr lang="en-US" sz="2000" dirty="0"/>
              <a:t>In developing a supply chain strategy, companies have to evaluate the trade-offs between effectiveness and efficiency in different areas, such as procurement, production, and transportation.</a:t>
            </a:r>
          </a:p>
        </p:txBody>
      </p:sp>
      <p:pic>
        <p:nvPicPr>
          <p:cNvPr id="10" name="Content Placeholder 9" descr="A chart shows the range of trade-offs for procurement, production, and transportation as part of the supply chain strategy.&#10;Long description is available in notes, Press F6">
            <a:extLst>
              <a:ext uri="{FF2B5EF4-FFF2-40B4-BE49-F238E27FC236}">
                <a16:creationId xmlns="" xmlns:a16="http://schemas.microsoft.com/office/drawing/2014/main" id="{A1A5D6D0-0128-412B-8F0E-74A9105C8FA6}"/>
              </a:ext>
            </a:extLst>
          </p:cNvPr>
          <p:cNvPicPr>
            <a:picLocks noGrp="1" noChangeAspect="1"/>
          </p:cNvPicPr>
          <p:nvPr>
            <p:ph sz="quarter" idx="14"/>
          </p:nvPr>
        </p:nvPicPr>
        <p:blipFill>
          <a:blip r:embed="rId3"/>
          <a:stretch>
            <a:fillRect/>
          </a:stretch>
        </p:blipFill>
        <p:spPr>
          <a:xfrm>
            <a:off x="1330496" y="2753591"/>
            <a:ext cx="6483007" cy="3368125"/>
          </a:xfrm>
        </p:spPr>
      </p:pic>
    </p:spTree>
    <p:extLst>
      <p:ext uri="{BB962C8B-B14F-4D97-AF65-F5344CB8AC3E}">
        <p14:creationId xmlns:p14="http://schemas.microsoft.com/office/powerpoint/2010/main" val="3967462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Supply Chain Planning </a:t>
            </a:r>
            <a:r>
              <a:rPr lang="en-US" sz="1600" dirty="0"/>
              <a:t>(1 of 2)</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1097278"/>
          </a:xfrm>
        </p:spPr>
        <p:txBody>
          <a:bodyPr/>
          <a:lstStyle/>
          <a:p>
            <a:pPr marL="101600" indent="0">
              <a:buNone/>
            </a:pPr>
            <a:r>
              <a:rPr lang="en-US" sz="2000" dirty="0"/>
              <a:t>Supply chain planning includes (customer) demand planning and forecasting, distribution planning, production planning, and (supplier) inventory and safety stock planning.</a:t>
            </a:r>
          </a:p>
        </p:txBody>
      </p:sp>
      <p:pic>
        <p:nvPicPr>
          <p:cNvPr id="6" name="Content Placeholder 5" descr="A picture containing table&#10;&#10;Description automatically generated">
            <a:extLst>
              <a:ext uri="{FF2B5EF4-FFF2-40B4-BE49-F238E27FC236}">
                <a16:creationId xmlns="" xmlns:a16="http://schemas.microsoft.com/office/drawing/2014/main" id="{D84736A4-AA00-4DEC-BAF2-7B0443A6811B}"/>
              </a:ext>
            </a:extLst>
          </p:cNvPr>
          <p:cNvPicPr>
            <a:picLocks noGrp="1" noChangeAspect="1"/>
          </p:cNvPicPr>
          <p:nvPr>
            <p:ph sz="quarter" idx="14"/>
          </p:nvPr>
        </p:nvPicPr>
        <p:blipFill>
          <a:blip r:embed="rId2"/>
          <a:stretch>
            <a:fillRect/>
          </a:stretch>
        </p:blipFill>
        <p:spPr>
          <a:xfrm>
            <a:off x="622361" y="2993441"/>
            <a:ext cx="7899278" cy="2753948"/>
          </a:xfrm>
        </p:spPr>
      </p:pic>
    </p:spTree>
    <p:extLst>
      <p:ext uri="{BB962C8B-B14F-4D97-AF65-F5344CB8AC3E}">
        <p14:creationId xmlns:p14="http://schemas.microsoft.com/office/powerpoint/2010/main" val="83647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Supply Chain Planning </a:t>
            </a:r>
            <a:r>
              <a:rPr lang="en-US" sz="1600" dirty="0"/>
              <a:t>(2 of 2)</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6"/>
            <a:ext cx="8229600" cy="4543137"/>
          </a:xfrm>
        </p:spPr>
        <p:txBody>
          <a:bodyPr/>
          <a:lstStyle/>
          <a:p>
            <a:r>
              <a:rPr lang="en-US" sz="2000" dirty="0"/>
              <a:t>Supply Chain Planning involves the development of various resource plans to support the efficient and effective production of goods and services </a:t>
            </a:r>
          </a:p>
          <a:p>
            <a:r>
              <a:rPr lang="en-US" sz="2000" dirty="0"/>
              <a:t>Four key processes are:</a:t>
            </a:r>
          </a:p>
          <a:p>
            <a:pPr lvl="1"/>
            <a:r>
              <a:rPr lang="en-US" sz="1800" dirty="0"/>
              <a:t>Demand Planning and Forecasting</a:t>
            </a:r>
          </a:p>
          <a:p>
            <a:pPr lvl="2"/>
            <a:r>
              <a:rPr lang="en-US" dirty="0"/>
              <a:t>Based on historical data, build a demand forecast</a:t>
            </a:r>
          </a:p>
          <a:p>
            <a:pPr lvl="1"/>
            <a:r>
              <a:rPr lang="en-US" sz="1800" dirty="0"/>
              <a:t>Distribution Planning</a:t>
            </a:r>
          </a:p>
          <a:p>
            <a:pPr lvl="2"/>
            <a:r>
              <a:rPr lang="en-US" dirty="0"/>
              <a:t>How to move products to distributors, transportation planning</a:t>
            </a:r>
          </a:p>
          <a:p>
            <a:pPr lvl="1"/>
            <a:r>
              <a:rPr lang="en-US" sz="1800" dirty="0"/>
              <a:t>Production Scheduling</a:t>
            </a:r>
          </a:p>
          <a:p>
            <a:pPr lvl="2"/>
            <a:r>
              <a:rPr lang="en-US" dirty="0"/>
              <a:t>Coordinate product/service creation, production plan</a:t>
            </a:r>
          </a:p>
          <a:p>
            <a:pPr lvl="1"/>
            <a:r>
              <a:rPr lang="en-US" sz="1800" dirty="0"/>
              <a:t>Inventory and Safety Stock Planning</a:t>
            </a:r>
          </a:p>
          <a:p>
            <a:pPr lvl="2"/>
            <a:r>
              <a:rPr lang="en-US" dirty="0"/>
              <a:t>Developing inventory estimates, determine optimal inventory levels, sourcing plan</a:t>
            </a:r>
          </a:p>
          <a:p>
            <a:pPr marL="1016000" lvl="1" indent="-457200">
              <a:buFont typeface="+mj-lt"/>
              <a:buAutoNum type="arabicPeriod"/>
            </a:pPr>
            <a:endParaRPr lang="en-US" sz="2400" dirty="0"/>
          </a:p>
        </p:txBody>
      </p:sp>
    </p:spTree>
    <p:extLst>
      <p:ext uri="{BB962C8B-B14F-4D97-AF65-F5344CB8AC3E}">
        <p14:creationId xmlns:p14="http://schemas.microsoft.com/office/powerpoint/2010/main" val="1939141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Supply Chain Execution</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792018"/>
          </a:xfrm>
        </p:spPr>
        <p:txBody>
          <a:bodyPr/>
          <a:lstStyle/>
          <a:p>
            <a:pPr marL="101600" indent="0">
              <a:buNone/>
            </a:pPr>
            <a:r>
              <a:rPr lang="en-US" sz="2000" dirty="0"/>
              <a:t>Supply chain execution focuses on the efficient and effective flow of products, information, and finances along the supply chain</a:t>
            </a:r>
          </a:p>
        </p:txBody>
      </p:sp>
      <p:pic>
        <p:nvPicPr>
          <p:cNvPr id="6" name="Content Placeholder 5" descr="Chart, scatter chart&#10;&#10;Description automatically generated">
            <a:extLst>
              <a:ext uri="{FF2B5EF4-FFF2-40B4-BE49-F238E27FC236}">
                <a16:creationId xmlns="" xmlns:a16="http://schemas.microsoft.com/office/drawing/2014/main" id="{BD7242C8-91F5-42FC-8E25-BC49F59B6267}"/>
              </a:ext>
            </a:extLst>
          </p:cNvPr>
          <p:cNvPicPr>
            <a:picLocks noGrp="1" noChangeAspect="1"/>
          </p:cNvPicPr>
          <p:nvPr>
            <p:ph sz="quarter" idx="14"/>
          </p:nvPr>
        </p:nvPicPr>
        <p:blipFill>
          <a:blip r:embed="rId2"/>
          <a:stretch>
            <a:fillRect/>
          </a:stretch>
        </p:blipFill>
        <p:spPr>
          <a:xfrm>
            <a:off x="536949" y="2859405"/>
            <a:ext cx="8070101" cy="2876550"/>
          </a:xfrm>
        </p:spPr>
      </p:pic>
    </p:spTree>
    <p:extLst>
      <p:ext uri="{BB962C8B-B14F-4D97-AF65-F5344CB8AC3E}">
        <p14:creationId xmlns:p14="http://schemas.microsoft.com/office/powerpoint/2010/main" val="125972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Supply Chain Flows</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462807"/>
            <a:ext cx="8229600" cy="4844474"/>
          </a:xfrm>
        </p:spPr>
        <p:txBody>
          <a:bodyPr/>
          <a:lstStyle/>
          <a:p>
            <a:r>
              <a:rPr lang="en-US" sz="2200" dirty="0"/>
              <a:t>Product Flow</a:t>
            </a:r>
          </a:p>
          <a:p>
            <a:pPr lvl="1"/>
            <a:r>
              <a:rPr lang="en-US" sz="2000" dirty="0"/>
              <a:t>Movement of goods from supplier to production to distribution to consumer</a:t>
            </a:r>
          </a:p>
          <a:p>
            <a:pPr lvl="1"/>
            <a:r>
              <a:rPr lang="en-US" sz="2000" dirty="0"/>
              <a:t>R</a:t>
            </a:r>
            <a:r>
              <a:rPr lang="en-US" sz="100" dirty="0"/>
              <a:t> </a:t>
            </a:r>
            <a:r>
              <a:rPr lang="en-US" sz="2000" dirty="0"/>
              <a:t>F</a:t>
            </a:r>
            <a:r>
              <a:rPr lang="en-US" sz="100" dirty="0"/>
              <a:t> </a:t>
            </a:r>
            <a:r>
              <a:rPr lang="en-US" sz="2000" dirty="0"/>
              <a:t>I</a:t>
            </a:r>
            <a:r>
              <a:rPr lang="en-US" sz="100" dirty="0"/>
              <a:t> </a:t>
            </a:r>
            <a:r>
              <a:rPr lang="en-US" sz="2000" dirty="0"/>
              <a:t>D is an important enabling technology</a:t>
            </a:r>
          </a:p>
          <a:p>
            <a:r>
              <a:rPr lang="en-US" sz="2200" dirty="0"/>
              <a:t>Information Flow</a:t>
            </a:r>
          </a:p>
          <a:p>
            <a:pPr lvl="1"/>
            <a:r>
              <a:rPr lang="en-US" sz="2000" dirty="0"/>
              <a:t>Movement of information through supply chain (e.g., order processing and delivery status updates)</a:t>
            </a:r>
          </a:p>
          <a:p>
            <a:pPr lvl="1"/>
            <a:r>
              <a:rPr lang="en-US" sz="2000" dirty="0"/>
              <a:t>X</a:t>
            </a:r>
            <a:r>
              <a:rPr lang="en-US" sz="100" dirty="0"/>
              <a:t> </a:t>
            </a:r>
            <a:r>
              <a:rPr lang="en-US" sz="2000" dirty="0"/>
              <a:t>M</a:t>
            </a:r>
            <a:r>
              <a:rPr lang="en-US" sz="100" dirty="0"/>
              <a:t> </a:t>
            </a:r>
            <a:r>
              <a:rPr lang="en-US" sz="2000" dirty="0"/>
              <a:t>L is an important enabling technology</a:t>
            </a:r>
          </a:p>
          <a:p>
            <a:r>
              <a:rPr lang="en-US" sz="2200" dirty="0"/>
              <a:t>Financial Flow</a:t>
            </a:r>
          </a:p>
          <a:p>
            <a:pPr lvl="1"/>
            <a:r>
              <a:rPr lang="en-US" sz="2000" dirty="0"/>
              <a:t>Movement of financial assets through supply chain</a:t>
            </a:r>
          </a:p>
          <a:p>
            <a:pPr lvl="1"/>
            <a:r>
              <a:rPr lang="en-US" sz="2000" dirty="0"/>
              <a:t>Payment schedules, consignment, ownership</a:t>
            </a:r>
          </a:p>
          <a:p>
            <a:pPr lvl="1"/>
            <a:r>
              <a:rPr lang="en-US" sz="2000" dirty="0"/>
              <a:t>Linkages to electronic banking and financial institutions</a:t>
            </a:r>
          </a:p>
          <a:p>
            <a:endParaRPr lang="en-US" sz="2400" dirty="0"/>
          </a:p>
        </p:txBody>
      </p:sp>
    </p:spTree>
    <p:extLst>
      <p:ext uri="{BB962C8B-B14F-4D97-AF65-F5344CB8AC3E}">
        <p14:creationId xmlns:p14="http://schemas.microsoft.com/office/powerpoint/2010/main" val="8714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4E75F8-3DA7-4619-AE71-635019585900}"/>
              </a:ext>
            </a:extLst>
          </p:cNvPr>
          <p:cNvSpPr>
            <a:spLocks noGrp="1"/>
          </p:cNvSpPr>
          <p:nvPr>
            <p:ph type="title"/>
          </p:nvPr>
        </p:nvSpPr>
        <p:spPr>
          <a:xfrm>
            <a:off x="457200" y="215370"/>
            <a:ext cx="8229600" cy="816475"/>
          </a:xfrm>
        </p:spPr>
        <p:txBody>
          <a:bodyPr/>
          <a:lstStyle/>
          <a:p>
            <a:r>
              <a:rPr lang="en-US" sz="3400"/>
              <a:t>Learning </a:t>
            </a:r>
            <a:r>
              <a:rPr lang="en-US" sz="3400" smtClean="0"/>
              <a:t>Objectives</a:t>
            </a:r>
            <a:endParaRPr lang="en-US" sz="3400" dirty="0"/>
          </a:p>
        </p:txBody>
      </p:sp>
      <p:sp>
        <p:nvSpPr>
          <p:cNvPr id="4" name="Text Placeholder 3">
            <a:extLst>
              <a:ext uri="{FF2B5EF4-FFF2-40B4-BE49-F238E27FC236}">
                <a16:creationId xmlns="" xmlns:a16="http://schemas.microsoft.com/office/drawing/2014/main" id="{D5AAD40C-6D66-48D1-964A-A72A78B2EEFD}"/>
              </a:ext>
            </a:extLst>
          </p:cNvPr>
          <p:cNvSpPr>
            <a:spLocks noGrp="1"/>
          </p:cNvSpPr>
          <p:nvPr>
            <p:ph type="body" idx="2"/>
          </p:nvPr>
        </p:nvSpPr>
        <p:spPr>
          <a:xfrm>
            <a:off x="457200" y="1132175"/>
            <a:ext cx="8229600" cy="4767485"/>
          </a:xfrm>
        </p:spPr>
        <p:txBody>
          <a:bodyPr/>
          <a:lstStyle/>
          <a:p>
            <a:pPr marL="101600" indent="0">
              <a:buNone/>
            </a:pPr>
            <a:r>
              <a:rPr lang="en-US" sz="2200" b="1" dirty="0">
                <a:solidFill>
                  <a:srgbClr val="007FA3"/>
                </a:solidFill>
              </a:rPr>
              <a:t>8.1</a:t>
            </a:r>
            <a:r>
              <a:rPr lang="en-US" sz="2200" dirty="0">
                <a:solidFill>
                  <a:srgbClr val="007FA3"/>
                </a:solidFill>
              </a:rPr>
              <a:t> </a:t>
            </a:r>
            <a:r>
              <a:rPr lang="en-US" sz="2200" dirty="0">
                <a:solidFill>
                  <a:schemeClr val="tx1"/>
                </a:solidFill>
              </a:rPr>
              <a:t>Describe supply chain management systems and how they help to improve business-to-business processes</a:t>
            </a:r>
          </a:p>
          <a:p>
            <a:pPr marL="101600" indent="0">
              <a:buNone/>
            </a:pPr>
            <a:r>
              <a:rPr lang="en-US" sz="2200" b="1" dirty="0">
                <a:solidFill>
                  <a:srgbClr val="007FA3"/>
                </a:solidFill>
              </a:rPr>
              <a:t>8.2</a:t>
            </a:r>
            <a:r>
              <a:rPr lang="en-US" sz="2200" dirty="0">
                <a:solidFill>
                  <a:srgbClr val="007FA3"/>
                </a:solidFill>
              </a:rPr>
              <a:t> </a:t>
            </a:r>
            <a:r>
              <a:rPr lang="en-US" sz="2200" dirty="0">
                <a:solidFill>
                  <a:schemeClr val="tx1"/>
                </a:solidFill>
              </a:rPr>
              <a:t>Describe customer relationship management systems and how they help to improve the activities in promoting and selling products to customers as well as providing customer service and nourishing long-term relationships</a:t>
            </a:r>
            <a:endParaRPr lang="en-US" sz="2200" dirty="0">
              <a:solidFill>
                <a:srgbClr val="007FA3"/>
              </a:solidFill>
            </a:endParaRPr>
          </a:p>
          <a:p>
            <a:pPr marL="101600" indent="0">
              <a:buNone/>
            </a:pPr>
            <a:endParaRPr lang="en-US" sz="2200" dirty="0">
              <a:solidFill>
                <a:schemeClr val="tx1"/>
              </a:solidFill>
            </a:endParaRPr>
          </a:p>
        </p:txBody>
      </p:sp>
    </p:spTree>
    <p:extLst>
      <p:ext uri="{BB962C8B-B14F-4D97-AF65-F5344CB8AC3E}">
        <p14:creationId xmlns:p14="http://schemas.microsoft.com/office/powerpoint/2010/main" val="338748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200" dirty="0"/>
              <a:t>Extensible Markup Language</a:t>
            </a:r>
            <a:endParaRPr lang="en-US" sz="3400" dirty="0"/>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615373"/>
          </a:xfrm>
        </p:spPr>
        <p:txBody>
          <a:bodyPr/>
          <a:lstStyle/>
          <a:p>
            <a:r>
              <a:rPr lang="en-US" sz="2400" dirty="0"/>
              <a:t>An XML file for transmitting a bill of materials for a bicycle</a:t>
            </a:r>
          </a:p>
        </p:txBody>
      </p:sp>
      <p:pic>
        <p:nvPicPr>
          <p:cNvPr id="6" name="Content Placeholder 5" descr="Graphical user interface, text, application, email&#10;&#10;Description automatically generated">
            <a:extLst>
              <a:ext uri="{FF2B5EF4-FFF2-40B4-BE49-F238E27FC236}">
                <a16:creationId xmlns="" xmlns:a16="http://schemas.microsoft.com/office/drawing/2014/main" id="{FED5D439-6F0F-471E-93C3-FC17F57AD63C}"/>
              </a:ext>
            </a:extLst>
          </p:cNvPr>
          <p:cNvPicPr>
            <a:picLocks noGrp="1" noChangeAspect="1"/>
          </p:cNvPicPr>
          <p:nvPr>
            <p:ph sz="quarter" idx="14"/>
          </p:nvPr>
        </p:nvPicPr>
        <p:blipFill>
          <a:blip r:embed="rId2"/>
          <a:stretch>
            <a:fillRect/>
          </a:stretch>
        </p:blipFill>
        <p:spPr>
          <a:xfrm>
            <a:off x="1541769" y="2171700"/>
            <a:ext cx="6060461" cy="3728605"/>
          </a:xfrm>
        </p:spPr>
      </p:pic>
    </p:spTree>
    <p:extLst>
      <p:ext uri="{BB962C8B-B14F-4D97-AF65-F5344CB8AC3E}">
        <p14:creationId xmlns:p14="http://schemas.microsoft.com/office/powerpoint/2010/main" val="9378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Supply Chain Visibility and Analytics</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4075546"/>
          </a:xfrm>
        </p:spPr>
        <p:txBody>
          <a:bodyPr/>
          <a:lstStyle/>
          <a:p>
            <a:r>
              <a:rPr lang="en-US" sz="2400" dirty="0"/>
              <a:t>Supply chain visibility</a:t>
            </a:r>
          </a:p>
          <a:p>
            <a:pPr lvl="1"/>
            <a:r>
              <a:rPr lang="en-US" sz="2200" dirty="0"/>
              <a:t>Product tracking</a:t>
            </a:r>
          </a:p>
          <a:p>
            <a:pPr lvl="1"/>
            <a:r>
              <a:rPr lang="en-US" sz="2200" dirty="0"/>
              <a:t>Anticipating adverse impacts</a:t>
            </a:r>
          </a:p>
          <a:p>
            <a:pPr lvl="2"/>
            <a:r>
              <a:rPr lang="en-US" sz="2000" dirty="0"/>
              <a:t>Weather impacts</a:t>
            </a:r>
          </a:p>
          <a:p>
            <a:pPr lvl="2"/>
            <a:r>
              <a:rPr lang="en-US" sz="2000" dirty="0"/>
              <a:t>Labor negotiations</a:t>
            </a:r>
          </a:p>
          <a:p>
            <a:r>
              <a:rPr lang="en-US" sz="2400" dirty="0"/>
              <a:t>Supply chain analytics</a:t>
            </a:r>
          </a:p>
          <a:p>
            <a:pPr lvl="1"/>
            <a:r>
              <a:rPr lang="en-US" sz="2200" dirty="0"/>
              <a:t>Monitoring supply chain performance</a:t>
            </a:r>
          </a:p>
          <a:p>
            <a:pPr lvl="1"/>
            <a:r>
              <a:rPr lang="en-US" sz="2200" dirty="0"/>
              <a:t>Identifying problem spots</a:t>
            </a:r>
          </a:p>
          <a:p>
            <a:endParaRPr lang="en-US" sz="2400" dirty="0"/>
          </a:p>
        </p:txBody>
      </p:sp>
    </p:spTree>
    <p:extLst>
      <p:ext uri="{BB962C8B-B14F-4D97-AF65-F5344CB8AC3E}">
        <p14:creationId xmlns:p14="http://schemas.microsoft.com/office/powerpoint/2010/main" val="1354885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Learning Objective 8.2</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p:txBody>
          <a:bodyPr/>
          <a:lstStyle/>
          <a:p>
            <a:r>
              <a:rPr lang="en-US" sz="2400" dirty="0">
                <a:solidFill>
                  <a:schemeClr val="tx1"/>
                </a:solidFill>
              </a:rPr>
              <a:t>Describe customer relationship management systems and how they help to improve the activities in promoting and selling products to customers as well as providing customer service and nourishing long-term relationships</a:t>
            </a:r>
            <a:endParaRPr lang="en-US" sz="2400" dirty="0"/>
          </a:p>
        </p:txBody>
      </p:sp>
    </p:spTree>
    <p:extLst>
      <p:ext uri="{BB962C8B-B14F-4D97-AF65-F5344CB8AC3E}">
        <p14:creationId xmlns:p14="http://schemas.microsoft.com/office/powerpoint/2010/main" val="269696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Customer Relationship Management</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1133764"/>
          </a:xfrm>
        </p:spPr>
        <p:txBody>
          <a:bodyPr/>
          <a:lstStyle/>
          <a:p>
            <a:r>
              <a:rPr lang="en-US" sz="2400" dirty="0"/>
              <a:t>Developing a CRM Strategy</a:t>
            </a:r>
          </a:p>
          <a:p>
            <a:r>
              <a:rPr lang="en-US" sz="2400" dirty="0"/>
              <a:t>Ethical Concerns with CRM</a:t>
            </a:r>
          </a:p>
        </p:txBody>
      </p:sp>
      <p:pic>
        <p:nvPicPr>
          <p:cNvPr id="6" name="Content Placeholder 5" descr="Diagram&#10;&#10;Description automatically generated">
            <a:extLst>
              <a:ext uri="{FF2B5EF4-FFF2-40B4-BE49-F238E27FC236}">
                <a16:creationId xmlns="" xmlns:a16="http://schemas.microsoft.com/office/drawing/2014/main" id="{F97CAD12-6C8C-47A9-92DF-4B1E8CD5C459}"/>
              </a:ext>
            </a:extLst>
          </p:cNvPr>
          <p:cNvPicPr>
            <a:picLocks noGrp="1" noChangeAspect="1"/>
          </p:cNvPicPr>
          <p:nvPr>
            <p:ph sz="quarter" idx="14"/>
          </p:nvPr>
        </p:nvPicPr>
        <p:blipFill>
          <a:blip r:embed="rId2"/>
          <a:stretch>
            <a:fillRect/>
          </a:stretch>
        </p:blipFill>
        <p:spPr>
          <a:xfrm>
            <a:off x="3749199" y="2690091"/>
            <a:ext cx="4937601" cy="3375314"/>
          </a:xfrm>
        </p:spPr>
      </p:pic>
      <p:sp>
        <p:nvSpPr>
          <p:cNvPr id="7" name="Content Placeholder 2">
            <a:extLst>
              <a:ext uri="{FF2B5EF4-FFF2-40B4-BE49-F238E27FC236}">
                <a16:creationId xmlns="" xmlns:a16="http://schemas.microsoft.com/office/drawing/2014/main" id="{A309CBDE-129E-49B8-A350-625F65B1DE3C}"/>
              </a:ext>
            </a:extLst>
          </p:cNvPr>
          <p:cNvSpPr txBox="1">
            <a:spLocks/>
          </p:cNvSpPr>
          <p:nvPr/>
        </p:nvSpPr>
        <p:spPr>
          <a:xfrm>
            <a:off x="561109" y="3724563"/>
            <a:ext cx="3291999" cy="168910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000" dirty="0"/>
              <a:t>Today’s empowered customers have many ways to obtain and spread information and opinions about companies</a:t>
            </a:r>
          </a:p>
        </p:txBody>
      </p:sp>
    </p:spTree>
    <p:extLst>
      <p:ext uri="{BB962C8B-B14F-4D97-AF65-F5344CB8AC3E}">
        <p14:creationId xmlns:p14="http://schemas.microsoft.com/office/powerpoint/2010/main" val="2732472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Customer Relationships</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812800"/>
          </a:xfrm>
        </p:spPr>
        <p:txBody>
          <a:bodyPr/>
          <a:lstStyle/>
          <a:p>
            <a:r>
              <a:rPr lang="en-US" sz="2200" dirty="0"/>
              <a:t>Companies search for ways to widen, lengthen, and deepen customer relationships</a:t>
            </a:r>
          </a:p>
        </p:txBody>
      </p:sp>
      <p:pic>
        <p:nvPicPr>
          <p:cNvPr id="6" name="Content Placeholder 5" descr="Three examples of competing in the market.&#10;Long description is available in notes, Press F6">
            <a:extLst>
              <a:ext uri="{FF2B5EF4-FFF2-40B4-BE49-F238E27FC236}">
                <a16:creationId xmlns="" xmlns:a16="http://schemas.microsoft.com/office/drawing/2014/main" id="{1B3709D6-D304-4367-8CD8-0E5D85456A21}"/>
              </a:ext>
            </a:extLst>
          </p:cNvPr>
          <p:cNvPicPr>
            <a:picLocks noGrp="1" noChangeAspect="1"/>
          </p:cNvPicPr>
          <p:nvPr>
            <p:ph sz="quarter" idx="14"/>
          </p:nvPr>
        </p:nvPicPr>
        <p:blipFill>
          <a:blip r:embed="rId3"/>
          <a:stretch>
            <a:fillRect/>
          </a:stretch>
        </p:blipFill>
        <p:spPr>
          <a:xfrm>
            <a:off x="1610144" y="2506585"/>
            <a:ext cx="5923711" cy="3679181"/>
          </a:xfrm>
        </p:spPr>
      </p:pic>
    </p:spTree>
    <p:extLst>
      <p:ext uri="{BB962C8B-B14F-4D97-AF65-F5344CB8AC3E}">
        <p14:creationId xmlns:p14="http://schemas.microsoft.com/office/powerpoint/2010/main" val="270642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Benefits of a CRM System</a:t>
            </a:r>
          </a:p>
        </p:txBody>
      </p:sp>
      <p:graphicFrame>
        <p:nvGraphicFramePr>
          <p:cNvPr id="5" name="Table 5">
            <a:extLst>
              <a:ext uri="{FF2B5EF4-FFF2-40B4-BE49-F238E27FC236}">
                <a16:creationId xmlns="" xmlns:a16="http://schemas.microsoft.com/office/drawing/2014/main" id="{75ED6F00-F4D9-4307-87AF-AF59018E1EC2}"/>
              </a:ext>
            </a:extLst>
          </p:cNvPr>
          <p:cNvGraphicFramePr>
            <a:graphicFrameLocks noGrp="1"/>
          </p:cNvGraphicFramePr>
          <p:nvPr>
            <p:ph sz="quarter" idx="13"/>
            <p:extLst>
              <p:ext uri="{D42A27DB-BD31-4B8C-83A1-F6EECF244321}">
                <p14:modId xmlns:p14="http://schemas.microsoft.com/office/powerpoint/2010/main" val="883221838"/>
              </p:ext>
            </p:extLst>
          </p:nvPr>
        </p:nvGraphicFramePr>
        <p:xfrm>
          <a:off x="457200" y="1555750"/>
          <a:ext cx="8229600" cy="4394200"/>
        </p:xfrm>
        <a:graphic>
          <a:graphicData uri="http://schemas.openxmlformats.org/drawingml/2006/table">
            <a:tbl>
              <a:tblPr firstRow="1" bandRow="1">
                <a:tableStyleId>{40F9630F-82C1-40B7-BC3A-925EFCFF5E92}</a:tableStyleId>
              </a:tblPr>
              <a:tblGrid>
                <a:gridCol w="2005445">
                  <a:extLst>
                    <a:ext uri="{9D8B030D-6E8A-4147-A177-3AD203B41FA5}">
                      <a16:colId xmlns="" xmlns:a16="http://schemas.microsoft.com/office/drawing/2014/main" val="3388257850"/>
                    </a:ext>
                  </a:extLst>
                </a:gridCol>
                <a:gridCol w="6224155">
                  <a:extLst>
                    <a:ext uri="{9D8B030D-6E8A-4147-A177-3AD203B41FA5}">
                      <a16:colId xmlns="" xmlns:a16="http://schemas.microsoft.com/office/drawing/2014/main" val="4289467041"/>
                    </a:ext>
                  </a:extLst>
                </a:gridCol>
              </a:tblGrid>
              <a:tr h="370840">
                <a:tc>
                  <a:txBody>
                    <a:bodyPr/>
                    <a:lstStyle/>
                    <a:p>
                      <a:r>
                        <a:rPr lang="en-US" dirty="0"/>
                        <a:t>Benefit</a:t>
                      </a:r>
                    </a:p>
                  </a:txBody>
                  <a:tcPr/>
                </a:tc>
                <a:tc>
                  <a:txBody>
                    <a:bodyPr/>
                    <a:lstStyle/>
                    <a:p>
                      <a:r>
                        <a:rPr lang="en-US" dirty="0"/>
                        <a:t>Examples</a:t>
                      </a:r>
                    </a:p>
                  </a:txBody>
                  <a:tcPr/>
                </a:tc>
                <a:extLst>
                  <a:ext uri="{0D108BD9-81ED-4DB2-BD59-A6C34878D82A}">
                    <a16:rowId xmlns="" xmlns:a16="http://schemas.microsoft.com/office/drawing/2014/main" val="406461361"/>
                  </a:ext>
                </a:extLst>
              </a:tr>
              <a:tr h="370840">
                <a:tc>
                  <a:txBody>
                    <a:bodyPr/>
                    <a:lstStyle/>
                    <a:p>
                      <a:r>
                        <a:rPr lang="en-US" sz="1200" b="0" i="0" u="none" strike="noStrike" cap="none" baseline="0" dirty="0">
                          <a:solidFill>
                            <a:schemeClr val="dk1"/>
                          </a:solidFill>
                          <a:latin typeface="Arial"/>
                          <a:ea typeface="Arial"/>
                          <a:cs typeface="Arial"/>
                          <a:sym typeface="Arial"/>
                        </a:rPr>
                        <a:t>24/7/365 operation</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Web-based interfaces provide product information, sales status, support information, issue tracking, and so on</a:t>
                      </a:r>
                      <a:endParaRPr lang="en-US" sz="1200" dirty="0"/>
                    </a:p>
                  </a:txBody>
                  <a:tcPr/>
                </a:tc>
                <a:extLst>
                  <a:ext uri="{0D108BD9-81ED-4DB2-BD59-A6C34878D82A}">
                    <a16:rowId xmlns="" xmlns:a16="http://schemas.microsoft.com/office/drawing/2014/main" val="2792663498"/>
                  </a:ext>
                </a:extLst>
              </a:tr>
              <a:tr h="370840">
                <a:tc>
                  <a:txBody>
                    <a:bodyPr/>
                    <a:lstStyle/>
                    <a:p>
                      <a:r>
                        <a:rPr lang="en-US" sz="1200" b="0" i="0" u="none" strike="noStrike" cap="none" baseline="0" dirty="0">
                          <a:solidFill>
                            <a:schemeClr val="dk1"/>
                          </a:solidFill>
                          <a:latin typeface="Arial"/>
                          <a:ea typeface="Arial"/>
                          <a:cs typeface="Arial"/>
                          <a:sym typeface="Arial"/>
                        </a:rPr>
                        <a:t>Individualized service</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Learn how each customer defines product and service quality so that customized product, pricing, and services can be designed or developed collaboratively</a:t>
                      </a:r>
                      <a:endParaRPr lang="en-US" sz="1200" dirty="0"/>
                    </a:p>
                  </a:txBody>
                  <a:tcPr/>
                </a:tc>
                <a:extLst>
                  <a:ext uri="{0D108BD9-81ED-4DB2-BD59-A6C34878D82A}">
                    <a16:rowId xmlns="" xmlns:a16="http://schemas.microsoft.com/office/drawing/2014/main" val="430356409"/>
                  </a:ext>
                </a:extLst>
              </a:tr>
              <a:tr h="370840">
                <a:tc>
                  <a:txBody>
                    <a:bodyPr/>
                    <a:lstStyle/>
                    <a:p>
                      <a:r>
                        <a:rPr lang="en-US" sz="1200" b="0" i="0" u="none" strike="noStrike" cap="none" baseline="0" dirty="0">
                          <a:solidFill>
                            <a:schemeClr val="dk1"/>
                          </a:solidFill>
                          <a:latin typeface="Arial"/>
                          <a:ea typeface="Arial"/>
                          <a:cs typeface="Arial"/>
                          <a:sym typeface="Arial"/>
                        </a:rPr>
                        <a:t>Improved information</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Integrate all information for all points of contact with the customers— marketing, sales, and service—so that all who interact with customers have the same view and understand current issues</a:t>
                      </a:r>
                      <a:endParaRPr lang="en-US" sz="1200" dirty="0"/>
                    </a:p>
                  </a:txBody>
                  <a:tcPr/>
                </a:tc>
                <a:extLst>
                  <a:ext uri="{0D108BD9-81ED-4DB2-BD59-A6C34878D82A}">
                    <a16:rowId xmlns="" xmlns:a16="http://schemas.microsoft.com/office/drawing/2014/main" val="1721467741"/>
                  </a:ext>
                </a:extLst>
              </a:tr>
              <a:tr h="370840">
                <a:tc>
                  <a:txBody>
                    <a:bodyPr/>
                    <a:lstStyle/>
                    <a:p>
                      <a:r>
                        <a:rPr lang="en-US" sz="1200" b="0" i="0" u="none" strike="noStrike" cap="none" baseline="0" dirty="0">
                          <a:solidFill>
                            <a:schemeClr val="dk1"/>
                          </a:solidFill>
                          <a:latin typeface="Arial"/>
                          <a:ea typeface="Arial"/>
                          <a:cs typeface="Arial"/>
                          <a:sym typeface="Arial"/>
                        </a:rPr>
                        <a:t>Improved problem</a:t>
                      </a:r>
                    </a:p>
                    <a:p>
                      <a:r>
                        <a:rPr lang="en-US" sz="1200" b="0" i="0" u="none" strike="noStrike" cap="none" baseline="0" dirty="0">
                          <a:solidFill>
                            <a:schemeClr val="dk1"/>
                          </a:solidFill>
                          <a:latin typeface="Arial"/>
                          <a:ea typeface="Arial"/>
                          <a:cs typeface="Arial"/>
                          <a:sym typeface="Arial"/>
                        </a:rPr>
                        <a:t>identification/resolution</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Improved record keeping and efficient methods of capturing customer complaints help to identify and solve problems faster</a:t>
                      </a:r>
                      <a:endParaRPr lang="en-US" sz="1200" dirty="0"/>
                    </a:p>
                  </a:txBody>
                  <a:tcPr/>
                </a:tc>
                <a:extLst>
                  <a:ext uri="{0D108BD9-81ED-4DB2-BD59-A6C34878D82A}">
                    <a16:rowId xmlns="" xmlns:a16="http://schemas.microsoft.com/office/drawing/2014/main" val="3384593775"/>
                  </a:ext>
                </a:extLst>
              </a:tr>
              <a:tr h="370840">
                <a:tc>
                  <a:txBody>
                    <a:bodyPr/>
                    <a:lstStyle/>
                    <a:p>
                      <a:r>
                        <a:rPr lang="en-US" sz="1200" b="0" i="0" u="none" strike="noStrike" cap="none" baseline="0" dirty="0">
                          <a:solidFill>
                            <a:schemeClr val="dk1"/>
                          </a:solidFill>
                          <a:latin typeface="Arial"/>
                          <a:ea typeface="Arial"/>
                          <a:cs typeface="Arial"/>
                          <a:sym typeface="Arial"/>
                        </a:rPr>
                        <a:t>Optimized processes</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Integrated information removes information handoffs, speeding both sales and support processes</a:t>
                      </a:r>
                      <a:endParaRPr lang="en-US" sz="1200" dirty="0"/>
                    </a:p>
                  </a:txBody>
                  <a:tcPr/>
                </a:tc>
                <a:extLst>
                  <a:ext uri="{0D108BD9-81ED-4DB2-BD59-A6C34878D82A}">
                    <a16:rowId xmlns="" xmlns:a16="http://schemas.microsoft.com/office/drawing/2014/main" val="4288552010"/>
                  </a:ext>
                </a:extLst>
              </a:tr>
              <a:tr h="370840">
                <a:tc>
                  <a:txBody>
                    <a:bodyPr/>
                    <a:lstStyle/>
                    <a:p>
                      <a:r>
                        <a:rPr lang="en-US" sz="1200" b="0" i="0" u="none" strike="noStrike" cap="none" baseline="0" dirty="0">
                          <a:solidFill>
                            <a:schemeClr val="dk1"/>
                          </a:solidFill>
                          <a:latin typeface="Arial"/>
                          <a:ea typeface="Arial"/>
                          <a:cs typeface="Arial"/>
                          <a:sym typeface="Arial"/>
                        </a:rPr>
                        <a:t>Improved integration</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Information from the CRM can be integrated with other systems to streamline business processes and gain business intelligence as well as make other cross-functional systems more efficient and effective</a:t>
                      </a:r>
                      <a:endParaRPr lang="en-US" sz="1200" dirty="0"/>
                    </a:p>
                  </a:txBody>
                  <a:tcPr/>
                </a:tc>
                <a:extLst>
                  <a:ext uri="{0D108BD9-81ED-4DB2-BD59-A6C34878D82A}">
                    <a16:rowId xmlns="" xmlns:a16="http://schemas.microsoft.com/office/drawing/2014/main" val="4289372039"/>
                  </a:ext>
                </a:extLst>
              </a:tr>
              <a:tr h="370840">
                <a:tc>
                  <a:txBody>
                    <a:bodyPr/>
                    <a:lstStyle/>
                    <a:p>
                      <a:r>
                        <a:rPr lang="en-US" sz="1200" b="0" i="0" u="none" strike="noStrike" cap="none" baseline="0" dirty="0">
                          <a:solidFill>
                            <a:schemeClr val="dk1"/>
                          </a:solidFill>
                          <a:latin typeface="Arial"/>
                          <a:ea typeface="Arial"/>
                          <a:cs typeface="Arial"/>
                          <a:sym typeface="Arial"/>
                        </a:rPr>
                        <a:t>Improved product</a:t>
                      </a:r>
                    </a:p>
                    <a:p>
                      <a:r>
                        <a:rPr lang="en-US" sz="1200" b="0" i="0" u="none" strike="noStrike" cap="none" baseline="0" dirty="0">
                          <a:solidFill>
                            <a:schemeClr val="dk1"/>
                          </a:solidFill>
                          <a:latin typeface="Arial"/>
                          <a:ea typeface="Arial"/>
                          <a:cs typeface="Arial"/>
                          <a:sym typeface="Arial"/>
                        </a:rPr>
                        <a:t>development</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Tracking customer behavior over time helps identify future opportunities for product and service offerings</a:t>
                      </a:r>
                      <a:endParaRPr lang="en-US" sz="1200" dirty="0"/>
                    </a:p>
                  </a:txBody>
                  <a:tcPr/>
                </a:tc>
                <a:extLst>
                  <a:ext uri="{0D108BD9-81ED-4DB2-BD59-A6C34878D82A}">
                    <a16:rowId xmlns="" xmlns:a16="http://schemas.microsoft.com/office/drawing/2014/main" val="257664733"/>
                  </a:ext>
                </a:extLst>
              </a:tr>
              <a:tr h="370840">
                <a:tc>
                  <a:txBody>
                    <a:bodyPr/>
                    <a:lstStyle/>
                    <a:p>
                      <a:r>
                        <a:rPr lang="en-US" sz="1200" b="0" i="0" u="none" strike="noStrike" cap="none" baseline="0" dirty="0">
                          <a:solidFill>
                            <a:schemeClr val="dk1"/>
                          </a:solidFill>
                          <a:latin typeface="Arial"/>
                          <a:ea typeface="Arial"/>
                          <a:cs typeface="Arial"/>
                          <a:sym typeface="Arial"/>
                        </a:rPr>
                        <a:t>Improved planning</a:t>
                      </a:r>
                      <a:endParaRPr lang="en-US" sz="1200" dirty="0"/>
                    </a:p>
                  </a:txBody>
                  <a:tcPr/>
                </a:tc>
                <a:tc>
                  <a:txBody>
                    <a:bodyPr/>
                    <a:lstStyle/>
                    <a:p>
                      <a:r>
                        <a:rPr lang="en-US" sz="1200" b="0" i="0" u="none" strike="noStrike" cap="none" baseline="0" dirty="0">
                          <a:solidFill>
                            <a:schemeClr val="dk1"/>
                          </a:solidFill>
                          <a:latin typeface="Arial"/>
                          <a:ea typeface="Arial"/>
                          <a:cs typeface="Arial"/>
                          <a:sym typeface="Arial"/>
                        </a:rPr>
                        <a:t>This provides mechanisms for managing and scheduling sales follow-ups to assess satisfaction, repurchase probabilities, time frames, and frequencies</a:t>
                      </a:r>
                      <a:endParaRPr lang="en-US" sz="1200" dirty="0"/>
                    </a:p>
                  </a:txBody>
                  <a:tcPr/>
                </a:tc>
                <a:extLst>
                  <a:ext uri="{0D108BD9-81ED-4DB2-BD59-A6C34878D82A}">
                    <a16:rowId xmlns="" xmlns:a16="http://schemas.microsoft.com/office/drawing/2014/main" val="1492866857"/>
                  </a:ext>
                </a:extLst>
              </a:tr>
            </a:tbl>
          </a:graphicData>
        </a:graphic>
      </p:graphicFrame>
    </p:spTree>
    <p:extLst>
      <p:ext uri="{BB962C8B-B14F-4D97-AF65-F5344CB8AC3E}">
        <p14:creationId xmlns:p14="http://schemas.microsoft.com/office/powerpoint/2010/main" val="2062535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Developing a CRM Strategy </a:t>
            </a:r>
            <a:r>
              <a:rPr lang="en-US" sz="1600" dirty="0"/>
              <a:t>(1 of 2)</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6"/>
            <a:ext cx="8229600" cy="4730174"/>
          </a:xfrm>
        </p:spPr>
        <p:txBody>
          <a:bodyPr/>
          <a:lstStyle/>
          <a:p>
            <a:r>
              <a:rPr lang="en-US" sz="2200" dirty="0"/>
              <a:t>To develop a successful CRM strategy, organizations must do more than simply purchase and install CRM software</a:t>
            </a:r>
          </a:p>
          <a:p>
            <a:r>
              <a:rPr lang="en-US" sz="2200" dirty="0"/>
              <a:t>A successful CRM strategy must include:</a:t>
            </a:r>
          </a:p>
          <a:p>
            <a:pPr lvl="1"/>
            <a:r>
              <a:rPr lang="en-US" sz="2000" dirty="0"/>
              <a:t>Policies and Business Processes</a:t>
            </a:r>
          </a:p>
          <a:p>
            <a:pPr lvl="2"/>
            <a:r>
              <a:rPr lang="en-US" sz="1800" dirty="0"/>
              <a:t>Reflect a customer-focused culture</a:t>
            </a:r>
          </a:p>
          <a:p>
            <a:pPr lvl="1"/>
            <a:r>
              <a:rPr lang="en-US" sz="2000" dirty="0"/>
              <a:t>Customer Service</a:t>
            </a:r>
          </a:p>
          <a:p>
            <a:pPr lvl="2"/>
            <a:r>
              <a:rPr lang="en-US" sz="1800" dirty="0"/>
              <a:t>Quality, satisfaction, enhanced customer experience</a:t>
            </a:r>
          </a:p>
          <a:p>
            <a:pPr lvl="1"/>
            <a:r>
              <a:rPr lang="en-US" sz="2000" dirty="0"/>
              <a:t>Employee Training</a:t>
            </a:r>
          </a:p>
          <a:p>
            <a:pPr lvl="2"/>
            <a:r>
              <a:rPr lang="en-US" sz="1800" dirty="0"/>
              <a:t>For employees from all areas</a:t>
            </a:r>
          </a:p>
          <a:p>
            <a:pPr lvl="1"/>
            <a:r>
              <a:rPr lang="en-US" sz="2000" dirty="0"/>
              <a:t>Data Collection, Analysis, and Sharing</a:t>
            </a:r>
          </a:p>
          <a:p>
            <a:pPr lvl="2"/>
            <a:r>
              <a:rPr lang="en-US" sz="1800" dirty="0"/>
              <a:t>Track all aspects of the customer experience</a:t>
            </a:r>
          </a:p>
          <a:p>
            <a:endParaRPr lang="en-US" sz="2400" dirty="0"/>
          </a:p>
        </p:txBody>
      </p:sp>
    </p:spTree>
    <p:extLst>
      <p:ext uri="{BB962C8B-B14F-4D97-AF65-F5344CB8AC3E}">
        <p14:creationId xmlns:p14="http://schemas.microsoft.com/office/powerpoint/2010/main" val="3413339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Developing a CRM Strategy </a:t>
            </a:r>
            <a:r>
              <a:rPr lang="en-US" sz="1600" dirty="0"/>
              <a:t>(2 of 2)</a:t>
            </a:r>
            <a:endParaRPr lang="en-US" sz="3400" dirty="0"/>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66877"/>
            <a:ext cx="3650566" cy="1872673"/>
          </a:xfrm>
        </p:spPr>
        <p:txBody>
          <a:bodyPr/>
          <a:lstStyle/>
          <a:p>
            <a:r>
              <a:rPr lang="en-US" sz="2400" dirty="0"/>
              <a:t>A successful CRM strategy requires enterprise-wide changes</a:t>
            </a:r>
          </a:p>
        </p:txBody>
      </p:sp>
      <p:pic>
        <p:nvPicPr>
          <p:cNvPr id="6" name="Content Placeholder 5" descr="Diagram&#10;&#10;Description automatically generated">
            <a:extLst>
              <a:ext uri="{FF2B5EF4-FFF2-40B4-BE49-F238E27FC236}">
                <a16:creationId xmlns="" xmlns:a16="http://schemas.microsoft.com/office/drawing/2014/main" id="{97AE1D36-77DD-4EF7-A6A5-3C70C673CA7A}"/>
              </a:ext>
            </a:extLst>
          </p:cNvPr>
          <p:cNvPicPr>
            <a:picLocks noGrp="1" noChangeAspect="1"/>
          </p:cNvPicPr>
          <p:nvPr>
            <p:ph sz="quarter" idx="14"/>
          </p:nvPr>
        </p:nvPicPr>
        <p:blipFill>
          <a:blip r:embed="rId2"/>
          <a:stretch>
            <a:fillRect/>
          </a:stretch>
        </p:blipFill>
        <p:spPr>
          <a:xfrm>
            <a:off x="3702521" y="1531538"/>
            <a:ext cx="4438358" cy="4663009"/>
          </a:xfrm>
        </p:spPr>
      </p:pic>
    </p:spTree>
    <p:extLst>
      <p:ext uri="{BB962C8B-B14F-4D97-AF65-F5344CB8AC3E}">
        <p14:creationId xmlns:p14="http://schemas.microsoft.com/office/powerpoint/2010/main" val="4184139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Architecture of a CRM System</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849248"/>
          </a:xfrm>
        </p:spPr>
        <p:txBody>
          <a:bodyPr/>
          <a:lstStyle/>
          <a:p>
            <a:r>
              <a:rPr lang="en-US" sz="2400" dirty="0"/>
              <a:t>A comprehensive CRM environment includes operational, analytical, and collaborative components</a:t>
            </a:r>
          </a:p>
        </p:txBody>
      </p:sp>
      <p:pic>
        <p:nvPicPr>
          <p:cNvPr id="6" name="Content Placeholder 5" descr="Diagram&#10;&#10;Description automatically generated">
            <a:extLst>
              <a:ext uri="{FF2B5EF4-FFF2-40B4-BE49-F238E27FC236}">
                <a16:creationId xmlns="" xmlns:a16="http://schemas.microsoft.com/office/drawing/2014/main" id="{FC6CE7AF-3C8C-4C21-9D1F-3A329E6B2773}"/>
              </a:ext>
            </a:extLst>
          </p:cNvPr>
          <p:cNvPicPr>
            <a:picLocks noGrp="1" noChangeAspect="1"/>
          </p:cNvPicPr>
          <p:nvPr>
            <p:ph sz="quarter" idx="14"/>
          </p:nvPr>
        </p:nvPicPr>
        <p:blipFill>
          <a:blip r:embed="rId2"/>
          <a:stretch>
            <a:fillRect/>
          </a:stretch>
        </p:blipFill>
        <p:spPr>
          <a:xfrm>
            <a:off x="1375163" y="2522928"/>
            <a:ext cx="6393673" cy="3540247"/>
          </a:xfrm>
        </p:spPr>
      </p:pic>
    </p:spTree>
    <p:extLst>
      <p:ext uri="{BB962C8B-B14F-4D97-AF65-F5344CB8AC3E}">
        <p14:creationId xmlns:p14="http://schemas.microsoft.com/office/powerpoint/2010/main" val="297437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Operational CRM </a:t>
            </a:r>
            <a:r>
              <a:rPr lang="en-US" sz="1600" dirty="0"/>
              <a:t>(1 of 2)</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854364"/>
          </a:xfrm>
        </p:spPr>
        <p:txBody>
          <a:bodyPr/>
          <a:lstStyle/>
          <a:p>
            <a:r>
              <a:rPr lang="en-US" sz="2400" dirty="0"/>
              <a:t>An operational CRM environment is used to enable customer interaction and service</a:t>
            </a:r>
          </a:p>
        </p:txBody>
      </p:sp>
      <p:pic>
        <p:nvPicPr>
          <p:cNvPr id="8" name="Content Placeholder 7" descr="Diagram&#10;&#10;Description automatically generated">
            <a:extLst>
              <a:ext uri="{FF2B5EF4-FFF2-40B4-BE49-F238E27FC236}">
                <a16:creationId xmlns="" xmlns:a16="http://schemas.microsoft.com/office/drawing/2014/main" id="{9713AAA4-149A-46D2-A6AF-C758545328D4}"/>
              </a:ext>
            </a:extLst>
          </p:cNvPr>
          <p:cNvPicPr>
            <a:picLocks noGrp="1" noChangeAspect="1"/>
          </p:cNvPicPr>
          <p:nvPr>
            <p:ph sz="quarter" idx="14"/>
          </p:nvPr>
        </p:nvPicPr>
        <p:blipFill>
          <a:blip r:embed="rId2"/>
          <a:stretch>
            <a:fillRect/>
          </a:stretch>
        </p:blipFill>
        <p:spPr>
          <a:xfrm>
            <a:off x="2643195" y="2410691"/>
            <a:ext cx="3857609" cy="3712587"/>
          </a:xfrm>
        </p:spPr>
      </p:pic>
    </p:spTree>
    <p:extLst>
      <p:ext uri="{BB962C8B-B14F-4D97-AF65-F5344CB8AC3E}">
        <p14:creationId xmlns:p14="http://schemas.microsoft.com/office/powerpoint/2010/main" val="99274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Learning Objective 8.1</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p:txBody>
          <a:bodyPr/>
          <a:lstStyle/>
          <a:p>
            <a:r>
              <a:rPr lang="en-US" sz="2400" dirty="0">
                <a:solidFill>
                  <a:schemeClr val="tx1"/>
                </a:solidFill>
              </a:rPr>
              <a:t>Describe supply chain management systems and how they help to improve business-to-business processes</a:t>
            </a:r>
          </a:p>
          <a:p>
            <a:endParaRPr lang="en-US" sz="2400" dirty="0"/>
          </a:p>
        </p:txBody>
      </p:sp>
    </p:spTree>
    <p:extLst>
      <p:ext uri="{BB962C8B-B14F-4D97-AF65-F5344CB8AC3E}">
        <p14:creationId xmlns:p14="http://schemas.microsoft.com/office/powerpoint/2010/main" val="3453943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Operational CRM </a:t>
            </a:r>
            <a:r>
              <a:rPr lang="en-US" sz="1600" dirty="0"/>
              <a:t>(2 of 2)</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3961246"/>
          </a:xfrm>
        </p:spPr>
        <p:txBody>
          <a:bodyPr/>
          <a:lstStyle/>
          <a:p>
            <a:r>
              <a:rPr lang="en-US" sz="2400" dirty="0"/>
              <a:t>Sales Force Automation (S</a:t>
            </a:r>
            <a:r>
              <a:rPr lang="en-US" sz="100" dirty="0"/>
              <a:t> </a:t>
            </a:r>
            <a:r>
              <a:rPr lang="en-US" sz="2400" dirty="0"/>
              <a:t>F</a:t>
            </a:r>
            <a:r>
              <a:rPr lang="en-US" sz="100" dirty="0"/>
              <a:t> </a:t>
            </a:r>
            <a:r>
              <a:rPr lang="en-US" sz="2400" dirty="0"/>
              <a:t>A)</a:t>
            </a:r>
          </a:p>
          <a:p>
            <a:pPr lvl="1"/>
            <a:r>
              <a:rPr lang="en-US" sz="2200" dirty="0"/>
              <a:t>Supports day-to-day sales force activities</a:t>
            </a:r>
          </a:p>
          <a:p>
            <a:r>
              <a:rPr lang="en-US" sz="2400" dirty="0"/>
              <a:t>Customer Service and Support (C</a:t>
            </a:r>
            <a:r>
              <a:rPr lang="en-US" sz="100" dirty="0"/>
              <a:t> </a:t>
            </a:r>
            <a:r>
              <a:rPr lang="en-US" sz="2400" dirty="0"/>
              <a:t>S</a:t>
            </a:r>
            <a:r>
              <a:rPr lang="en-US" sz="100" dirty="0"/>
              <a:t> </a:t>
            </a:r>
            <a:r>
              <a:rPr lang="en-US" sz="2400" dirty="0"/>
              <a:t>S)</a:t>
            </a:r>
          </a:p>
          <a:p>
            <a:pPr lvl="1"/>
            <a:r>
              <a:rPr lang="en-US" sz="2200" dirty="0"/>
              <a:t>Automates service requests, complaints, product returns, and information requests</a:t>
            </a:r>
          </a:p>
          <a:p>
            <a:r>
              <a:rPr lang="en-US" sz="2400" dirty="0"/>
              <a:t>Enterprise Marketing Management (E</a:t>
            </a:r>
            <a:r>
              <a:rPr lang="en-US" sz="100" dirty="0"/>
              <a:t> </a:t>
            </a:r>
            <a:r>
              <a:rPr lang="en-US" sz="2400" dirty="0"/>
              <a:t>M</a:t>
            </a:r>
            <a:r>
              <a:rPr lang="en-US" sz="100" dirty="0"/>
              <a:t> </a:t>
            </a:r>
            <a:r>
              <a:rPr lang="en-US" sz="2400" dirty="0"/>
              <a:t>M)</a:t>
            </a:r>
          </a:p>
          <a:p>
            <a:pPr lvl="1"/>
            <a:r>
              <a:rPr lang="en-US" sz="2200" dirty="0"/>
              <a:t>Improves the management of promotional campaigns</a:t>
            </a:r>
          </a:p>
          <a:p>
            <a:endParaRPr lang="en-US" sz="2400" dirty="0"/>
          </a:p>
        </p:txBody>
      </p:sp>
    </p:spTree>
    <p:extLst>
      <p:ext uri="{BB962C8B-B14F-4D97-AF65-F5344CB8AC3E}">
        <p14:creationId xmlns:p14="http://schemas.microsoft.com/office/powerpoint/2010/main" val="1225947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Sales Force Automation</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573809"/>
          </a:xfrm>
        </p:spPr>
        <p:txBody>
          <a:bodyPr/>
          <a:lstStyle/>
          <a:p>
            <a:r>
              <a:rPr lang="en-US" sz="2400" dirty="0"/>
              <a:t>SFA allows sales managers to track sales performance</a:t>
            </a:r>
          </a:p>
        </p:txBody>
      </p:sp>
      <p:pic>
        <p:nvPicPr>
          <p:cNvPr id="6" name="Content Placeholder 5" descr="Graphical user interface, application&#10;&#10;Description automatically generated">
            <a:extLst>
              <a:ext uri="{FF2B5EF4-FFF2-40B4-BE49-F238E27FC236}">
                <a16:creationId xmlns="" xmlns:a16="http://schemas.microsoft.com/office/drawing/2014/main" id="{60919606-7BE3-4B9F-B5DC-EE1F8388B841}"/>
              </a:ext>
            </a:extLst>
          </p:cNvPr>
          <p:cNvPicPr>
            <a:picLocks noGrp="1" noChangeAspect="1"/>
          </p:cNvPicPr>
          <p:nvPr>
            <p:ph sz="quarter" idx="14"/>
          </p:nvPr>
        </p:nvPicPr>
        <p:blipFill>
          <a:blip r:embed="rId2"/>
          <a:stretch>
            <a:fillRect/>
          </a:stretch>
        </p:blipFill>
        <p:spPr>
          <a:xfrm>
            <a:off x="1363868" y="2290685"/>
            <a:ext cx="6416264" cy="3703137"/>
          </a:xfrm>
        </p:spPr>
      </p:pic>
    </p:spTree>
    <p:extLst>
      <p:ext uri="{BB962C8B-B14F-4D97-AF65-F5344CB8AC3E}">
        <p14:creationId xmlns:p14="http://schemas.microsoft.com/office/powerpoint/2010/main" val="273585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Customer Service and Support</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924791" y="2555586"/>
            <a:ext cx="3780702" cy="1746828"/>
          </a:xfrm>
        </p:spPr>
        <p:txBody>
          <a:bodyPr/>
          <a:lstStyle/>
          <a:p>
            <a:pPr marL="101600" indent="0">
              <a:buNone/>
            </a:pPr>
            <a:r>
              <a:rPr lang="en-US" sz="2000" dirty="0"/>
              <a:t>A customer engagement center allows customers to use a variety of self-service and assisted technologies to interact with the organization</a:t>
            </a:r>
          </a:p>
        </p:txBody>
      </p:sp>
      <p:pic>
        <p:nvPicPr>
          <p:cNvPr id="6" name="Content Placeholder 5" descr="Diagram&#10;&#10;Description automatically generated">
            <a:extLst>
              <a:ext uri="{FF2B5EF4-FFF2-40B4-BE49-F238E27FC236}">
                <a16:creationId xmlns="" xmlns:a16="http://schemas.microsoft.com/office/drawing/2014/main" id="{1268A0E6-33A1-4E86-A1AB-963290BED187}"/>
              </a:ext>
            </a:extLst>
          </p:cNvPr>
          <p:cNvPicPr>
            <a:picLocks noGrp="1" noChangeAspect="1"/>
          </p:cNvPicPr>
          <p:nvPr>
            <p:ph sz="quarter" idx="14"/>
          </p:nvPr>
        </p:nvPicPr>
        <p:blipFill>
          <a:blip r:embed="rId2"/>
          <a:stretch>
            <a:fillRect/>
          </a:stretch>
        </p:blipFill>
        <p:spPr>
          <a:xfrm>
            <a:off x="4906099" y="1478681"/>
            <a:ext cx="3126441" cy="4662346"/>
          </a:xfrm>
        </p:spPr>
      </p:pic>
    </p:spTree>
    <p:extLst>
      <p:ext uri="{BB962C8B-B14F-4D97-AF65-F5344CB8AC3E}">
        <p14:creationId xmlns:p14="http://schemas.microsoft.com/office/powerpoint/2010/main" val="1139465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Analytical CRM </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3597564"/>
          </a:xfrm>
        </p:spPr>
        <p:txBody>
          <a:bodyPr/>
          <a:lstStyle/>
          <a:p>
            <a:r>
              <a:rPr lang="en-US" sz="2400" b="1" dirty="0"/>
              <a:t>Analytical CRM </a:t>
            </a:r>
            <a:r>
              <a:rPr lang="en-US" sz="2400" dirty="0"/>
              <a:t>focuses on analyzing customer behavior and perceptions in order to provide the business intelligence necessary to identify new opportunities and to provide superior customer service</a:t>
            </a:r>
          </a:p>
          <a:p>
            <a:r>
              <a:rPr lang="en-US" sz="2400" dirty="0"/>
              <a:t>Key Analytical Technologies (Chapter 6)</a:t>
            </a:r>
          </a:p>
          <a:p>
            <a:pPr lvl="1"/>
            <a:r>
              <a:rPr lang="en-US" sz="2200" dirty="0"/>
              <a:t>Big Data mining</a:t>
            </a:r>
          </a:p>
          <a:p>
            <a:pPr lvl="1"/>
            <a:r>
              <a:rPr lang="en-US" sz="2200" dirty="0"/>
              <a:t>Decision support</a:t>
            </a:r>
          </a:p>
          <a:p>
            <a:pPr lvl="1"/>
            <a:r>
              <a:rPr lang="en-US" sz="2200" dirty="0"/>
              <a:t>Other business intelligence technologies</a:t>
            </a:r>
          </a:p>
        </p:txBody>
      </p:sp>
    </p:spTree>
    <p:extLst>
      <p:ext uri="{BB962C8B-B14F-4D97-AF65-F5344CB8AC3E}">
        <p14:creationId xmlns:p14="http://schemas.microsoft.com/office/powerpoint/2010/main" val="3859804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Digital Dashboards</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895928"/>
          </a:xfrm>
        </p:spPr>
        <p:txBody>
          <a:bodyPr/>
          <a:lstStyle/>
          <a:p>
            <a:r>
              <a:rPr lang="en-US" sz="2400" dirty="0"/>
              <a:t>Digital Dashboards help to visualize key CRM performance metrics</a:t>
            </a:r>
          </a:p>
        </p:txBody>
      </p:sp>
      <p:pic>
        <p:nvPicPr>
          <p:cNvPr id="10" name="Content Placeholder 9" descr="Graphical user interface&#10;&#10;Description automatically generated">
            <a:extLst>
              <a:ext uri="{FF2B5EF4-FFF2-40B4-BE49-F238E27FC236}">
                <a16:creationId xmlns="" xmlns:a16="http://schemas.microsoft.com/office/drawing/2014/main" id="{543EF3DA-CA63-47AC-BB8D-01BA00875822}"/>
              </a:ext>
            </a:extLst>
          </p:cNvPr>
          <p:cNvPicPr>
            <a:picLocks noGrp="1" noChangeAspect="1"/>
          </p:cNvPicPr>
          <p:nvPr>
            <p:ph sz="quarter" idx="14"/>
          </p:nvPr>
        </p:nvPicPr>
        <p:blipFill>
          <a:blip r:embed="rId2"/>
          <a:stretch>
            <a:fillRect/>
          </a:stretch>
        </p:blipFill>
        <p:spPr>
          <a:xfrm>
            <a:off x="1392850" y="2587337"/>
            <a:ext cx="6358300" cy="3489614"/>
          </a:xfrm>
        </p:spPr>
      </p:pic>
    </p:spTree>
    <p:extLst>
      <p:ext uri="{BB962C8B-B14F-4D97-AF65-F5344CB8AC3E}">
        <p14:creationId xmlns:p14="http://schemas.microsoft.com/office/powerpoint/2010/main" val="856947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Online Identities</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p:txBody>
          <a:bodyPr/>
          <a:lstStyle/>
          <a:p>
            <a:r>
              <a:rPr lang="en-US" sz="2400" dirty="0"/>
              <a:t>Many people interact with a company in many different ways using various online identities</a:t>
            </a:r>
          </a:p>
        </p:txBody>
      </p:sp>
      <p:pic>
        <p:nvPicPr>
          <p:cNvPr id="6" name="Content Placeholder 5" descr="Diagram&#10;&#10;Description automatically generated">
            <a:extLst>
              <a:ext uri="{FF2B5EF4-FFF2-40B4-BE49-F238E27FC236}">
                <a16:creationId xmlns="" xmlns:a16="http://schemas.microsoft.com/office/drawing/2014/main" id="{0AA62AD9-1854-408A-9BBE-95CDFCC35A71}"/>
              </a:ext>
            </a:extLst>
          </p:cNvPr>
          <p:cNvPicPr>
            <a:picLocks noGrp="1" noChangeAspect="1"/>
          </p:cNvPicPr>
          <p:nvPr>
            <p:ph sz="quarter" idx="14"/>
          </p:nvPr>
        </p:nvPicPr>
        <p:blipFill>
          <a:blip r:embed="rId2"/>
          <a:stretch>
            <a:fillRect/>
          </a:stretch>
        </p:blipFill>
        <p:spPr>
          <a:xfrm>
            <a:off x="2708333" y="2556481"/>
            <a:ext cx="3727333" cy="3379684"/>
          </a:xfrm>
        </p:spPr>
      </p:pic>
    </p:spTree>
    <p:extLst>
      <p:ext uri="{BB962C8B-B14F-4D97-AF65-F5344CB8AC3E}">
        <p14:creationId xmlns:p14="http://schemas.microsoft.com/office/powerpoint/2010/main" val="935239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Social Media Monitoring</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6"/>
            <a:ext cx="8229600" cy="4493953"/>
          </a:xfrm>
        </p:spPr>
        <p:txBody>
          <a:bodyPr/>
          <a:lstStyle/>
          <a:p>
            <a:r>
              <a:rPr lang="en-US" sz="2400" dirty="0"/>
              <a:t>Customers use Facebook and Twitter to comment on products and services</a:t>
            </a:r>
          </a:p>
          <a:p>
            <a:r>
              <a:rPr lang="en-US" sz="2400" dirty="0"/>
              <a:t>Monitoring social media conversations helps to understand public perceptions</a:t>
            </a:r>
          </a:p>
          <a:p>
            <a:r>
              <a:rPr lang="en-US" sz="2400" dirty="0"/>
              <a:t>Analytical C</a:t>
            </a:r>
            <a:r>
              <a:rPr lang="en-US" sz="100" dirty="0"/>
              <a:t> </a:t>
            </a:r>
            <a:r>
              <a:rPr lang="en-US" sz="2400" dirty="0"/>
              <a:t>R</a:t>
            </a:r>
            <a:r>
              <a:rPr lang="en-US" sz="100" dirty="0"/>
              <a:t> </a:t>
            </a:r>
            <a:r>
              <a:rPr lang="en-US" sz="2400" dirty="0"/>
              <a:t>M applications</a:t>
            </a:r>
          </a:p>
          <a:p>
            <a:pPr lvl="1"/>
            <a:r>
              <a:rPr lang="en-US" sz="2200" dirty="0"/>
              <a:t>Microsoft’s Dynamics CRM</a:t>
            </a:r>
          </a:p>
          <a:p>
            <a:pPr lvl="1"/>
            <a:r>
              <a:rPr lang="en-US" sz="2200" dirty="0"/>
              <a:t>Google Alerts</a:t>
            </a:r>
          </a:p>
          <a:p>
            <a:pPr lvl="1"/>
            <a:r>
              <a:rPr lang="en-US" sz="2200" dirty="0"/>
              <a:t>Dell’s Social Media Listening Command Center</a:t>
            </a:r>
          </a:p>
          <a:p>
            <a:r>
              <a:rPr lang="en-US" sz="2400" dirty="0"/>
              <a:t>Social media monitoring helps in identifying the “influencers”</a:t>
            </a:r>
          </a:p>
          <a:p>
            <a:endParaRPr lang="en-US" sz="2400" dirty="0"/>
          </a:p>
        </p:txBody>
      </p:sp>
    </p:spTree>
    <p:extLst>
      <p:ext uri="{BB962C8B-B14F-4D97-AF65-F5344CB8AC3E}">
        <p14:creationId xmlns:p14="http://schemas.microsoft.com/office/powerpoint/2010/main" val="1224026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Collaborative CRM</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4470400"/>
          </a:xfrm>
        </p:spPr>
        <p:txBody>
          <a:bodyPr/>
          <a:lstStyle/>
          <a:p>
            <a:r>
              <a:rPr lang="en-US" sz="2200" b="1" dirty="0"/>
              <a:t>Collaborative CRM </a:t>
            </a:r>
            <a:r>
              <a:rPr lang="en-US" sz="2200" dirty="0"/>
              <a:t>refers to systems for providing effective and efficient communication with the customer from the entire organization</a:t>
            </a:r>
          </a:p>
          <a:p>
            <a:r>
              <a:rPr lang="en-US" sz="2200" dirty="0"/>
              <a:t>Greater Customer Focus</a:t>
            </a:r>
          </a:p>
          <a:p>
            <a:pPr lvl="1"/>
            <a:r>
              <a:rPr lang="en-US" sz="2000" dirty="0"/>
              <a:t>Understanding customer history and current needs</a:t>
            </a:r>
          </a:p>
          <a:p>
            <a:r>
              <a:rPr lang="en-US" sz="2200" dirty="0"/>
              <a:t>Lower Communication Barriers</a:t>
            </a:r>
          </a:p>
          <a:p>
            <a:pPr lvl="1"/>
            <a:r>
              <a:rPr lang="en-US" sz="2000" dirty="0"/>
              <a:t>Personnel have complete customer information</a:t>
            </a:r>
          </a:p>
          <a:p>
            <a:pPr lvl="1"/>
            <a:r>
              <a:rPr lang="en-US" sz="2000" dirty="0"/>
              <a:t>Personnel use customer-preferred communication methods</a:t>
            </a:r>
          </a:p>
          <a:p>
            <a:r>
              <a:rPr lang="en-US" sz="2200" dirty="0"/>
              <a:t>Increased Information Integration</a:t>
            </a:r>
          </a:p>
          <a:p>
            <a:pPr lvl="1"/>
            <a:r>
              <a:rPr lang="en-US" sz="2000" dirty="0"/>
              <a:t>Personnel know prior and ongoing communication</a:t>
            </a:r>
          </a:p>
        </p:txBody>
      </p:sp>
    </p:spTree>
    <p:extLst>
      <p:ext uri="{BB962C8B-B14F-4D97-AF65-F5344CB8AC3E}">
        <p14:creationId xmlns:p14="http://schemas.microsoft.com/office/powerpoint/2010/main" val="235995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Ethical Concerns with CRM</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3992418"/>
          </a:xfrm>
        </p:spPr>
        <p:txBody>
          <a:bodyPr/>
          <a:lstStyle/>
          <a:p>
            <a:r>
              <a:rPr lang="en-US" sz="2400" dirty="0"/>
              <a:t>C</a:t>
            </a:r>
            <a:r>
              <a:rPr lang="en-US" sz="100" dirty="0"/>
              <a:t> </a:t>
            </a:r>
            <a:r>
              <a:rPr lang="en-US" sz="2400" dirty="0"/>
              <a:t>R</a:t>
            </a:r>
            <a:r>
              <a:rPr lang="en-US" sz="100" dirty="0"/>
              <a:t> </a:t>
            </a:r>
            <a:r>
              <a:rPr lang="en-US" sz="2400" dirty="0"/>
              <a:t>M systems may facilitate coercive sales practices</a:t>
            </a:r>
          </a:p>
          <a:p>
            <a:r>
              <a:rPr lang="en-US" sz="2400" dirty="0"/>
              <a:t>Systems may categorize customers in a way customers take offense to</a:t>
            </a:r>
          </a:p>
          <a:p>
            <a:r>
              <a:rPr lang="en-US" sz="2400" dirty="0"/>
              <a:t>Personalized communication may become too personal</a:t>
            </a:r>
          </a:p>
          <a:p>
            <a:endParaRPr lang="en-US" sz="2400" dirty="0"/>
          </a:p>
        </p:txBody>
      </p:sp>
    </p:spTree>
    <p:extLst>
      <p:ext uri="{BB962C8B-B14F-4D97-AF65-F5344CB8AC3E}">
        <p14:creationId xmlns:p14="http://schemas.microsoft.com/office/powerpoint/2010/main" val="320462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400" dirty="0"/>
              <a:t>End of Chapter Content</a:t>
            </a:r>
          </a:p>
        </p:txBody>
      </p:sp>
    </p:spTree>
    <p:extLst>
      <p:ext uri="{BB962C8B-B14F-4D97-AF65-F5344CB8AC3E}">
        <p14:creationId xmlns:p14="http://schemas.microsoft.com/office/powerpoint/2010/main" val="220652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Supply Chain Management</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6"/>
            <a:ext cx="8229600" cy="4200237"/>
          </a:xfrm>
        </p:spPr>
        <p:txBody>
          <a:bodyPr/>
          <a:lstStyle/>
          <a:p>
            <a:r>
              <a:rPr lang="en-US" dirty="0"/>
              <a:t>What is a  Supply Chain</a:t>
            </a:r>
          </a:p>
          <a:p>
            <a:r>
              <a:rPr lang="en-US" dirty="0"/>
              <a:t>Business-to-Business Electronic Commerce: Exchanging Data in Supply Networks</a:t>
            </a:r>
          </a:p>
          <a:p>
            <a:r>
              <a:rPr lang="en-US" dirty="0"/>
              <a:t>Managing Complex Supply Networks</a:t>
            </a:r>
          </a:p>
          <a:p>
            <a:r>
              <a:rPr lang="en-US" dirty="0"/>
              <a:t>Benefits of Effectively Managing Supply Chains</a:t>
            </a:r>
          </a:p>
          <a:p>
            <a:r>
              <a:rPr lang="en-US" dirty="0"/>
              <a:t>Optimizing the Supply Chain Through Supply Chain Management</a:t>
            </a:r>
          </a:p>
          <a:p>
            <a:r>
              <a:rPr lang="en-US" dirty="0"/>
              <a:t>Developing an SCM Strategy</a:t>
            </a:r>
          </a:p>
          <a:p>
            <a:r>
              <a:rPr lang="en-US" dirty="0"/>
              <a:t>Supply Chain Planning</a:t>
            </a:r>
          </a:p>
          <a:p>
            <a:r>
              <a:rPr lang="en-US" dirty="0"/>
              <a:t>Supply Chain Execution</a:t>
            </a:r>
          </a:p>
          <a:p>
            <a:r>
              <a:rPr lang="en-US" dirty="0"/>
              <a:t>Supply Chain Visibility and Analytics</a:t>
            </a:r>
          </a:p>
          <a:p>
            <a:r>
              <a:rPr lang="en-US" dirty="0"/>
              <a:t>Managing Supply Chains Using Blockchain Technology</a:t>
            </a:r>
          </a:p>
        </p:txBody>
      </p:sp>
    </p:spTree>
    <p:extLst>
      <p:ext uri="{BB962C8B-B14F-4D97-AF65-F5344CB8AC3E}">
        <p14:creationId xmlns:p14="http://schemas.microsoft.com/office/powerpoint/2010/main" val="4184276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B48A3C-6987-4812-97A8-1F649538C2DC}"/>
              </a:ext>
            </a:extLst>
          </p:cNvPr>
          <p:cNvSpPr>
            <a:spLocks noGrp="1"/>
          </p:cNvSpPr>
          <p:nvPr>
            <p:ph type="title"/>
          </p:nvPr>
        </p:nvSpPr>
        <p:spPr/>
        <p:txBody>
          <a:bodyPr/>
          <a:lstStyle/>
          <a:p>
            <a:r>
              <a:rPr lang="en-US" sz="3400" dirty="0"/>
              <a:t>Managing in the Digital World: Walmart</a:t>
            </a:r>
          </a:p>
        </p:txBody>
      </p:sp>
      <p:sp>
        <p:nvSpPr>
          <p:cNvPr id="3" name="Content Placeholder 2">
            <a:extLst>
              <a:ext uri="{FF2B5EF4-FFF2-40B4-BE49-F238E27FC236}">
                <a16:creationId xmlns="" xmlns:a16="http://schemas.microsoft.com/office/drawing/2014/main" id="{AC647A54-38DA-419D-A108-D8C390839B83}"/>
              </a:ext>
            </a:extLst>
          </p:cNvPr>
          <p:cNvSpPr>
            <a:spLocks noGrp="1"/>
          </p:cNvSpPr>
          <p:nvPr>
            <p:ph sz="quarter" idx="13"/>
          </p:nvPr>
        </p:nvSpPr>
        <p:spPr/>
        <p:txBody>
          <a:bodyPr/>
          <a:lstStyle/>
          <a:p>
            <a:r>
              <a:rPr lang="en-US" sz="2400" dirty="0"/>
              <a:t>Walmart is known for lowering costs and passing the savings to the consumer</a:t>
            </a:r>
          </a:p>
          <a:p>
            <a:r>
              <a:rPr lang="en-US" sz="2400" dirty="0"/>
              <a:t>Effective use of technology for supply chain</a:t>
            </a:r>
          </a:p>
          <a:p>
            <a:r>
              <a:rPr lang="en-US" sz="2400" dirty="0"/>
              <a:t>Vendor-managed inventory</a:t>
            </a:r>
          </a:p>
          <a:p>
            <a:pPr lvl="1"/>
            <a:r>
              <a:rPr lang="en-US" sz="2200" dirty="0"/>
              <a:t>Suppliers monitor inventory in Walmart’s warehouses</a:t>
            </a:r>
          </a:p>
          <a:p>
            <a:pPr lvl="1"/>
            <a:r>
              <a:rPr lang="en-US" sz="2200" dirty="0"/>
              <a:t>Cross-docking: direct transfers from inbound to outbound truck trailers</a:t>
            </a:r>
          </a:p>
          <a:p>
            <a:r>
              <a:rPr lang="en-US" sz="2400" dirty="0"/>
              <a:t>Powerful C</a:t>
            </a:r>
            <a:r>
              <a:rPr lang="en-US" sz="100" dirty="0"/>
              <a:t> </a:t>
            </a:r>
            <a:r>
              <a:rPr lang="en-US" sz="2400" dirty="0"/>
              <a:t>R</a:t>
            </a:r>
            <a:r>
              <a:rPr lang="en-US" sz="100" dirty="0"/>
              <a:t> </a:t>
            </a:r>
            <a:r>
              <a:rPr lang="en-US" sz="2400" dirty="0"/>
              <a:t>M capabilities</a:t>
            </a:r>
          </a:p>
          <a:p>
            <a:r>
              <a:rPr lang="en-US" sz="2400" dirty="0"/>
              <a:t>Largest retailer with US$510 billion global sales in 2019</a:t>
            </a:r>
          </a:p>
        </p:txBody>
      </p:sp>
    </p:spTree>
    <p:extLst>
      <p:ext uri="{BB962C8B-B14F-4D97-AF65-F5344CB8AC3E}">
        <p14:creationId xmlns:p14="http://schemas.microsoft.com/office/powerpoint/2010/main" val="809262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B48A3C-6987-4812-97A8-1F649538C2DC}"/>
              </a:ext>
            </a:extLst>
          </p:cNvPr>
          <p:cNvSpPr>
            <a:spLocks noGrp="1"/>
          </p:cNvSpPr>
          <p:nvPr>
            <p:ph type="title"/>
          </p:nvPr>
        </p:nvSpPr>
        <p:spPr/>
        <p:txBody>
          <a:bodyPr/>
          <a:lstStyle/>
          <a:p>
            <a:r>
              <a:rPr lang="en-US" sz="3400" dirty="0"/>
              <a:t>When Things Go Wrong: The Chicken Sandwich War of 2019</a:t>
            </a:r>
          </a:p>
        </p:txBody>
      </p:sp>
      <p:sp>
        <p:nvSpPr>
          <p:cNvPr id="3" name="Content Placeholder 2">
            <a:extLst>
              <a:ext uri="{FF2B5EF4-FFF2-40B4-BE49-F238E27FC236}">
                <a16:creationId xmlns="" xmlns:a16="http://schemas.microsoft.com/office/drawing/2014/main" id="{AC647A54-38DA-419D-A108-D8C390839B83}"/>
              </a:ext>
            </a:extLst>
          </p:cNvPr>
          <p:cNvSpPr>
            <a:spLocks noGrp="1"/>
          </p:cNvSpPr>
          <p:nvPr>
            <p:ph sz="quarter" idx="13"/>
          </p:nvPr>
        </p:nvSpPr>
        <p:spPr/>
        <p:txBody>
          <a:bodyPr/>
          <a:lstStyle/>
          <a:p>
            <a:r>
              <a:rPr lang="en-US" sz="2400" dirty="0"/>
              <a:t>Popeye’s fast-food restaurant launched a new chicken sandwich in August 2019 which was a massive success</a:t>
            </a:r>
          </a:p>
          <a:p>
            <a:pPr lvl="1"/>
            <a:r>
              <a:rPr lang="en-US" sz="2200" dirty="0"/>
              <a:t>Sold out of more than 3 months of ingredients in just two weeks.</a:t>
            </a:r>
          </a:p>
          <a:p>
            <a:pPr lvl="1"/>
            <a:r>
              <a:rPr lang="en-US" sz="2200" dirty="0"/>
              <a:t>The success – gained more than US$65 million in media value</a:t>
            </a:r>
          </a:p>
          <a:p>
            <a:pPr lvl="1"/>
            <a:r>
              <a:rPr lang="en-US" sz="2200" dirty="0"/>
              <a:t>The failure – The uncontrolled spike in chicken upset the entire supply chain</a:t>
            </a:r>
          </a:p>
          <a:p>
            <a:r>
              <a:rPr lang="en-US" sz="2400" dirty="0"/>
              <a:t>Popeye’s leadership had not accounted for an inventory safety net resulting in the supply chain failure</a:t>
            </a:r>
          </a:p>
        </p:txBody>
      </p:sp>
    </p:spTree>
    <p:extLst>
      <p:ext uri="{BB962C8B-B14F-4D97-AF65-F5344CB8AC3E}">
        <p14:creationId xmlns:p14="http://schemas.microsoft.com/office/powerpoint/2010/main" val="722365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B48A3C-6987-4812-97A8-1F649538C2DC}"/>
              </a:ext>
            </a:extLst>
          </p:cNvPr>
          <p:cNvSpPr>
            <a:spLocks noGrp="1"/>
          </p:cNvSpPr>
          <p:nvPr>
            <p:ph type="title"/>
          </p:nvPr>
        </p:nvSpPr>
        <p:spPr/>
        <p:txBody>
          <a:bodyPr/>
          <a:lstStyle/>
          <a:p>
            <a:r>
              <a:rPr lang="en-US" sz="3400" dirty="0"/>
              <a:t>Green IT: Nike’s Green Supply Chain</a:t>
            </a:r>
          </a:p>
        </p:txBody>
      </p:sp>
      <p:sp>
        <p:nvSpPr>
          <p:cNvPr id="3" name="Content Placeholder 2">
            <a:extLst>
              <a:ext uri="{FF2B5EF4-FFF2-40B4-BE49-F238E27FC236}">
                <a16:creationId xmlns="" xmlns:a16="http://schemas.microsoft.com/office/drawing/2014/main" id="{AC647A54-38DA-419D-A108-D8C390839B83}"/>
              </a:ext>
            </a:extLst>
          </p:cNvPr>
          <p:cNvSpPr>
            <a:spLocks noGrp="1"/>
          </p:cNvSpPr>
          <p:nvPr>
            <p:ph sz="quarter" idx="13"/>
          </p:nvPr>
        </p:nvSpPr>
        <p:spPr/>
        <p:txBody>
          <a:bodyPr/>
          <a:lstStyle/>
          <a:p>
            <a:r>
              <a:rPr lang="en-US" sz="2400" dirty="0"/>
              <a:t>Green supply chain management includes:</a:t>
            </a:r>
          </a:p>
          <a:p>
            <a:pPr lvl="1"/>
            <a:r>
              <a:rPr lang="en-US" sz="2200" dirty="0"/>
              <a:t>Green supply chain planning</a:t>
            </a:r>
          </a:p>
          <a:p>
            <a:pPr lvl="1"/>
            <a:r>
              <a:rPr lang="en-US" sz="2200" dirty="0"/>
              <a:t>Green procurement</a:t>
            </a:r>
          </a:p>
          <a:p>
            <a:pPr lvl="1"/>
            <a:r>
              <a:rPr lang="en-US" sz="2200" dirty="0"/>
              <a:t>Green distribution</a:t>
            </a:r>
          </a:p>
          <a:p>
            <a:pPr lvl="1"/>
            <a:r>
              <a:rPr lang="en-US" sz="2200" dirty="0"/>
              <a:t>Green logistics</a:t>
            </a:r>
          </a:p>
          <a:p>
            <a:r>
              <a:rPr lang="en-US" sz="2400" dirty="0"/>
              <a:t>Nike works to:</a:t>
            </a:r>
          </a:p>
          <a:p>
            <a:pPr lvl="1"/>
            <a:r>
              <a:rPr lang="en-US" sz="2200" dirty="0"/>
              <a:t>Double business while halving its impact</a:t>
            </a:r>
          </a:p>
          <a:p>
            <a:pPr lvl="1"/>
            <a:r>
              <a:rPr lang="en-US" sz="2200" dirty="0"/>
              <a:t>Source regenerative or reclaimed materials</a:t>
            </a:r>
          </a:p>
          <a:p>
            <a:pPr lvl="1"/>
            <a:r>
              <a:rPr lang="en-US" sz="2200" dirty="0"/>
              <a:t>Uses IT-enabled innovations such as 3D printing</a:t>
            </a:r>
          </a:p>
          <a:p>
            <a:pPr lvl="1"/>
            <a:r>
              <a:rPr lang="en-US" sz="2200" dirty="0"/>
              <a:t>Open-source many sustainable innovations</a:t>
            </a:r>
          </a:p>
        </p:txBody>
      </p:sp>
    </p:spTree>
    <p:extLst>
      <p:ext uri="{BB962C8B-B14F-4D97-AF65-F5344CB8AC3E}">
        <p14:creationId xmlns:p14="http://schemas.microsoft.com/office/powerpoint/2010/main" val="4135474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B48A3C-6987-4812-97A8-1F649538C2DC}"/>
              </a:ext>
            </a:extLst>
          </p:cNvPr>
          <p:cNvSpPr>
            <a:spLocks noGrp="1"/>
          </p:cNvSpPr>
          <p:nvPr>
            <p:ph type="title"/>
          </p:nvPr>
        </p:nvSpPr>
        <p:spPr/>
        <p:txBody>
          <a:bodyPr/>
          <a:lstStyle/>
          <a:p>
            <a:r>
              <a:rPr lang="en-US" sz="3400" dirty="0"/>
              <a:t>Coming Attractions: Augmenting Supply Chain Success</a:t>
            </a:r>
          </a:p>
        </p:txBody>
      </p:sp>
      <p:sp>
        <p:nvSpPr>
          <p:cNvPr id="3" name="Content Placeholder 2">
            <a:extLst>
              <a:ext uri="{FF2B5EF4-FFF2-40B4-BE49-F238E27FC236}">
                <a16:creationId xmlns="" xmlns:a16="http://schemas.microsoft.com/office/drawing/2014/main" id="{AC647A54-38DA-419D-A108-D8C390839B83}"/>
              </a:ext>
            </a:extLst>
          </p:cNvPr>
          <p:cNvSpPr>
            <a:spLocks noGrp="1"/>
          </p:cNvSpPr>
          <p:nvPr>
            <p:ph sz="quarter" idx="13"/>
          </p:nvPr>
        </p:nvSpPr>
        <p:spPr/>
        <p:txBody>
          <a:bodyPr/>
          <a:lstStyle/>
          <a:p>
            <a:r>
              <a:rPr lang="en-US" sz="2400" dirty="0"/>
              <a:t>Augmented reality (A</a:t>
            </a:r>
            <a:r>
              <a:rPr lang="en-US" sz="100" dirty="0"/>
              <a:t>  </a:t>
            </a:r>
            <a:r>
              <a:rPr lang="en-US" sz="2400" dirty="0"/>
              <a:t>R) refers to interactions in direct or indirect views of a physical, real world environment</a:t>
            </a:r>
          </a:p>
          <a:p>
            <a:r>
              <a:rPr lang="en-US" sz="2400" dirty="0"/>
              <a:t>Order processing requires a human to “pick” items to fulfill orders in a warehouse</a:t>
            </a:r>
          </a:p>
          <a:p>
            <a:r>
              <a:rPr lang="en-US" sz="2400" dirty="0"/>
              <a:t>AR can allow each picker to see a digital packing list on a heads-up display.</a:t>
            </a:r>
          </a:p>
          <a:p>
            <a:r>
              <a:rPr lang="en-US" sz="2400" dirty="0"/>
              <a:t>Results?  Saves time, eliminates errors, helps in loading products for shipment</a:t>
            </a:r>
          </a:p>
          <a:p>
            <a:endParaRPr lang="en-US" sz="2400" dirty="0"/>
          </a:p>
        </p:txBody>
      </p:sp>
    </p:spTree>
    <p:extLst>
      <p:ext uri="{BB962C8B-B14F-4D97-AF65-F5344CB8AC3E}">
        <p14:creationId xmlns:p14="http://schemas.microsoft.com/office/powerpoint/2010/main" val="3411751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B48A3C-6987-4812-97A8-1F649538C2DC}"/>
              </a:ext>
            </a:extLst>
          </p:cNvPr>
          <p:cNvSpPr>
            <a:spLocks noGrp="1"/>
          </p:cNvSpPr>
          <p:nvPr>
            <p:ph type="title"/>
          </p:nvPr>
        </p:nvSpPr>
        <p:spPr/>
        <p:txBody>
          <a:bodyPr/>
          <a:lstStyle/>
          <a:p>
            <a:r>
              <a:rPr lang="en-US" sz="3400" dirty="0"/>
              <a:t>Security Matters: Hacking Customer Data Can Protect the Most Vulnerable</a:t>
            </a:r>
          </a:p>
        </p:txBody>
      </p:sp>
      <p:sp>
        <p:nvSpPr>
          <p:cNvPr id="3" name="Content Placeholder 2">
            <a:extLst>
              <a:ext uri="{FF2B5EF4-FFF2-40B4-BE49-F238E27FC236}">
                <a16:creationId xmlns="" xmlns:a16="http://schemas.microsoft.com/office/drawing/2014/main" id="{AC647A54-38DA-419D-A108-D8C390839B83}"/>
              </a:ext>
            </a:extLst>
          </p:cNvPr>
          <p:cNvSpPr>
            <a:spLocks noGrp="1"/>
          </p:cNvSpPr>
          <p:nvPr>
            <p:ph sz="quarter" idx="13"/>
          </p:nvPr>
        </p:nvSpPr>
        <p:spPr>
          <a:xfrm>
            <a:off x="457200" y="1441450"/>
            <a:ext cx="8232775" cy="4709968"/>
          </a:xfrm>
        </p:spPr>
        <p:txBody>
          <a:bodyPr/>
          <a:lstStyle/>
          <a:p>
            <a:r>
              <a:rPr lang="en-US" sz="2400" dirty="0"/>
              <a:t>Vtech (Hong Kong based) global supplier of phones and learning products designed for infants</a:t>
            </a:r>
          </a:p>
          <a:p>
            <a:r>
              <a:rPr lang="en-US" sz="2400" dirty="0"/>
              <a:t>In 2015, 190G</a:t>
            </a:r>
            <a:r>
              <a:rPr lang="en-US" sz="100" dirty="0"/>
              <a:t> </a:t>
            </a:r>
            <a:r>
              <a:rPr lang="en-US" sz="2400" dirty="0"/>
              <a:t>B of data was lost to a security breach (system was hacked)</a:t>
            </a:r>
          </a:p>
          <a:p>
            <a:r>
              <a:rPr lang="en-US" sz="2400" dirty="0"/>
              <a:t>Hacker provided samples to Vtech to prove how weak the security was on their site</a:t>
            </a:r>
          </a:p>
          <a:p>
            <a:r>
              <a:rPr lang="en-US" sz="2400" dirty="0"/>
              <a:t>Vtech revised their licensing agreement</a:t>
            </a:r>
          </a:p>
          <a:p>
            <a:r>
              <a:rPr lang="en-US" sz="2400" dirty="0"/>
              <a:t>Vtech trying to avoid any liability in the future</a:t>
            </a:r>
          </a:p>
          <a:p>
            <a:r>
              <a:rPr lang="en-US" sz="2400" dirty="0"/>
              <a:t>No system is without vulnerabilities, especially if connected to the internet</a:t>
            </a:r>
          </a:p>
        </p:txBody>
      </p:sp>
    </p:spTree>
    <p:extLst>
      <p:ext uri="{BB962C8B-B14F-4D97-AF65-F5344CB8AC3E}">
        <p14:creationId xmlns:p14="http://schemas.microsoft.com/office/powerpoint/2010/main" val="173064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B48A3C-6987-4812-97A8-1F649538C2DC}"/>
              </a:ext>
            </a:extLst>
          </p:cNvPr>
          <p:cNvSpPr>
            <a:spLocks noGrp="1"/>
          </p:cNvSpPr>
          <p:nvPr>
            <p:ph type="title"/>
          </p:nvPr>
        </p:nvSpPr>
        <p:spPr/>
        <p:txBody>
          <a:bodyPr/>
          <a:lstStyle/>
          <a:p>
            <a:r>
              <a:rPr lang="en-US" sz="3400" dirty="0"/>
              <a:t>Digital Density: Using Mobile CRM to Understand Your Customers</a:t>
            </a:r>
          </a:p>
        </p:txBody>
      </p:sp>
      <p:sp>
        <p:nvSpPr>
          <p:cNvPr id="3" name="Content Placeholder 2">
            <a:extLst>
              <a:ext uri="{FF2B5EF4-FFF2-40B4-BE49-F238E27FC236}">
                <a16:creationId xmlns="" xmlns:a16="http://schemas.microsoft.com/office/drawing/2014/main" id="{AC647A54-38DA-419D-A108-D8C390839B83}"/>
              </a:ext>
            </a:extLst>
          </p:cNvPr>
          <p:cNvSpPr>
            <a:spLocks noGrp="1"/>
          </p:cNvSpPr>
          <p:nvPr>
            <p:ph sz="quarter" idx="13"/>
          </p:nvPr>
        </p:nvSpPr>
        <p:spPr/>
        <p:txBody>
          <a:bodyPr/>
          <a:lstStyle/>
          <a:p>
            <a:r>
              <a:rPr lang="en-US" sz="2400" dirty="0"/>
              <a:t>In the past, mobile CRM primarily used for mobile access, updates</a:t>
            </a:r>
          </a:p>
          <a:p>
            <a:r>
              <a:rPr lang="en-US" sz="2400" dirty="0"/>
              <a:t>Today, mobile apps are a powerful way for customers to connect with a brand</a:t>
            </a:r>
          </a:p>
          <a:p>
            <a:r>
              <a:rPr lang="en-US" sz="2400" dirty="0"/>
              <a:t>Consumers spend more time now engaging with mobile sites than with desktop websites</a:t>
            </a:r>
          </a:p>
          <a:p>
            <a:r>
              <a:rPr lang="en-US" sz="2400" dirty="0"/>
              <a:t>Facebook generates more than 90% of their advertising revenue from mobile devices</a:t>
            </a:r>
          </a:p>
          <a:p>
            <a:r>
              <a:rPr lang="en-US" sz="2400" dirty="0"/>
              <a:t>Mobile CRM is much more than a replication of a traditional CRM strategy</a:t>
            </a:r>
          </a:p>
        </p:txBody>
      </p:sp>
    </p:spTree>
    <p:extLst>
      <p:ext uri="{BB962C8B-B14F-4D97-AF65-F5344CB8AC3E}">
        <p14:creationId xmlns:p14="http://schemas.microsoft.com/office/powerpoint/2010/main" val="3972683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B48A3C-6987-4812-97A8-1F649538C2DC}"/>
              </a:ext>
            </a:extLst>
          </p:cNvPr>
          <p:cNvSpPr>
            <a:spLocks noGrp="1"/>
          </p:cNvSpPr>
          <p:nvPr>
            <p:ph type="title"/>
          </p:nvPr>
        </p:nvSpPr>
        <p:spPr/>
        <p:txBody>
          <a:bodyPr/>
          <a:lstStyle/>
          <a:p>
            <a:r>
              <a:rPr lang="en-US" sz="3400" dirty="0"/>
              <a:t>Ethical Dilemma: When Algorithms Discriminate</a:t>
            </a:r>
          </a:p>
        </p:txBody>
      </p:sp>
      <p:sp>
        <p:nvSpPr>
          <p:cNvPr id="3" name="Content Placeholder 2">
            <a:extLst>
              <a:ext uri="{FF2B5EF4-FFF2-40B4-BE49-F238E27FC236}">
                <a16:creationId xmlns="" xmlns:a16="http://schemas.microsoft.com/office/drawing/2014/main" id="{AC647A54-38DA-419D-A108-D8C390839B83}"/>
              </a:ext>
            </a:extLst>
          </p:cNvPr>
          <p:cNvSpPr>
            <a:spLocks noGrp="1"/>
          </p:cNvSpPr>
          <p:nvPr>
            <p:ph sz="quarter" idx="13"/>
          </p:nvPr>
        </p:nvSpPr>
        <p:spPr/>
        <p:txBody>
          <a:bodyPr/>
          <a:lstStyle/>
          <a:p>
            <a:r>
              <a:rPr lang="en-US" sz="2200" dirty="0"/>
              <a:t>C</a:t>
            </a:r>
            <a:r>
              <a:rPr lang="en-US" sz="100" dirty="0"/>
              <a:t> </a:t>
            </a:r>
            <a:r>
              <a:rPr lang="en-US" sz="2200" dirty="0"/>
              <a:t>R</a:t>
            </a:r>
            <a:r>
              <a:rPr lang="en-US" sz="100" dirty="0"/>
              <a:t> </a:t>
            </a:r>
            <a:r>
              <a:rPr lang="en-US" sz="2200" dirty="0"/>
              <a:t>M software allows companies to look closely at customers behavior with a drill down effect</a:t>
            </a:r>
          </a:p>
          <a:p>
            <a:r>
              <a:rPr lang="en-US" sz="2200" dirty="0"/>
              <a:t>C</a:t>
            </a:r>
            <a:r>
              <a:rPr lang="en-US" sz="100" dirty="0"/>
              <a:t> </a:t>
            </a:r>
            <a:r>
              <a:rPr lang="en-US" sz="2200" dirty="0"/>
              <a:t>R</a:t>
            </a:r>
            <a:r>
              <a:rPr lang="en-US" sz="100" dirty="0"/>
              <a:t> </a:t>
            </a:r>
            <a:r>
              <a:rPr lang="en-US" sz="2200" dirty="0"/>
              <a:t>M can be used in a discriminating way</a:t>
            </a:r>
          </a:p>
          <a:p>
            <a:pPr lvl="1"/>
            <a:r>
              <a:rPr lang="en-US" sz="2000" dirty="0"/>
              <a:t>Loan company segments customers according to their creditworthiness and then offers payday type loans to low credit holders</a:t>
            </a:r>
          </a:p>
          <a:p>
            <a:pPr lvl="1"/>
            <a:r>
              <a:rPr lang="en-US" sz="2000" dirty="0"/>
              <a:t>Google’s online advertising has run ads for high end jobs geared more to men than women</a:t>
            </a:r>
          </a:p>
          <a:p>
            <a:pPr lvl="1"/>
            <a:r>
              <a:rPr lang="en-US" sz="2000" dirty="0"/>
              <a:t>Ads run on arrest records were more likely to show black names than others</a:t>
            </a:r>
          </a:p>
          <a:p>
            <a:r>
              <a:rPr lang="en-US" sz="2200" dirty="0"/>
              <a:t>C</a:t>
            </a:r>
            <a:r>
              <a:rPr lang="en-US" sz="100" dirty="0"/>
              <a:t> </a:t>
            </a:r>
            <a:r>
              <a:rPr lang="en-US" sz="2200" dirty="0"/>
              <a:t>R</a:t>
            </a:r>
            <a:r>
              <a:rPr lang="en-US" sz="100" dirty="0"/>
              <a:t> </a:t>
            </a:r>
            <a:r>
              <a:rPr lang="en-US" sz="2200" dirty="0"/>
              <a:t>M systems based on biased can do more harm that good</a:t>
            </a:r>
          </a:p>
          <a:p>
            <a:endParaRPr lang="en-US" sz="2400" dirty="0"/>
          </a:p>
        </p:txBody>
      </p:sp>
    </p:spTree>
    <p:extLst>
      <p:ext uri="{BB962C8B-B14F-4D97-AF65-F5344CB8AC3E}">
        <p14:creationId xmlns:p14="http://schemas.microsoft.com/office/powerpoint/2010/main" val="3340672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B48A3C-6987-4812-97A8-1F649538C2DC}"/>
              </a:ext>
            </a:extLst>
          </p:cNvPr>
          <p:cNvSpPr>
            <a:spLocks noGrp="1"/>
          </p:cNvSpPr>
          <p:nvPr>
            <p:ph type="title"/>
          </p:nvPr>
        </p:nvSpPr>
        <p:spPr/>
        <p:txBody>
          <a:bodyPr/>
          <a:lstStyle/>
          <a:p>
            <a:r>
              <a:rPr lang="en-US" sz="3400" dirty="0"/>
              <a:t>Industry Analysis: Manufacturing</a:t>
            </a:r>
          </a:p>
        </p:txBody>
      </p:sp>
      <p:sp>
        <p:nvSpPr>
          <p:cNvPr id="3" name="Content Placeholder 2">
            <a:extLst>
              <a:ext uri="{FF2B5EF4-FFF2-40B4-BE49-F238E27FC236}">
                <a16:creationId xmlns="" xmlns:a16="http://schemas.microsoft.com/office/drawing/2014/main" id="{AC647A54-38DA-419D-A108-D8C390839B83}"/>
              </a:ext>
            </a:extLst>
          </p:cNvPr>
          <p:cNvSpPr>
            <a:spLocks noGrp="1"/>
          </p:cNvSpPr>
          <p:nvPr>
            <p:ph sz="quarter" idx="13"/>
          </p:nvPr>
        </p:nvSpPr>
        <p:spPr/>
        <p:txBody>
          <a:bodyPr/>
          <a:lstStyle/>
          <a:p>
            <a:r>
              <a:rPr lang="en-US" sz="2400" dirty="0"/>
              <a:t>Computer-Aided Design (C</a:t>
            </a:r>
            <a:r>
              <a:rPr lang="en-US" sz="100" dirty="0"/>
              <a:t> </a:t>
            </a:r>
            <a:r>
              <a:rPr lang="en-US" sz="2400" dirty="0"/>
              <a:t>A</a:t>
            </a:r>
            <a:r>
              <a:rPr lang="en-US" sz="100" dirty="0"/>
              <a:t> </a:t>
            </a:r>
            <a:r>
              <a:rPr lang="en-US" sz="2400" dirty="0"/>
              <a:t>D)</a:t>
            </a:r>
          </a:p>
          <a:p>
            <a:pPr lvl="1"/>
            <a:r>
              <a:rPr lang="en-US" sz="2200" dirty="0"/>
              <a:t>Facilitates drawing, design, sharing, and collaboration</a:t>
            </a:r>
          </a:p>
          <a:p>
            <a:pPr lvl="1"/>
            <a:r>
              <a:rPr lang="en-US" sz="2200" dirty="0"/>
              <a:t>CAD design prototypes can be printed on 3D printers</a:t>
            </a:r>
          </a:p>
          <a:p>
            <a:pPr lvl="1"/>
            <a:r>
              <a:rPr lang="en-US" sz="2200" dirty="0"/>
              <a:t>3D printing (additive manufacturing) can greatly speed up the creation of prototypes</a:t>
            </a:r>
          </a:p>
          <a:p>
            <a:pPr lvl="1"/>
            <a:r>
              <a:rPr lang="en-US" sz="2200" dirty="0"/>
              <a:t>3D printing adds successive layers of materials</a:t>
            </a:r>
          </a:p>
          <a:p>
            <a:r>
              <a:rPr lang="en-US" sz="2400" dirty="0"/>
              <a:t>S</a:t>
            </a:r>
            <a:r>
              <a:rPr lang="en-US" sz="100" dirty="0"/>
              <a:t> </a:t>
            </a:r>
            <a:r>
              <a:rPr lang="en-US" sz="2400" dirty="0"/>
              <a:t>C</a:t>
            </a:r>
            <a:r>
              <a:rPr lang="en-US" sz="100" dirty="0"/>
              <a:t> </a:t>
            </a:r>
            <a:r>
              <a:rPr lang="en-US" sz="2400" dirty="0"/>
              <a:t>P and E</a:t>
            </a:r>
            <a:r>
              <a:rPr lang="en-US" sz="100" dirty="0"/>
              <a:t> </a:t>
            </a:r>
            <a:r>
              <a:rPr lang="en-US" sz="2400" dirty="0"/>
              <a:t>R</a:t>
            </a:r>
            <a:r>
              <a:rPr lang="en-US" sz="100" dirty="0"/>
              <a:t> </a:t>
            </a:r>
            <a:r>
              <a:rPr lang="en-US" sz="2400" dirty="0"/>
              <a:t>P are used for inventory planning, job scheduling, and warehouse management</a:t>
            </a:r>
          </a:p>
          <a:p>
            <a:r>
              <a:rPr lang="en-US" sz="2400" dirty="0"/>
              <a:t>Information systems will continue to transform the process of designing, manufacturing, and shipping</a:t>
            </a:r>
          </a:p>
          <a:p>
            <a:endParaRPr lang="en-US" sz="2400" dirty="0"/>
          </a:p>
        </p:txBody>
      </p:sp>
    </p:spTree>
    <p:extLst>
      <p:ext uri="{BB962C8B-B14F-4D97-AF65-F5344CB8AC3E}">
        <p14:creationId xmlns:p14="http://schemas.microsoft.com/office/powerpoint/2010/main" val="2692496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 xmlns:a16="http://schemas.microsoft.com/office/drawing/2014/main" id="{C06FB2D2-3F36-42C9-A5A6-B6234DC54C9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What is a Supply Chain</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1779155"/>
          </a:xfrm>
        </p:spPr>
        <p:txBody>
          <a:bodyPr/>
          <a:lstStyle/>
          <a:p>
            <a:r>
              <a:rPr lang="en-US" sz="2400" dirty="0"/>
              <a:t>A </a:t>
            </a:r>
            <a:r>
              <a:rPr lang="en-US" sz="2400" b="1" dirty="0"/>
              <a:t>supply chain </a:t>
            </a:r>
            <a:r>
              <a:rPr lang="en-US" sz="2400" dirty="0"/>
              <a:t>refers to a collection of companies and processes involved from raw materials to the customer</a:t>
            </a:r>
          </a:p>
          <a:p>
            <a:r>
              <a:rPr lang="en-US" sz="2400" dirty="0"/>
              <a:t>A </a:t>
            </a:r>
            <a:r>
              <a:rPr lang="en-US" sz="2400" b="1" dirty="0"/>
              <a:t>supply network </a:t>
            </a:r>
            <a:r>
              <a:rPr lang="en-US" sz="2400" dirty="0"/>
              <a:t>is the flow of materials from suppliers to customers</a:t>
            </a:r>
          </a:p>
        </p:txBody>
      </p:sp>
      <p:pic>
        <p:nvPicPr>
          <p:cNvPr id="6" name="Content Placeholder 5" descr="Diagram&#10;&#10;Description automatically generated">
            <a:extLst>
              <a:ext uri="{FF2B5EF4-FFF2-40B4-BE49-F238E27FC236}">
                <a16:creationId xmlns="" xmlns:a16="http://schemas.microsoft.com/office/drawing/2014/main" id="{4B96E7B8-5DE0-4EA3-B0E2-A268C040FB5E}"/>
              </a:ext>
            </a:extLst>
          </p:cNvPr>
          <p:cNvPicPr>
            <a:picLocks noGrp="1" noChangeAspect="1"/>
          </p:cNvPicPr>
          <p:nvPr>
            <p:ph sz="quarter" idx="14"/>
          </p:nvPr>
        </p:nvPicPr>
        <p:blipFill>
          <a:blip r:embed="rId2"/>
          <a:stretch>
            <a:fillRect/>
          </a:stretch>
        </p:blipFill>
        <p:spPr>
          <a:xfrm>
            <a:off x="2876879" y="3011428"/>
            <a:ext cx="3390242" cy="3325296"/>
          </a:xfrm>
        </p:spPr>
      </p:pic>
    </p:spTree>
    <p:extLst>
      <p:ext uri="{BB962C8B-B14F-4D97-AF65-F5344CB8AC3E}">
        <p14:creationId xmlns:p14="http://schemas.microsoft.com/office/powerpoint/2010/main" val="325446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2900" dirty="0"/>
              <a:t>Business-to-Business Electronic Commerce: Exchanging Data in Supply Networks</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6"/>
            <a:ext cx="8229600" cy="4179455"/>
          </a:xfrm>
        </p:spPr>
        <p:txBody>
          <a:bodyPr/>
          <a:lstStyle/>
          <a:p>
            <a:r>
              <a:rPr lang="en-US" sz="2400" dirty="0"/>
              <a:t>Business-to-Business (B2B) Electronic commerce</a:t>
            </a:r>
          </a:p>
          <a:p>
            <a:pPr lvl="1"/>
            <a:r>
              <a:rPr lang="en-US" sz="2200" dirty="0"/>
              <a:t>90% Of all EC in the United States</a:t>
            </a:r>
          </a:p>
          <a:p>
            <a:pPr lvl="1"/>
            <a:r>
              <a:rPr lang="en-US" sz="2200" dirty="0"/>
              <a:t>B2B transactions require proprietary information</a:t>
            </a:r>
          </a:p>
          <a:p>
            <a:pPr lvl="1"/>
            <a:r>
              <a:rPr lang="en-US" sz="2200" dirty="0"/>
              <a:t>Prior to the internet, the secure communication of proprietary information in B2B EC was facilitated using Electronic Data Interchange (EDI)</a:t>
            </a:r>
          </a:p>
          <a:p>
            <a:pPr lvl="1"/>
            <a:r>
              <a:rPr lang="en-US" sz="2200" dirty="0"/>
              <a:t>Now suppliers use Web-based EDI protocols</a:t>
            </a:r>
          </a:p>
          <a:p>
            <a:pPr lvl="1"/>
            <a:r>
              <a:rPr lang="en-US" sz="2200" dirty="0"/>
              <a:t>Companies also use extranets (Chapter 3), portals and marketplaces to facilitate B2B EC</a:t>
            </a:r>
          </a:p>
          <a:p>
            <a:endParaRPr lang="en-US" sz="2400" dirty="0"/>
          </a:p>
        </p:txBody>
      </p:sp>
    </p:spTree>
    <p:extLst>
      <p:ext uri="{BB962C8B-B14F-4D97-AF65-F5344CB8AC3E}">
        <p14:creationId xmlns:p14="http://schemas.microsoft.com/office/powerpoint/2010/main" val="1856837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Portals</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4428837"/>
          </a:xfrm>
        </p:spPr>
        <p:txBody>
          <a:bodyPr/>
          <a:lstStyle/>
          <a:p>
            <a:r>
              <a:rPr lang="en-US" sz="2400" dirty="0"/>
              <a:t>Portals can be defined as access points through which a business partner accesses secured, proprietary information</a:t>
            </a:r>
          </a:p>
          <a:p>
            <a:r>
              <a:rPr lang="en-US" sz="2400" dirty="0"/>
              <a:t>Portals come in two basic forms:</a:t>
            </a:r>
          </a:p>
          <a:p>
            <a:pPr lvl="1"/>
            <a:r>
              <a:rPr lang="en-US" sz="2200" dirty="0"/>
              <a:t>Supplier portals are involved in purchasing or procuring products from multiple suppliers</a:t>
            </a:r>
          </a:p>
          <a:p>
            <a:pPr lvl="1"/>
            <a:r>
              <a:rPr lang="en-US" sz="2200" dirty="0"/>
              <a:t>Customer portals automate the business processes involved in selling and distributing products to multiple buyers</a:t>
            </a:r>
          </a:p>
        </p:txBody>
      </p:sp>
    </p:spTree>
    <p:extLst>
      <p:ext uri="{BB962C8B-B14F-4D97-AF65-F5344CB8AC3E}">
        <p14:creationId xmlns:p14="http://schemas.microsoft.com/office/powerpoint/2010/main" val="70611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Customer Portal</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821113"/>
          </a:xfrm>
        </p:spPr>
        <p:txBody>
          <a:bodyPr/>
          <a:lstStyle/>
          <a:p>
            <a:r>
              <a:rPr lang="en-US" sz="2200" dirty="0"/>
              <a:t>Customer portals automate business processes that occur before, during, and after sales transactions.</a:t>
            </a:r>
          </a:p>
        </p:txBody>
      </p:sp>
      <p:pic>
        <p:nvPicPr>
          <p:cNvPr id="6" name="Content Placeholder 5" descr="Graphical user interface, application&#10;&#10;Description automatically generated">
            <a:extLst>
              <a:ext uri="{FF2B5EF4-FFF2-40B4-BE49-F238E27FC236}">
                <a16:creationId xmlns="" xmlns:a16="http://schemas.microsoft.com/office/drawing/2014/main" id="{35251F76-14EC-4448-9EB0-FF22F23555F1}"/>
              </a:ext>
            </a:extLst>
          </p:cNvPr>
          <p:cNvPicPr>
            <a:picLocks noGrp="1" noChangeAspect="1"/>
          </p:cNvPicPr>
          <p:nvPr>
            <p:ph sz="quarter" idx="14"/>
          </p:nvPr>
        </p:nvPicPr>
        <p:blipFill>
          <a:blip r:embed="rId2"/>
          <a:stretch>
            <a:fillRect/>
          </a:stretch>
        </p:blipFill>
        <p:spPr>
          <a:xfrm>
            <a:off x="1932034" y="2554258"/>
            <a:ext cx="5279931" cy="3769171"/>
          </a:xfrm>
        </p:spPr>
      </p:pic>
    </p:spTree>
    <p:extLst>
      <p:ext uri="{BB962C8B-B14F-4D97-AF65-F5344CB8AC3E}">
        <p14:creationId xmlns:p14="http://schemas.microsoft.com/office/powerpoint/2010/main" val="166096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6AC09-1467-4516-BFC0-2E79CFF5610C}"/>
              </a:ext>
            </a:extLst>
          </p:cNvPr>
          <p:cNvSpPr>
            <a:spLocks noGrp="1"/>
          </p:cNvSpPr>
          <p:nvPr>
            <p:ph type="title"/>
          </p:nvPr>
        </p:nvSpPr>
        <p:spPr/>
        <p:txBody>
          <a:bodyPr/>
          <a:lstStyle/>
          <a:p>
            <a:r>
              <a:rPr lang="en-US" sz="3400" dirty="0"/>
              <a:t>B2B Marketplaces</a:t>
            </a:r>
          </a:p>
        </p:txBody>
      </p:sp>
      <p:sp>
        <p:nvSpPr>
          <p:cNvPr id="3" name="Content Placeholder 2">
            <a:extLst>
              <a:ext uri="{FF2B5EF4-FFF2-40B4-BE49-F238E27FC236}">
                <a16:creationId xmlns="" xmlns:a16="http://schemas.microsoft.com/office/drawing/2014/main" id="{BC43FBA3-0336-40BC-A4D3-F420CA95CA8B}"/>
              </a:ext>
            </a:extLst>
          </p:cNvPr>
          <p:cNvSpPr>
            <a:spLocks noGrp="1"/>
          </p:cNvSpPr>
          <p:nvPr>
            <p:ph sz="quarter" idx="13"/>
          </p:nvPr>
        </p:nvSpPr>
        <p:spPr>
          <a:xfrm>
            <a:off x="457200" y="1556327"/>
            <a:ext cx="8229600" cy="3639128"/>
          </a:xfrm>
        </p:spPr>
        <p:txBody>
          <a:bodyPr/>
          <a:lstStyle/>
          <a:p>
            <a:r>
              <a:rPr lang="en-US" sz="2400" dirty="0"/>
              <a:t>Link many suppliers and customers together</a:t>
            </a:r>
          </a:p>
          <a:p>
            <a:r>
              <a:rPr lang="en-US" sz="2400" dirty="0"/>
              <a:t>Allow smaller businesses to participate in the markets</a:t>
            </a:r>
          </a:p>
          <a:p>
            <a:r>
              <a:rPr lang="en-US" sz="2400" dirty="0"/>
              <a:t>Many focused on vertical markets</a:t>
            </a:r>
          </a:p>
          <a:p>
            <a:pPr lvl="1"/>
            <a:r>
              <a:rPr lang="en-US" sz="2200" dirty="0"/>
              <a:t>A vertical market is a market within an industry sector</a:t>
            </a:r>
          </a:p>
          <a:p>
            <a:pPr lvl="1"/>
            <a:r>
              <a:rPr lang="en-US" sz="2200" dirty="0"/>
              <a:t>Highly efficient</a:t>
            </a:r>
          </a:p>
          <a:p>
            <a:r>
              <a:rPr lang="en-US" sz="2400" dirty="0"/>
              <a:t>Some more general – Alibaba.com brings together buyers and supplier from around the globe</a:t>
            </a:r>
          </a:p>
          <a:p>
            <a:endParaRPr lang="en-US" sz="2400" dirty="0"/>
          </a:p>
        </p:txBody>
      </p:sp>
    </p:spTree>
    <p:extLst>
      <p:ext uri="{BB962C8B-B14F-4D97-AF65-F5344CB8AC3E}">
        <p14:creationId xmlns:p14="http://schemas.microsoft.com/office/powerpoint/2010/main" val="1986316913"/>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1" id="{28429017-3D04-476D-9229-0140317D0677}" vid="{DD5D0168-7AC5-4A87-B85D-934600C9CF8C}"/>
    </a:ext>
  </a:extLst>
</a:theme>
</file>

<file path=ppt/theme/theme2.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1" id="{28429017-3D04-476D-9229-0140317D0677}" vid="{B32BE753-94A5-46AA-BDE3-D3745DD288CC}"/>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IST Template</Template>
  <TotalTime>462</TotalTime>
  <Words>2570</Words>
  <Application>Microsoft Office PowerPoint</Application>
  <PresentationFormat>On-screen Show (4:3)</PresentationFormat>
  <Paragraphs>300</Paragraphs>
  <Slides>48</Slides>
  <Notes>4</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1_508 Lecture</vt:lpstr>
      <vt:lpstr>508 Lecture</vt:lpstr>
      <vt:lpstr>Information Systems Today: Managing in the Digital World</vt:lpstr>
      <vt:lpstr>Learning Objectives</vt:lpstr>
      <vt:lpstr>Learning Objective 8.1</vt:lpstr>
      <vt:lpstr>Supply Chain Management</vt:lpstr>
      <vt:lpstr>What is a Supply Chain</vt:lpstr>
      <vt:lpstr>Business-to-Business Electronic Commerce: Exchanging Data in Supply Networks</vt:lpstr>
      <vt:lpstr>Portals</vt:lpstr>
      <vt:lpstr>Customer Portal</vt:lpstr>
      <vt:lpstr>B2B Marketplaces</vt:lpstr>
      <vt:lpstr>Managing Complex Supply Networks</vt:lpstr>
      <vt:lpstr>Benefits of Effectively Managing Supply Chains (1 of 2)</vt:lpstr>
      <vt:lpstr>Benefits of Effectively Managing Supply Chains (2 of 2)</vt:lpstr>
      <vt:lpstr>Optimizing the Supply Chain Through Supply Chain Management</vt:lpstr>
      <vt:lpstr>Developing an SCM Strategy</vt:lpstr>
      <vt:lpstr>Trade-Offs Between Effectiveness and Efficiency</vt:lpstr>
      <vt:lpstr>Supply Chain Planning (1 of 2)</vt:lpstr>
      <vt:lpstr>Supply Chain Planning (2 of 2)</vt:lpstr>
      <vt:lpstr>Supply Chain Execution</vt:lpstr>
      <vt:lpstr>Supply Chain Flows</vt:lpstr>
      <vt:lpstr>Extensible Markup Language</vt:lpstr>
      <vt:lpstr>Supply Chain Visibility and Analytics</vt:lpstr>
      <vt:lpstr>Learning Objective 8.2</vt:lpstr>
      <vt:lpstr>Customer Relationship Management</vt:lpstr>
      <vt:lpstr>Customer Relationships</vt:lpstr>
      <vt:lpstr>Benefits of a CRM System</vt:lpstr>
      <vt:lpstr>Developing a CRM Strategy (1 of 2)</vt:lpstr>
      <vt:lpstr>Developing a CRM Strategy (2 of 2)</vt:lpstr>
      <vt:lpstr>Architecture of a CRM System</vt:lpstr>
      <vt:lpstr>Operational CRM (1 of 2)</vt:lpstr>
      <vt:lpstr>Operational CRM (2 of 2)</vt:lpstr>
      <vt:lpstr>Sales Force Automation</vt:lpstr>
      <vt:lpstr>Customer Service and Support</vt:lpstr>
      <vt:lpstr>Analytical CRM </vt:lpstr>
      <vt:lpstr>Digital Dashboards</vt:lpstr>
      <vt:lpstr>Online Identities</vt:lpstr>
      <vt:lpstr>Social Media Monitoring</vt:lpstr>
      <vt:lpstr>Collaborative CRM</vt:lpstr>
      <vt:lpstr>Ethical Concerns with CRM</vt:lpstr>
      <vt:lpstr>End of Chapter Content</vt:lpstr>
      <vt:lpstr>Managing in the Digital World: Walmart</vt:lpstr>
      <vt:lpstr>When Things Go Wrong: The Chicken Sandwich War of 2019</vt:lpstr>
      <vt:lpstr>Green IT: Nike’s Green Supply Chain</vt:lpstr>
      <vt:lpstr>Coming Attractions: Augmenting Supply Chain Success</vt:lpstr>
      <vt:lpstr>Security Matters: Hacking Customer Data Can Protect the Most Vulnerable</vt:lpstr>
      <vt:lpstr>Digital Density: Using Mobile CRM to Understand Your Customers</vt:lpstr>
      <vt:lpstr>Ethical Dilemma: When Algorithms Discriminate</vt:lpstr>
      <vt:lpstr>Industry Analysis: Manufacturing</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Systems Today: Managing in the Digital World</dc:title>
  <dc:subject>Psychology</dc:subject>
  <dc:creator>Harold Wise</dc:creator>
  <cp:keywords>Psychology</cp:keywords>
  <cp:lastModifiedBy>Manimegalai Manibalan</cp:lastModifiedBy>
  <cp:revision>37</cp:revision>
  <dcterms:created xsi:type="dcterms:W3CDTF">2021-03-04T18:57:32Z</dcterms:created>
  <dcterms:modified xsi:type="dcterms:W3CDTF">2021-04-19T08:24:49Z</dcterms:modified>
</cp:coreProperties>
</file>