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50"/>
  </p:notesMasterIdLst>
  <p:handoutMasterIdLst>
    <p:handoutMasterId r:id="rId51"/>
  </p:handoutMasterIdLst>
  <p:sldIdLst>
    <p:sldId id="412" r:id="rId3"/>
    <p:sldId id="311" r:id="rId4"/>
    <p:sldId id="368" r:id="rId5"/>
    <p:sldId id="369" r:id="rId6"/>
    <p:sldId id="374" r:id="rId7"/>
    <p:sldId id="375" r:id="rId8"/>
    <p:sldId id="376" r:id="rId9"/>
    <p:sldId id="377" r:id="rId10"/>
    <p:sldId id="379" r:id="rId11"/>
    <p:sldId id="378" r:id="rId12"/>
    <p:sldId id="370" r:id="rId13"/>
    <p:sldId id="371" r:id="rId14"/>
    <p:sldId id="372" r:id="rId15"/>
    <p:sldId id="373" r:id="rId16"/>
    <p:sldId id="363" r:id="rId17"/>
    <p:sldId id="365" r:id="rId18"/>
    <p:sldId id="366" r:id="rId19"/>
    <p:sldId id="367" r:id="rId20"/>
    <p:sldId id="364" r:id="rId21"/>
    <p:sldId id="380" r:id="rId22"/>
    <p:sldId id="381" r:id="rId23"/>
    <p:sldId id="392" r:id="rId24"/>
    <p:sldId id="395" r:id="rId25"/>
    <p:sldId id="398" r:id="rId26"/>
    <p:sldId id="401" r:id="rId27"/>
    <p:sldId id="402" r:id="rId28"/>
    <p:sldId id="403" r:id="rId29"/>
    <p:sldId id="399" r:id="rId30"/>
    <p:sldId id="400" r:id="rId31"/>
    <p:sldId id="396" r:id="rId32"/>
    <p:sldId id="397" r:id="rId33"/>
    <p:sldId id="394" r:id="rId34"/>
    <p:sldId id="405" r:id="rId35"/>
    <p:sldId id="406" r:id="rId36"/>
    <p:sldId id="407" r:id="rId37"/>
    <p:sldId id="408" r:id="rId38"/>
    <p:sldId id="409" r:id="rId39"/>
    <p:sldId id="361" r:id="rId40"/>
    <p:sldId id="360" r:id="rId41"/>
    <p:sldId id="350" r:id="rId42"/>
    <p:sldId id="351" r:id="rId43"/>
    <p:sldId id="352" r:id="rId44"/>
    <p:sldId id="353" r:id="rId45"/>
    <p:sldId id="345" r:id="rId46"/>
    <p:sldId id="346" r:id="rId47"/>
    <p:sldId id="411" r:id="rId48"/>
    <p:sldId id="298"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Schneider, Christoph" initials="SC"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3" autoAdjust="0"/>
    <p:restoredTop sz="86358" autoAdjust="0"/>
  </p:normalViewPr>
  <p:slideViewPr>
    <p:cSldViewPr snapToGrid="0" snapToObjects="1">
      <p:cViewPr>
        <p:scale>
          <a:sx n="96" d="100"/>
          <a:sy n="96" d="100"/>
        </p:scale>
        <p:origin x="-1020" y="150"/>
      </p:cViewPr>
      <p:guideLst>
        <p:guide orient="horz" pos="2160"/>
        <p:guide pos="2880"/>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3-12T14:59:24.229" idx="1">
    <p:pos x="2652" y="1266"/>
    <p:text>ERP</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3-12T15:01:04.755" idx="2">
    <p:pos x="4329" y="439"/>
    <p:text>different font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xmlns=""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xmlns=""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xmlns=""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1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xmlns=""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2511889"/>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xmlns=""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xmlns=""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xmlns=""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xmlns=""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xmlns=""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xmlns=""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xmlns=""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xmlns=""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7</a:t>
            </a:r>
          </a:p>
        </p:txBody>
      </p:sp>
      <p:sp>
        <p:nvSpPr>
          <p:cNvPr id="6" name="Content Placeholder 5">
            <a:extLst>
              <a:ext uri="{FF2B5EF4-FFF2-40B4-BE49-F238E27FC236}">
                <a16:creationId xmlns:a16="http://schemas.microsoft.com/office/drawing/2014/main" xmlns="" id="{82FD4EC9-4778-4E2F-B136-2A176CA2BA69}"/>
              </a:ext>
            </a:extLst>
          </p:cNvPr>
          <p:cNvSpPr>
            <a:spLocks noGrp="1"/>
          </p:cNvSpPr>
          <p:nvPr>
            <p:ph sz="quarter" idx="15"/>
          </p:nvPr>
        </p:nvSpPr>
        <p:spPr>
          <a:xfrm>
            <a:off x="4593936" y="3593420"/>
            <a:ext cx="4151856" cy="1033998"/>
          </a:xfrm>
        </p:spPr>
        <p:txBody>
          <a:bodyPr lIns="0" tIns="0" rIns="0" bIns="0" anchor="ctr"/>
          <a:lstStyle/>
          <a:p>
            <a:pPr marL="0"/>
            <a:r>
              <a:rPr lang="en-IN" dirty="0">
                <a:solidFill>
                  <a:schemeClr val="tx1"/>
                </a:solidFill>
              </a:rPr>
              <a:t>Enhancing Business Processes Using Enterprise Information Systems</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xmlns=""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xmlns="" id="{C8E88D28-1A9F-4FC4-946F-10B4629D1438}"/>
              </a:ext>
            </a:extLst>
          </p:cNvPr>
          <p:cNvSpPr>
            <a:spLocks noGrp="1"/>
          </p:cNvSpPr>
          <p:nvPr>
            <p:ph sz="quarter" idx="17"/>
          </p:nvPr>
        </p:nvSpPr>
        <p:spPr>
          <a:xfrm>
            <a:off x="2173332" y="6426686"/>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Organizational Activities Along the Value Chain</a:t>
            </a:r>
          </a:p>
        </p:txBody>
      </p:sp>
      <p:pic>
        <p:nvPicPr>
          <p:cNvPr id="6" name="Content Placeholder 5" descr="Table&#10;&#10;Description automatically generated">
            <a:extLst>
              <a:ext uri="{FF2B5EF4-FFF2-40B4-BE49-F238E27FC236}">
                <a16:creationId xmlns:a16="http://schemas.microsoft.com/office/drawing/2014/main" xmlns="" id="{9F91C81C-421D-4039-B49F-38F744A58A6B}"/>
              </a:ext>
            </a:extLst>
          </p:cNvPr>
          <p:cNvPicPr>
            <a:picLocks noGrp="1" noChangeAspect="1"/>
          </p:cNvPicPr>
          <p:nvPr>
            <p:ph sz="quarter" idx="13"/>
          </p:nvPr>
        </p:nvPicPr>
        <p:blipFill>
          <a:blip r:embed="rId2"/>
          <a:stretch>
            <a:fillRect/>
          </a:stretch>
        </p:blipFill>
        <p:spPr>
          <a:xfrm>
            <a:off x="512491" y="1555750"/>
            <a:ext cx="8119018" cy="4305300"/>
          </a:xfrm>
        </p:spPr>
      </p:pic>
    </p:spTree>
    <p:extLst>
      <p:ext uri="{BB962C8B-B14F-4D97-AF65-F5344CB8AC3E}">
        <p14:creationId xmlns:p14="http://schemas.microsoft.com/office/powerpoint/2010/main" val="198631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Value Systems: Connecting Multiple Organizational Value Chains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854364"/>
          </a:xfrm>
        </p:spPr>
        <p:txBody>
          <a:bodyPr/>
          <a:lstStyle/>
          <a:p>
            <a:r>
              <a:rPr lang="en-US" sz="2400" dirty="0"/>
              <a:t>Three companies combine their value chains, forming a value system</a:t>
            </a:r>
          </a:p>
        </p:txBody>
      </p:sp>
      <p:pic>
        <p:nvPicPr>
          <p:cNvPr id="6" name="Content Placeholder 5" descr="Table&#10;&#10;Description automatically generated">
            <a:extLst>
              <a:ext uri="{FF2B5EF4-FFF2-40B4-BE49-F238E27FC236}">
                <a16:creationId xmlns:a16="http://schemas.microsoft.com/office/drawing/2014/main" xmlns="" id="{30B487B9-6905-40BE-9269-3B7B61DF9A35}"/>
              </a:ext>
            </a:extLst>
          </p:cNvPr>
          <p:cNvPicPr>
            <a:picLocks noGrp="1" noChangeAspect="1"/>
          </p:cNvPicPr>
          <p:nvPr>
            <p:ph sz="quarter" idx="14"/>
          </p:nvPr>
        </p:nvPicPr>
        <p:blipFill>
          <a:blip r:embed="rId2"/>
          <a:stretch>
            <a:fillRect/>
          </a:stretch>
        </p:blipFill>
        <p:spPr>
          <a:xfrm>
            <a:off x="570371" y="2654368"/>
            <a:ext cx="8003258" cy="2883987"/>
          </a:xfrm>
        </p:spPr>
      </p:pic>
    </p:spTree>
    <p:extLst>
      <p:ext uri="{BB962C8B-B14F-4D97-AF65-F5344CB8AC3E}">
        <p14:creationId xmlns:p14="http://schemas.microsoft.com/office/powerpoint/2010/main" val="403072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Learning Objective 7.2</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p:txBody>
          <a:bodyPr/>
          <a:lstStyle/>
          <a:p>
            <a:r>
              <a:rPr lang="en-US" sz="2400" dirty="0">
                <a:solidFill>
                  <a:schemeClr val="tx1"/>
                </a:solidFill>
              </a:rPr>
              <a:t>Describe what enterprise systems are and how they have evolved</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207468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Rise of Enterprise Systems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1097279"/>
          </a:xfrm>
        </p:spPr>
        <p:txBody>
          <a:bodyPr/>
          <a:lstStyle/>
          <a:p>
            <a:r>
              <a:rPr lang="en-US" sz="2400" dirty="0"/>
              <a:t>The Rise of Enterprise Systems</a:t>
            </a:r>
          </a:p>
          <a:p>
            <a:r>
              <a:rPr lang="en-US" sz="2400" dirty="0"/>
              <a:t>Supporting Business Processes</a:t>
            </a:r>
          </a:p>
        </p:txBody>
      </p:sp>
      <p:sp>
        <p:nvSpPr>
          <p:cNvPr id="7" name="Content Placeholder 2">
            <a:extLst>
              <a:ext uri="{FF2B5EF4-FFF2-40B4-BE49-F238E27FC236}">
                <a16:creationId xmlns:a16="http://schemas.microsoft.com/office/drawing/2014/main" xmlns="" id="{778A960B-0D13-4C2A-992E-6494AC51A1E0}"/>
              </a:ext>
            </a:extLst>
          </p:cNvPr>
          <p:cNvSpPr txBox="1">
            <a:spLocks/>
          </p:cNvSpPr>
          <p:nvPr/>
        </p:nvSpPr>
        <p:spPr>
          <a:xfrm>
            <a:off x="777284" y="3914437"/>
            <a:ext cx="2213264" cy="109728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Information flows using standalone systems</a:t>
            </a:r>
          </a:p>
        </p:txBody>
      </p:sp>
      <p:pic>
        <p:nvPicPr>
          <p:cNvPr id="6" name="Content Placeholder 5" descr="Diagram&#10;&#10;Description automatically generated">
            <a:extLst>
              <a:ext uri="{FF2B5EF4-FFF2-40B4-BE49-F238E27FC236}">
                <a16:creationId xmlns:a16="http://schemas.microsoft.com/office/drawing/2014/main" xmlns="" id="{B8DE068C-6228-43BB-8C58-AAB3441003FE}"/>
              </a:ext>
            </a:extLst>
          </p:cNvPr>
          <p:cNvPicPr>
            <a:picLocks noGrp="1" noChangeAspect="1"/>
          </p:cNvPicPr>
          <p:nvPr>
            <p:ph sz="quarter" idx="14"/>
          </p:nvPr>
        </p:nvPicPr>
        <p:blipFill>
          <a:blip r:embed="rId2"/>
          <a:stretch>
            <a:fillRect/>
          </a:stretch>
        </p:blipFill>
        <p:spPr>
          <a:xfrm>
            <a:off x="2990548" y="2653606"/>
            <a:ext cx="5696252" cy="3560158"/>
          </a:xfrm>
        </p:spPr>
      </p:pic>
    </p:spTree>
    <p:extLst>
      <p:ext uri="{BB962C8B-B14F-4D97-AF65-F5344CB8AC3E}">
        <p14:creationId xmlns:p14="http://schemas.microsoft.com/office/powerpoint/2010/main" val="278451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Standalone and Enterprise Systems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p:txBody>
          <a:bodyPr/>
          <a:lstStyle/>
          <a:p>
            <a:pPr marL="255651" lvl="0" indent="-255651">
              <a:spcAft>
                <a:spcPct val="0"/>
              </a:spcAft>
              <a:tabLst/>
            </a:pPr>
            <a:r>
              <a:rPr lang="en-US" sz="2400" kern="1200" dirty="0">
                <a:solidFill>
                  <a:srgbClr val="000000"/>
                </a:solidFill>
              </a:rPr>
              <a:t>Standalone Applications (Legacy Systems)</a:t>
            </a:r>
          </a:p>
          <a:p>
            <a:pPr marL="741553" lvl="1" indent="-284353">
              <a:spcAft>
                <a:spcPct val="0"/>
              </a:spcAft>
              <a:buFont typeface="Arial" panose="020B0604020202020204" pitchFamily="34" charset="0"/>
              <a:buChar char="–"/>
            </a:pPr>
            <a:r>
              <a:rPr lang="en-US" sz="2200" kern="1200" dirty="0">
                <a:solidFill>
                  <a:srgbClr val="000000"/>
                </a:solidFill>
              </a:rPr>
              <a:t>Each department had their own proprietary systems that were not designed to communicate with other systems</a:t>
            </a:r>
          </a:p>
          <a:p>
            <a:pPr marL="741553" lvl="1" indent="-284353">
              <a:spcAft>
                <a:spcPct val="0"/>
              </a:spcAft>
              <a:buFont typeface="Arial" panose="020B0604020202020204" pitchFamily="34" charset="0"/>
              <a:buChar char="–"/>
            </a:pPr>
            <a:r>
              <a:rPr lang="en-US" sz="2200" kern="1200" dirty="0">
                <a:solidFill>
                  <a:srgbClr val="000000"/>
                </a:solidFill>
              </a:rPr>
              <a:t>Information reentered from one system to the next manually</a:t>
            </a:r>
          </a:p>
          <a:p>
            <a:pPr marL="255651" lvl="0" indent="-255651">
              <a:spcAft>
                <a:spcPct val="0"/>
              </a:spcAft>
              <a:tabLst/>
            </a:pPr>
            <a:r>
              <a:rPr lang="en-US" sz="2400" kern="1200" dirty="0">
                <a:solidFill>
                  <a:srgbClr val="000000"/>
                </a:solidFill>
              </a:rPr>
              <a:t>Enterprise System (Integrated Suite)</a:t>
            </a:r>
          </a:p>
          <a:p>
            <a:pPr marL="741553" lvl="1" indent="-284353">
              <a:spcAft>
                <a:spcPct val="0"/>
              </a:spcAft>
              <a:buFont typeface="Arial" panose="020B0604020202020204" pitchFamily="34" charset="0"/>
              <a:buChar char="–"/>
            </a:pPr>
            <a:r>
              <a:rPr lang="en-US" sz="2200" kern="1200" dirty="0">
                <a:solidFill>
                  <a:srgbClr val="000000"/>
                </a:solidFill>
              </a:rPr>
              <a:t>All departments are integrated into one system</a:t>
            </a:r>
          </a:p>
          <a:p>
            <a:pPr marL="741553" lvl="1" indent="-284353">
              <a:spcAft>
                <a:spcPct val="0"/>
              </a:spcAft>
              <a:buFont typeface="Arial" panose="020B0604020202020204" pitchFamily="34" charset="0"/>
              <a:buChar char="–"/>
            </a:pPr>
            <a:r>
              <a:rPr lang="en-US" sz="2200" kern="1200" dirty="0">
                <a:solidFill>
                  <a:srgbClr val="000000"/>
                </a:solidFill>
              </a:rPr>
              <a:t>No duplication of data and more efficient</a:t>
            </a:r>
            <a:endParaRPr lang="en-IN" sz="2200" kern="1200" dirty="0">
              <a:solidFill>
                <a:srgbClr val="000000"/>
              </a:solidFill>
            </a:endParaRPr>
          </a:p>
          <a:p>
            <a:endParaRPr lang="en-US" sz="2400" dirty="0"/>
          </a:p>
        </p:txBody>
      </p:sp>
    </p:spTree>
    <p:extLst>
      <p:ext uri="{BB962C8B-B14F-4D97-AF65-F5344CB8AC3E}">
        <p14:creationId xmlns:p14="http://schemas.microsoft.com/office/powerpoint/2010/main" val="396746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Integrated Enterprise Systems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802409"/>
          </a:xfrm>
        </p:spPr>
        <p:txBody>
          <a:bodyPr/>
          <a:lstStyle/>
          <a:p>
            <a:r>
              <a:rPr lang="en-US" sz="2200" dirty="0"/>
              <a:t>Enterprise systems allow companies to integrate information on a company-wide basis</a:t>
            </a:r>
          </a:p>
        </p:txBody>
      </p:sp>
      <p:pic>
        <p:nvPicPr>
          <p:cNvPr id="6" name="Content Placeholder 5" descr="Diagram&#10;&#10;Description automatically generated">
            <a:extLst>
              <a:ext uri="{FF2B5EF4-FFF2-40B4-BE49-F238E27FC236}">
                <a16:creationId xmlns:a16="http://schemas.microsoft.com/office/drawing/2014/main" xmlns="" id="{FBDA1EEB-5E3B-48C3-91B6-6E2C723F1B99}"/>
              </a:ext>
            </a:extLst>
          </p:cNvPr>
          <p:cNvPicPr>
            <a:picLocks noGrp="1" noChangeAspect="1"/>
          </p:cNvPicPr>
          <p:nvPr>
            <p:ph sz="quarter" idx="14"/>
          </p:nvPr>
        </p:nvPicPr>
        <p:blipFill>
          <a:blip r:embed="rId2"/>
          <a:stretch>
            <a:fillRect/>
          </a:stretch>
        </p:blipFill>
        <p:spPr>
          <a:xfrm>
            <a:off x="2282006" y="2358737"/>
            <a:ext cx="4579987" cy="3718214"/>
          </a:xfrm>
        </p:spPr>
      </p:pic>
    </p:spTree>
    <p:extLst>
      <p:ext uri="{BB962C8B-B14F-4D97-AF65-F5344CB8AC3E}">
        <p14:creationId xmlns:p14="http://schemas.microsoft.com/office/powerpoint/2010/main" val="83647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Supporting Business Processes: Internally Focused System</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532246"/>
          </a:xfrm>
        </p:spPr>
        <p:txBody>
          <a:bodyPr/>
          <a:lstStyle/>
          <a:p>
            <a:r>
              <a:rPr lang="en-US" sz="2400" dirty="0"/>
              <a:t>Information flow for a typical order</a:t>
            </a:r>
          </a:p>
        </p:txBody>
      </p:sp>
      <p:pic>
        <p:nvPicPr>
          <p:cNvPr id="6" name="Content Placeholder 5" descr="Diagram&#10;&#10;Description automatically generated">
            <a:extLst>
              <a:ext uri="{FF2B5EF4-FFF2-40B4-BE49-F238E27FC236}">
                <a16:creationId xmlns:a16="http://schemas.microsoft.com/office/drawing/2014/main" xmlns="" id="{F180CA0A-789D-4BBA-A0AA-1CF358C0FAC8}"/>
              </a:ext>
            </a:extLst>
          </p:cNvPr>
          <p:cNvPicPr>
            <a:picLocks noGrp="1" noChangeAspect="1"/>
          </p:cNvPicPr>
          <p:nvPr>
            <p:ph sz="quarter" idx="14"/>
          </p:nvPr>
        </p:nvPicPr>
        <p:blipFill>
          <a:blip r:embed="rId2"/>
          <a:stretch>
            <a:fillRect/>
          </a:stretch>
        </p:blipFill>
        <p:spPr>
          <a:xfrm>
            <a:off x="1163510" y="2218171"/>
            <a:ext cx="6816979" cy="3621520"/>
          </a:xfrm>
        </p:spPr>
      </p:pic>
    </p:spTree>
    <p:extLst>
      <p:ext uri="{BB962C8B-B14F-4D97-AF65-F5344CB8AC3E}">
        <p14:creationId xmlns:p14="http://schemas.microsoft.com/office/powerpoint/2010/main" val="12597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Supporting Business Processes: Externally Focused System</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823191"/>
          </a:xfrm>
        </p:spPr>
        <p:txBody>
          <a:bodyPr/>
          <a:lstStyle/>
          <a:p>
            <a:r>
              <a:rPr lang="en-US" sz="2200" dirty="0"/>
              <a:t>Information flow for a typical shipment across organizational boundaries</a:t>
            </a:r>
          </a:p>
        </p:txBody>
      </p:sp>
      <p:pic>
        <p:nvPicPr>
          <p:cNvPr id="6" name="Content Placeholder 5" descr="Diagram&#10;&#10;Description automatically generated">
            <a:extLst>
              <a:ext uri="{FF2B5EF4-FFF2-40B4-BE49-F238E27FC236}">
                <a16:creationId xmlns:a16="http://schemas.microsoft.com/office/drawing/2014/main" xmlns="" id="{07056ECC-747E-48E1-B0A0-C166CE273F2B}"/>
              </a:ext>
            </a:extLst>
          </p:cNvPr>
          <p:cNvPicPr>
            <a:picLocks noGrp="1" noChangeAspect="1"/>
          </p:cNvPicPr>
          <p:nvPr>
            <p:ph sz="quarter" idx="14"/>
          </p:nvPr>
        </p:nvPicPr>
        <p:blipFill>
          <a:blip r:embed="rId2"/>
          <a:stretch>
            <a:fillRect/>
          </a:stretch>
        </p:blipFill>
        <p:spPr>
          <a:xfrm>
            <a:off x="1847286" y="2379518"/>
            <a:ext cx="5449427" cy="3613439"/>
          </a:xfrm>
        </p:spPr>
      </p:pic>
    </p:spTree>
    <p:extLst>
      <p:ext uri="{BB962C8B-B14F-4D97-AF65-F5344CB8AC3E}">
        <p14:creationId xmlns:p14="http://schemas.microsoft.com/office/powerpoint/2010/main" val="8714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kern="1200" dirty="0">
                <a:latin typeface="Times New Roman" panose="02020603050405020304" pitchFamily="18" charset="0"/>
                <a:cs typeface="Times New Roman" panose="02020603050405020304" pitchFamily="18" charset="0"/>
              </a:rPr>
              <a:t>Improving Business Processes through Enterprise Systems</a:t>
            </a:r>
            <a:endParaRPr lang="en-US" sz="3400" dirty="0"/>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4161301"/>
          </a:xfrm>
        </p:spPr>
        <p:txBody>
          <a:bodyPr/>
          <a:lstStyle/>
          <a:p>
            <a:pPr marL="255651" lvl="0" indent="-255651">
              <a:spcAft>
                <a:spcPct val="0"/>
              </a:spcAft>
              <a:tabLst/>
            </a:pPr>
            <a:r>
              <a:rPr lang="en-US" sz="2400" b="1" kern="1200" dirty="0">
                <a:solidFill>
                  <a:srgbClr val="000000"/>
                </a:solidFill>
              </a:rPr>
              <a:t>Packaged software </a:t>
            </a:r>
            <a:r>
              <a:rPr lang="en-US" sz="2400" kern="1200" dirty="0">
                <a:solidFill>
                  <a:srgbClr val="000000"/>
                </a:solidFill>
              </a:rPr>
              <a:t>(off-the-shelf software) is written by third-party vendors for the needs of many users</a:t>
            </a:r>
          </a:p>
          <a:p>
            <a:pPr marL="255651" lvl="0" indent="-255651">
              <a:spcAft>
                <a:spcPct val="0"/>
              </a:spcAft>
              <a:tabLst/>
            </a:pPr>
            <a:r>
              <a:rPr lang="en-US" sz="2400" b="1" kern="1200" dirty="0">
                <a:solidFill>
                  <a:srgbClr val="000000"/>
                </a:solidFill>
              </a:rPr>
              <a:t>Custom software </a:t>
            </a:r>
            <a:r>
              <a:rPr lang="en-US" sz="2400" kern="1200" dirty="0">
                <a:solidFill>
                  <a:srgbClr val="000000"/>
                </a:solidFill>
              </a:rPr>
              <a:t>(developed by contractors) is designed for a specific organization</a:t>
            </a:r>
          </a:p>
          <a:p>
            <a:pPr marL="255651" lvl="0" indent="-255651">
              <a:spcAft>
                <a:spcPct val="0"/>
              </a:spcAft>
              <a:tabLst/>
            </a:pPr>
            <a:r>
              <a:rPr lang="en-US" sz="2400" kern="1200" dirty="0">
                <a:solidFill>
                  <a:srgbClr val="000000"/>
                </a:solidFill>
              </a:rPr>
              <a:t>Enterprise systems are designed in modules with components that can be selected as needed</a:t>
            </a:r>
          </a:p>
          <a:p>
            <a:pPr marL="255651" lvl="0" indent="-255651">
              <a:spcAft>
                <a:spcPct val="0"/>
              </a:spcAft>
              <a:tabLst/>
            </a:pPr>
            <a:r>
              <a:rPr lang="en-US" sz="2400" kern="1200" dirty="0">
                <a:solidFill>
                  <a:srgbClr val="000000"/>
                </a:solidFill>
              </a:rPr>
              <a:t>Modules are designed around functional areas (e.g., accounting, human resources, etc.)</a:t>
            </a:r>
          </a:p>
          <a:p>
            <a:endParaRPr lang="en-US" sz="2400" dirty="0"/>
          </a:p>
        </p:txBody>
      </p:sp>
    </p:spTree>
    <p:extLst>
      <p:ext uri="{BB962C8B-B14F-4D97-AF65-F5344CB8AC3E}">
        <p14:creationId xmlns:p14="http://schemas.microsoft.com/office/powerpoint/2010/main" val="32046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Business Process Management</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1457037"/>
          </a:xfrm>
        </p:spPr>
        <p:txBody>
          <a:bodyPr/>
          <a:lstStyle/>
          <a:p>
            <a:r>
              <a:rPr lang="en-US" sz="2200" b="1" dirty="0"/>
              <a:t>Business process management (BPM) </a:t>
            </a:r>
            <a:r>
              <a:rPr lang="en-US" sz="2200" dirty="0"/>
              <a:t>is based on the notion that radical redesign of an organization is sometimes necessary to lower costs and increase quality and information systems is the key</a:t>
            </a:r>
          </a:p>
        </p:txBody>
      </p:sp>
      <p:sp>
        <p:nvSpPr>
          <p:cNvPr id="7" name="Content Placeholder 2">
            <a:extLst>
              <a:ext uri="{FF2B5EF4-FFF2-40B4-BE49-F238E27FC236}">
                <a16:creationId xmlns:a16="http://schemas.microsoft.com/office/drawing/2014/main" xmlns="" id="{AC5B34BF-EB6E-4FCF-9D88-2C3685C9BDE5}"/>
              </a:ext>
            </a:extLst>
          </p:cNvPr>
          <p:cNvSpPr txBox="1">
            <a:spLocks/>
          </p:cNvSpPr>
          <p:nvPr/>
        </p:nvSpPr>
        <p:spPr>
          <a:xfrm>
            <a:off x="900546" y="3200400"/>
            <a:ext cx="4253345" cy="27310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The basic steps of BPM:</a:t>
            </a:r>
          </a:p>
          <a:p>
            <a:pPr lvl="1"/>
            <a:r>
              <a:rPr lang="en-US" sz="1800" dirty="0"/>
              <a:t>Develop a vision</a:t>
            </a:r>
          </a:p>
          <a:p>
            <a:pPr lvl="1"/>
            <a:r>
              <a:rPr lang="en-US" sz="1800" dirty="0"/>
              <a:t>Identify the critical process</a:t>
            </a:r>
          </a:p>
          <a:p>
            <a:pPr lvl="1"/>
            <a:r>
              <a:rPr lang="en-US" sz="1800" dirty="0"/>
              <a:t>Understand and measure the existing processes</a:t>
            </a:r>
          </a:p>
          <a:p>
            <a:pPr lvl="1"/>
            <a:r>
              <a:rPr lang="en-US" sz="1800" dirty="0"/>
              <a:t>Identify ways to improve system</a:t>
            </a:r>
          </a:p>
          <a:p>
            <a:pPr lvl="1"/>
            <a:r>
              <a:rPr lang="en-US" sz="1800" dirty="0"/>
              <a:t>Design and implement the new process</a:t>
            </a:r>
          </a:p>
        </p:txBody>
      </p:sp>
      <p:pic>
        <p:nvPicPr>
          <p:cNvPr id="6" name="Content Placeholder 5" descr="Diagram&#10;&#10;Description automatically generated">
            <a:extLst>
              <a:ext uri="{FF2B5EF4-FFF2-40B4-BE49-F238E27FC236}">
                <a16:creationId xmlns:a16="http://schemas.microsoft.com/office/drawing/2014/main" xmlns="" id="{8370C0F9-3E2C-4967-8F46-F2357F089E05}"/>
              </a:ext>
            </a:extLst>
          </p:cNvPr>
          <p:cNvPicPr>
            <a:picLocks noGrp="1" noChangeAspect="1"/>
          </p:cNvPicPr>
          <p:nvPr>
            <p:ph sz="quarter" idx="14"/>
          </p:nvPr>
        </p:nvPicPr>
        <p:blipFill>
          <a:blip r:embed="rId2"/>
          <a:stretch>
            <a:fillRect/>
          </a:stretch>
        </p:blipFill>
        <p:spPr>
          <a:xfrm>
            <a:off x="5318833" y="2683464"/>
            <a:ext cx="3367967" cy="3476613"/>
          </a:xfrm>
        </p:spPr>
      </p:pic>
    </p:spTree>
    <p:extLst>
      <p:ext uri="{BB962C8B-B14F-4D97-AF65-F5344CB8AC3E}">
        <p14:creationId xmlns:p14="http://schemas.microsoft.com/office/powerpoint/2010/main" val="354254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E75F8-3DA7-4619-AE71-635019585900}"/>
              </a:ext>
            </a:extLst>
          </p:cNvPr>
          <p:cNvSpPr>
            <a:spLocks noGrp="1"/>
          </p:cNvSpPr>
          <p:nvPr>
            <p:ph type="title"/>
          </p:nvPr>
        </p:nvSpPr>
        <p:spPr>
          <a:xfrm>
            <a:off x="457200" y="215370"/>
            <a:ext cx="8229600" cy="816475"/>
          </a:xfrm>
        </p:spPr>
        <p:txBody>
          <a:bodyPr/>
          <a:lstStyle/>
          <a:p>
            <a:r>
              <a:rPr lang="en-US" sz="3400"/>
              <a:t>Learning </a:t>
            </a:r>
            <a:r>
              <a:rPr lang="en-US" sz="3400" smtClean="0"/>
              <a:t>Objectives</a:t>
            </a:r>
            <a:endParaRPr lang="en-US" sz="3400" dirty="0"/>
          </a:p>
        </p:txBody>
      </p:sp>
      <p:sp>
        <p:nvSpPr>
          <p:cNvPr id="4" name="Text Placeholder 3">
            <a:extLst>
              <a:ext uri="{FF2B5EF4-FFF2-40B4-BE49-F238E27FC236}">
                <a16:creationId xmlns:a16="http://schemas.microsoft.com/office/drawing/2014/main" xmlns=""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7.1 </a:t>
            </a:r>
            <a:r>
              <a:rPr lang="en-US" sz="2200" dirty="0">
                <a:solidFill>
                  <a:schemeClr val="tx1"/>
                </a:solidFill>
              </a:rPr>
              <a:t>Explain core business processes that are common in organizations</a:t>
            </a:r>
          </a:p>
          <a:p>
            <a:pPr marL="101600" indent="0">
              <a:buNone/>
            </a:pPr>
            <a:r>
              <a:rPr lang="en-US" sz="2200" b="1" dirty="0">
                <a:solidFill>
                  <a:srgbClr val="007FA3"/>
                </a:solidFill>
              </a:rPr>
              <a:t>7.2 </a:t>
            </a:r>
            <a:r>
              <a:rPr lang="en-US" sz="2200" dirty="0">
                <a:solidFill>
                  <a:schemeClr val="tx1"/>
                </a:solidFill>
              </a:rPr>
              <a:t>Describe what enterprise systems are and how they have evolved</a:t>
            </a:r>
            <a:endParaRPr lang="en-US" sz="2200" dirty="0">
              <a:solidFill>
                <a:srgbClr val="007FA3"/>
              </a:solidFill>
            </a:endParaRPr>
          </a:p>
          <a:p>
            <a:pPr marL="101600" indent="0">
              <a:buNone/>
            </a:pPr>
            <a:r>
              <a:rPr lang="en-US" sz="2200" b="1" dirty="0">
                <a:solidFill>
                  <a:srgbClr val="007FA3"/>
                </a:solidFill>
              </a:rPr>
              <a:t>7.3 </a:t>
            </a:r>
            <a:r>
              <a:rPr lang="en-US" sz="2200" dirty="0">
                <a:solidFill>
                  <a:schemeClr val="tx1"/>
                </a:solidFill>
              </a:rPr>
              <a:t>Describe enterprise resource planning systems and how they help to improve internal business processes</a:t>
            </a:r>
            <a:endParaRPr lang="en-US" sz="2200" dirty="0">
              <a:solidFill>
                <a:srgbClr val="007FA3"/>
              </a:solidFill>
            </a:endParaRPr>
          </a:p>
          <a:p>
            <a:pPr marL="101600" indent="0">
              <a:buNone/>
            </a:pPr>
            <a:r>
              <a:rPr lang="en-US" sz="2200" b="1" dirty="0">
                <a:solidFill>
                  <a:srgbClr val="007FA3"/>
                </a:solidFill>
              </a:rPr>
              <a:t>7.4 </a:t>
            </a:r>
            <a:r>
              <a:rPr lang="en-US" sz="2200" dirty="0">
                <a:solidFill>
                  <a:schemeClr val="tx1"/>
                </a:solidFill>
              </a:rPr>
              <a:t>Understand and utilize the keys to successfully implementing enterprise systems</a:t>
            </a:r>
            <a:endParaRPr lang="en-US" sz="2200" dirty="0">
              <a:solidFill>
                <a:srgbClr val="007FA3"/>
              </a:solidFill>
            </a:endParaRPr>
          </a:p>
          <a:p>
            <a:pPr marL="101600" indent="0">
              <a:buNone/>
            </a:pPr>
            <a:endParaRPr lang="en-US" sz="2200" dirty="0">
              <a:solidFill>
                <a:schemeClr val="tx1"/>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Learning Objective 7.3</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solidFill>
                  <a:schemeClr val="tx1"/>
                </a:solidFill>
              </a:rPr>
              <a:t>Describe enterprise resource planning systems and how they help to improve internal business processes</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249796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Enterprise Resource Planning</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200" dirty="0"/>
              <a:t>Responding to Compliance and Regulatory Demands</a:t>
            </a:r>
          </a:p>
          <a:p>
            <a:r>
              <a:rPr lang="en-US" sz="2200" dirty="0"/>
              <a:t>Choosing an ERP system</a:t>
            </a:r>
          </a:p>
          <a:p>
            <a:r>
              <a:rPr lang="en-US" sz="2200" dirty="0"/>
              <a:t>Enabling Business Processes Using ERP Core Components</a:t>
            </a:r>
          </a:p>
          <a:p>
            <a:r>
              <a:rPr lang="en-US" sz="2200" dirty="0"/>
              <a:t>ERP Installation</a:t>
            </a:r>
          </a:p>
          <a:p>
            <a:r>
              <a:rPr lang="en-US" sz="2200" dirty="0"/>
              <a:t>ERP Limitations</a:t>
            </a:r>
          </a:p>
        </p:txBody>
      </p:sp>
    </p:spTree>
    <p:extLst>
      <p:ext uri="{BB962C8B-B14F-4D97-AF65-F5344CB8AC3E}">
        <p14:creationId xmlns:p14="http://schemas.microsoft.com/office/powerpoint/2010/main" val="198064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Example ERP System</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850542"/>
          </a:xfrm>
        </p:spPr>
        <p:txBody>
          <a:bodyPr/>
          <a:lstStyle/>
          <a:p>
            <a:r>
              <a:rPr lang="en-US" sz="2400" dirty="0"/>
              <a:t>An ERP system can provide employees with relevant up-to-date information</a:t>
            </a:r>
          </a:p>
        </p:txBody>
      </p:sp>
      <p:pic>
        <p:nvPicPr>
          <p:cNvPr id="8" name="Content Placeholder 7" descr="Graphical user interface, application&#10;&#10;Description automatically generated">
            <a:extLst>
              <a:ext uri="{FF2B5EF4-FFF2-40B4-BE49-F238E27FC236}">
                <a16:creationId xmlns:a16="http://schemas.microsoft.com/office/drawing/2014/main" xmlns="" id="{4EC9C899-1AC8-4413-9D45-CDD25655E8FB}"/>
              </a:ext>
            </a:extLst>
          </p:cNvPr>
          <p:cNvPicPr>
            <a:picLocks noGrp="1" noChangeAspect="1"/>
          </p:cNvPicPr>
          <p:nvPr>
            <p:ph sz="quarter" idx="14"/>
          </p:nvPr>
        </p:nvPicPr>
        <p:blipFill>
          <a:blip r:embed="rId2"/>
          <a:stretch>
            <a:fillRect/>
          </a:stretch>
        </p:blipFill>
        <p:spPr>
          <a:xfrm>
            <a:off x="1063079" y="2650546"/>
            <a:ext cx="7017841" cy="3214226"/>
          </a:xfrm>
        </p:spPr>
      </p:pic>
    </p:spTree>
    <p:extLst>
      <p:ext uri="{BB962C8B-B14F-4D97-AF65-F5344CB8AC3E}">
        <p14:creationId xmlns:p14="http://schemas.microsoft.com/office/powerpoint/2010/main" val="94770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Responding to Compliance and Regulatory Demands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3173329"/>
          </a:xfrm>
        </p:spPr>
        <p:txBody>
          <a:bodyPr/>
          <a:lstStyle/>
          <a:p>
            <a:r>
              <a:rPr lang="en-US" sz="2400" dirty="0"/>
              <a:t>ERP systems have built-in audit controls and comply with government regulations</a:t>
            </a:r>
          </a:p>
          <a:p>
            <a:pPr marL="741553" lvl="1" indent="-284353">
              <a:spcAft>
                <a:spcPct val="0"/>
              </a:spcAft>
              <a:buFont typeface="Arial" panose="020B0604020202020204" pitchFamily="34" charset="0"/>
              <a:buChar char="–"/>
            </a:pPr>
            <a:r>
              <a:rPr lang="en-US" sz="2200" kern="1200" dirty="0">
                <a:solidFill>
                  <a:srgbClr val="000000"/>
                </a:solidFill>
              </a:rPr>
              <a:t>Mirror organizational processes</a:t>
            </a:r>
          </a:p>
          <a:p>
            <a:pPr marL="741553" lvl="1" indent="-284353">
              <a:spcAft>
                <a:spcPct val="0"/>
              </a:spcAft>
              <a:buFont typeface="Arial" panose="020B0604020202020204" pitchFamily="34" charset="0"/>
              <a:buChar char="–"/>
            </a:pPr>
            <a:r>
              <a:rPr lang="en-US" sz="2200" kern="1200" dirty="0">
                <a:solidFill>
                  <a:srgbClr val="000000"/>
                </a:solidFill>
              </a:rPr>
              <a:t>Support segregation of duties</a:t>
            </a:r>
          </a:p>
          <a:p>
            <a:pPr marL="741553" lvl="1" indent="-284353">
              <a:spcAft>
                <a:spcPct val="0"/>
              </a:spcAft>
              <a:buFont typeface="Arial" panose="020B0604020202020204" pitchFamily="34" charset="0"/>
              <a:buChar char="–"/>
            </a:pPr>
            <a:r>
              <a:rPr lang="en-US" sz="2200" kern="1200" dirty="0">
                <a:solidFill>
                  <a:srgbClr val="000000"/>
                </a:solidFill>
              </a:rPr>
              <a:t>Monitor business activities</a:t>
            </a:r>
          </a:p>
          <a:p>
            <a:pPr marL="342900" indent="-342900">
              <a:spcAft>
                <a:spcPct val="0"/>
              </a:spcAf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systems don’t provide answers for all regulatory requirements</a:t>
            </a:r>
          </a:p>
          <a:p>
            <a:endParaRPr lang="en-US" sz="2400" dirty="0"/>
          </a:p>
        </p:txBody>
      </p:sp>
    </p:spTree>
    <p:extLst>
      <p:ext uri="{BB962C8B-B14F-4D97-AF65-F5344CB8AC3E}">
        <p14:creationId xmlns:p14="http://schemas.microsoft.com/office/powerpoint/2010/main" val="410365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Choosing an ERP System</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4003645"/>
          </a:xfrm>
        </p:spPr>
        <p:txBody>
          <a:bodyPr/>
          <a:lstStyle/>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Control</a:t>
            </a:r>
          </a:p>
          <a:p>
            <a:pPr marL="741553" lvl="1" indent="-284353">
              <a:spcAft>
                <a:spcPct val="0"/>
              </a:spcAft>
              <a:buFont typeface="Arial" panose="020B0604020202020204" pitchFamily="34" charset="0"/>
              <a:buChar char="–"/>
            </a:pPr>
            <a:r>
              <a:rPr lang="en-US" sz="2200" kern="1200" dirty="0">
                <a:solidFill>
                  <a:srgbClr val="000000"/>
                </a:solidFill>
              </a:rPr>
              <a:t>Centralized or decentralized across business units</a:t>
            </a:r>
          </a:p>
          <a:p>
            <a:pPr marL="741553" lvl="1" indent="-284353">
              <a:spcAft>
                <a:spcPct val="0"/>
              </a:spcAft>
              <a:buFont typeface="Arial" panose="020B0604020202020204" pitchFamily="34" charset="0"/>
              <a:buChar char="–"/>
            </a:pPr>
            <a:r>
              <a:rPr lang="en-US" sz="2200" kern="1200" dirty="0">
                <a:solidFill>
                  <a:srgbClr val="000000"/>
                </a:solidFill>
              </a:rPr>
              <a:t>Policies and procedures</a:t>
            </a:r>
          </a:p>
          <a:p>
            <a:pPr lvl="2">
              <a:spcAft>
                <a:spcPct val="0"/>
              </a:spcAft>
            </a:pPr>
            <a:r>
              <a:rPr lang="en-US" sz="2000" kern="1200" dirty="0">
                <a:solidFill>
                  <a:srgbClr val="000000"/>
                </a:solidFill>
              </a:rPr>
              <a:t>Do they need to be flexible?</a:t>
            </a:r>
          </a:p>
          <a:p>
            <a:pPr lvl="2">
              <a:spcAft>
                <a:spcPct val="0"/>
              </a:spcAft>
            </a:pPr>
            <a:r>
              <a:rPr lang="en-US" sz="2000" kern="1200" dirty="0">
                <a:solidFill>
                  <a:srgbClr val="000000"/>
                </a:solidFill>
              </a:rPr>
              <a:t>Do they need to be standardized?</a:t>
            </a:r>
          </a:p>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Business Requirements</a:t>
            </a:r>
          </a:p>
          <a:p>
            <a:pPr marL="741553" lvl="1" indent="-284353">
              <a:spcAft>
                <a:spcPct val="0"/>
              </a:spcAft>
              <a:buFont typeface="Arial" panose="020B0604020202020204" pitchFamily="34" charset="0"/>
              <a:buChar char="–"/>
            </a:pPr>
            <a:r>
              <a:rPr lang="en-US" sz="2200" kern="1200" dirty="0">
                <a:solidFill>
                  <a:srgbClr val="000000"/>
                </a:solidFill>
              </a:rPr>
              <a:t>What modules are available?</a:t>
            </a:r>
          </a:p>
          <a:p>
            <a:pPr marL="741553" lvl="1" indent="-284353">
              <a:spcAft>
                <a:spcPct val="0"/>
              </a:spcAft>
              <a:buFont typeface="Arial" panose="020B0604020202020204" pitchFamily="34" charset="0"/>
              <a:buChar char="–"/>
            </a:pPr>
            <a:r>
              <a:rPr lang="en-US" sz="2200" kern="1200" dirty="0">
                <a:solidFill>
                  <a:srgbClr val="000000"/>
                </a:solidFill>
              </a:rPr>
              <a:t>How well do they meet specific business needs?</a:t>
            </a:r>
            <a:endParaRPr lang="en-IN" sz="2200" dirty="0"/>
          </a:p>
          <a:p>
            <a:endParaRPr lang="en-US" sz="2400" dirty="0"/>
          </a:p>
        </p:txBody>
      </p:sp>
    </p:spTree>
    <p:extLst>
      <p:ext uri="{BB962C8B-B14F-4D97-AF65-F5344CB8AC3E}">
        <p14:creationId xmlns:p14="http://schemas.microsoft.com/office/powerpoint/2010/main" val="420441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ERP Business Requirements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472171"/>
          </a:xfrm>
        </p:spPr>
        <p:txBody>
          <a:bodyPr/>
          <a:lstStyle/>
          <a:p>
            <a:r>
              <a:rPr lang="en-US" sz="2200" dirty="0"/>
              <a:t>An ERP system consists of core and extended components</a:t>
            </a:r>
          </a:p>
        </p:txBody>
      </p:sp>
      <p:pic>
        <p:nvPicPr>
          <p:cNvPr id="6" name="Content Placeholder 5" descr="Diagram&#10;&#10;Description automatically generated">
            <a:extLst>
              <a:ext uri="{FF2B5EF4-FFF2-40B4-BE49-F238E27FC236}">
                <a16:creationId xmlns:a16="http://schemas.microsoft.com/office/drawing/2014/main" xmlns="" id="{D4FDE246-FA45-4B85-95FC-3C73019C0A3E}"/>
              </a:ext>
            </a:extLst>
          </p:cNvPr>
          <p:cNvPicPr>
            <a:picLocks noGrp="1" noChangeAspect="1"/>
          </p:cNvPicPr>
          <p:nvPr>
            <p:ph sz="quarter" idx="14"/>
          </p:nvPr>
        </p:nvPicPr>
        <p:blipFill>
          <a:blip r:embed="rId2"/>
          <a:stretch>
            <a:fillRect/>
          </a:stretch>
        </p:blipFill>
        <p:spPr>
          <a:xfrm>
            <a:off x="1748121" y="2272173"/>
            <a:ext cx="5647758" cy="3634641"/>
          </a:xfrm>
        </p:spPr>
      </p:pic>
    </p:spTree>
    <p:extLst>
      <p:ext uri="{BB962C8B-B14F-4D97-AF65-F5344CB8AC3E}">
        <p14:creationId xmlns:p14="http://schemas.microsoft.com/office/powerpoint/2010/main" val="292592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ERP Core Components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4339976"/>
          </a:xfrm>
        </p:spPr>
        <p:txBody>
          <a:bodyPr/>
          <a:lstStyle/>
          <a:p>
            <a:r>
              <a:rPr lang="en-US" sz="2400" dirty="0"/>
              <a:t>ERP core components support important </a:t>
            </a:r>
            <a:r>
              <a:rPr lang="en-US" sz="2400" i="1" dirty="0"/>
              <a:t>internal</a:t>
            </a:r>
            <a:r>
              <a:rPr lang="en-US" sz="2400" dirty="0"/>
              <a:t> activities of the organization which are:</a:t>
            </a:r>
          </a:p>
          <a:p>
            <a:pPr lvl="1"/>
            <a:r>
              <a:rPr lang="en-US" sz="2200" dirty="0"/>
              <a:t>Financial Management</a:t>
            </a:r>
          </a:p>
          <a:p>
            <a:pPr lvl="1"/>
            <a:r>
              <a:rPr lang="en-US" sz="2200" dirty="0"/>
              <a:t>Operations Management</a:t>
            </a:r>
          </a:p>
          <a:p>
            <a:pPr lvl="1"/>
            <a:r>
              <a:rPr lang="en-US" sz="2200" dirty="0"/>
              <a:t>Human Resources Management</a:t>
            </a:r>
          </a:p>
          <a:p>
            <a:r>
              <a:rPr lang="en-US" sz="2400" dirty="0"/>
              <a:t>ERP extended components support the primary </a:t>
            </a:r>
            <a:r>
              <a:rPr lang="en-US" sz="2400" i="1" dirty="0"/>
              <a:t>external</a:t>
            </a:r>
            <a:r>
              <a:rPr lang="en-US" sz="2400" dirty="0"/>
              <a:t> components of the organization for dealing with suppliers and customers</a:t>
            </a:r>
          </a:p>
        </p:txBody>
      </p:sp>
    </p:spTree>
    <p:extLst>
      <p:ext uri="{BB962C8B-B14F-4D97-AF65-F5344CB8AC3E}">
        <p14:creationId xmlns:p14="http://schemas.microsoft.com/office/powerpoint/2010/main" val="2896122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Enabling Business Processes Using ERP Core Components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4907535"/>
          </a:xfrm>
        </p:spPr>
        <p:txBody>
          <a:bodyPr/>
          <a:lstStyle/>
          <a:p>
            <a:pPr marL="255651" lvl="0" indent="-255651">
              <a:spcAft>
                <a:spcPct val="0"/>
              </a:spcAft>
              <a:tabLst/>
            </a:pPr>
            <a:r>
              <a:rPr lang="en-US" sz="2000" kern="1200" dirty="0">
                <a:solidFill>
                  <a:srgbClr val="000000"/>
                </a:solidFill>
              </a:rPr>
              <a:t>ERP systems support core business processes</a:t>
            </a:r>
          </a:p>
          <a:p>
            <a:pPr marL="255651" lvl="0" indent="-255651">
              <a:spcAft>
                <a:spcPct val="0"/>
              </a:spcAft>
              <a:tabLst/>
            </a:pPr>
            <a:r>
              <a:rPr lang="en-US" sz="2000" kern="1200" dirty="0">
                <a:solidFill>
                  <a:srgbClr val="000000"/>
                </a:solidFill>
              </a:rPr>
              <a:t>Assist with:</a:t>
            </a:r>
          </a:p>
          <a:p>
            <a:pPr marL="741553" lvl="1" indent="-284353">
              <a:spcAft>
                <a:spcPct val="0"/>
              </a:spcAft>
              <a:buFont typeface="Arial" panose="020B0604020202020204" pitchFamily="34" charset="0"/>
              <a:buChar char="–"/>
            </a:pPr>
            <a:r>
              <a:rPr lang="en-US" sz="1800" kern="1200" dirty="0">
                <a:solidFill>
                  <a:srgbClr val="000000"/>
                </a:solidFill>
              </a:rPr>
              <a:t>Order-to-cash</a:t>
            </a:r>
          </a:p>
          <a:p>
            <a:pPr marL="741553" lvl="1" indent="-284353">
              <a:spcAft>
                <a:spcPct val="0"/>
              </a:spcAft>
              <a:buFont typeface="Arial" panose="020B0604020202020204" pitchFamily="34" charset="0"/>
              <a:buChar char="–"/>
            </a:pPr>
            <a:r>
              <a:rPr lang="en-US" sz="1800" kern="1200" dirty="0">
                <a:solidFill>
                  <a:srgbClr val="000000"/>
                </a:solidFill>
              </a:rPr>
              <a:t>Procure-to-pay</a:t>
            </a:r>
          </a:p>
          <a:p>
            <a:pPr marL="741553" lvl="1" indent="-284353">
              <a:spcAft>
                <a:spcPct val="0"/>
              </a:spcAft>
              <a:buFont typeface="Arial" panose="020B0604020202020204" pitchFamily="34" charset="0"/>
              <a:buChar char="–"/>
            </a:pPr>
            <a:r>
              <a:rPr lang="en-US" sz="1800" kern="1200" dirty="0">
                <a:solidFill>
                  <a:srgbClr val="000000"/>
                </a:solidFill>
              </a:rPr>
              <a:t>Make-to-stock/Make-to-order</a:t>
            </a:r>
          </a:p>
          <a:p>
            <a:pPr marL="741553" lvl="1" indent="-284353">
              <a:spcAft>
                <a:spcPct val="0"/>
              </a:spcAft>
              <a:buFont typeface="Arial" panose="020B0604020202020204" pitchFamily="34" charset="0"/>
              <a:buChar char="–"/>
            </a:pPr>
            <a:r>
              <a:rPr lang="en-US" sz="1800" kern="1200" dirty="0">
                <a:solidFill>
                  <a:srgbClr val="000000"/>
                </a:solidFill>
              </a:rPr>
              <a:t>Other business processes</a:t>
            </a:r>
          </a:p>
          <a:p>
            <a:pPr marL="255651" lvl="0" indent="-255651">
              <a:spcAft>
                <a:spcPct val="0"/>
              </a:spcAft>
              <a:tabLst/>
            </a:pPr>
            <a:r>
              <a:rPr lang="en-US" sz="2000" kern="1200" dirty="0">
                <a:solidFill>
                  <a:srgbClr val="000000"/>
                </a:solidFill>
              </a:rPr>
              <a:t>Often packaged industry-specific ERP versions (core processes)</a:t>
            </a:r>
          </a:p>
          <a:p>
            <a:pPr lvl="1">
              <a:spcAft>
                <a:spcPct val="0"/>
              </a:spcAft>
            </a:pPr>
            <a:r>
              <a:rPr lang="en-US" sz="1800" kern="1200" dirty="0">
                <a:solidFill>
                  <a:srgbClr val="000000"/>
                </a:solidFill>
              </a:rPr>
              <a:t>Health care</a:t>
            </a:r>
          </a:p>
          <a:p>
            <a:pPr lvl="1">
              <a:spcAft>
                <a:spcPct val="0"/>
              </a:spcAft>
            </a:pPr>
            <a:r>
              <a:rPr lang="en-US" sz="1800" kern="1200" dirty="0">
                <a:solidFill>
                  <a:srgbClr val="000000"/>
                </a:solidFill>
              </a:rPr>
              <a:t>Automotive</a:t>
            </a:r>
          </a:p>
          <a:p>
            <a:pPr lvl="1">
              <a:spcAft>
                <a:spcPct val="0"/>
              </a:spcAft>
            </a:pPr>
            <a:r>
              <a:rPr lang="en-US" sz="1800" kern="1200" dirty="0">
                <a:solidFill>
                  <a:srgbClr val="000000"/>
                </a:solidFill>
              </a:rPr>
              <a:t>Construction</a:t>
            </a:r>
          </a:p>
          <a:p>
            <a:pPr lvl="1">
              <a:spcAft>
                <a:spcPct val="0"/>
              </a:spcAft>
            </a:pPr>
            <a:r>
              <a:rPr lang="en-US" sz="1800" kern="1200" dirty="0">
                <a:solidFill>
                  <a:srgbClr val="000000"/>
                </a:solidFill>
              </a:rPr>
              <a:t>Retail</a:t>
            </a:r>
          </a:p>
          <a:p>
            <a:pPr lvl="1">
              <a:spcAft>
                <a:spcPct val="0"/>
              </a:spcAft>
            </a:pPr>
            <a:r>
              <a:rPr lang="en-US" sz="1800" kern="1200" dirty="0">
                <a:solidFill>
                  <a:srgbClr val="000000"/>
                </a:solidFill>
              </a:rPr>
              <a:t>Specialized manufacturing industries</a:t>
            </a:r>
            <a:endParaRPr lang="en-US" sz="1800" dirty="0"/>
          </a:p>
        </p:txBody>
      </p:sp>
    </p:spTree>
    <p:extLst>
      <p:ext uri="{BB962C8B-B14F-4D97-AF65-F5344CB8AC3E}">
        <p14:creationId xmlns:p14="http://schemas.microsoft.com/office/powerpoint/2010/main" val="182262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ERP Installation</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2721383"/>
          </a:xfrm>
        </p:spPr>
        <p:txBody>
          <a:bodyPr/>
          <a:lstStyle/>
          <a:p>
            <a:pPr marL="255651" lvl="0" indent="-255651">
              <a:spcAft>
                <a:spcPct val="0"/>
              </a:spcAft>
              <a:tabLst/>
            </a:pPr>
            <a:r>
              <a:rPr lang="en-US" sz="2400" kern="1200" dirty="0">
                <a:solidFill>
                  <a:srgbClr val="000000"/>
                </a:solidFill>
              </a:rPr>
              <a:t>Configuration is important</a:t>
            </a:r>
          </a:p>
          <a:p>
            <a:pPr marL="741553" lvl="1" indent="-284353">
              <a:spcAft>
                <a:spcPct val="0"/>
              </a:spcAft>
              <a:buFont typeface="Arial" panose="020B0604020202020204" pitchFamily="34" charset="0"/>
              <a:buChar char="–"/>
            </a:pPr>
            <a:r>
              <a:rPr lang="en-US" sz="2200" kern="1200" dirty="0">
                <a:solidFill>
                  <a:srgbClr val="000000"/>
                </a:solidFill>
              </a:rPr>
              <a:t>The underlying company-wide database</a:t>
            </a:r>
          </a:p>
          <a:p>
            <a:pPr marL="741553" lvl="1" indent="-284353">
              <a:spcAft>
                <a:spcPct val="0"/>
              </a:spcAft>
              <a:buFont typeface="Arial" panose="020B0604020202020204" pitchFamily="34" charset="0"/>
              <a:buChar char="–"/>
            </a:pPr>
            <a:r>
              <a:rPr lang="en-US" sz="2200" kern="1200" dirty="0">
                <a:solidFill>
                  <a:srgbClr val="000000"/>
                </a:solidFill>
              </a:rPr>
              <a:t>Thousands of decisions related to business processes</a:t>
            </a:r>
          </a:p>
          <a:p>
            <a:pPr marL="741553" lvl="1" indent="-284353">
              <a:spcAft>
                <a:spcPct val="0"/>
              </a:spcAft>
              <a:buFont typeface="Arial" panose="020B0604020202020204" pitchFamily="34" charset="0"/>
              <a:buChar char="–"/>
            </a:pPr>
            <a:r>
              <a:rPr lang="en-US" sz="2200" kern="1200" dirty="0">
                <a:solidFill>
                  <a:srgbClr val="000000"/>
                </a:solidFill>
              </a:rPr>
              <a:t>Companies need to understand how they do business to implement and configure their ERP systems</a:t>
            </a:r>
            <a:endParaRPr lang="en-IN" sz="2200" dirty="0"/>
          </a:p>
          <a:p>
            <a:endParaRPr lang="en-US" sz="2400" dirty="0"/>
          </a:p>
        </p:txBody>
      </p:sp>
    </p:spTree>
    <p:extLst>
      <p:ext uri="{BB962C8B-B14F-4D97-AF65-F5344CB8AC3E}">
        <p14:creationId xmlns:p14="http://schemas.microsoft.com/office/powerpoint/2010/main" val="329133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ERP Limitations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3635783"/>
          </a:xfrm>
        </p:spPr>
        <p:txBody>
          <a:bodyPr/>
          <a:lstStyle/>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systems often require organizations to change their business processes</a:t>
            </a:r>
          </a:p>
          <a:p>
            <a:pPr marL="255651" lvl="0" indent="-255651">
              <a:spcAft>
                <a:spcPct val="0"/>
              </a:spcAft>
              <a:tabLst/>
            </a:pPr>
            <a:r>
              <a:rPr lang="en-US" sz="2400" kern="1200" dirty="0">
                <a:solidFill>
                  <a:srgbClr val="000000"/>
                </a:solidFill>
              </a:rPr>
              <a:t>Once implemented, a company is locked in</a:t>
            </a:r>
          </a:p>
          <a:p>
            <a:pPr marL="255651" lvl="0" indent="-255651">
              <a:spcAft>
                <a:spcPct val="0"/>
              </a:spcAft>
              <a:tabLst/>
            </a:pPr>
            <a:r>
              <a:rPr lang="en-US" sz="2400" kern="1200" dirty="0">
                <a:solidFill>
                  <a:srgbClr val="000000"/>
                </a:solidFill>
              </a:rPr>
              <a:t>Difficult and costly to make future changes</a:t>
            </a:r>
          </a:p>
          <a:p>
            <a:pPr marL="255651" lvl="0" indent="-255651">
              <a:spcAft>
                <a:spcPct val="0"/>
              </a:spcAft>
              <a:tabLst/>
            </a:pPr>
            <a:r>
              <a:rPr lang="en-US" sz="2400" kern="1200" dirty="0">
                <a:solidFill>
                  <a:srgbClr val="000000"/>
                </a:solidFill>
              </a:rPr>
              <a:t>Modifications require extra costly programming</a:t>
            </a:r>
            <a:endParaRPr lang="en-US" sz="2400" dirty="0"/>
          </a:p>
        </p:txBody>
      </p:sp>
    </p:spTree>
    <p:extLst>
      <p:ext uri="{BB962C8B-B14F-4D97-AF65-F5344CB8AC3E}">
        <p14:creationId xmlns:p14="http://schemas.microsoft.com/office/powerpoint/2010/main" val="99816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Learning Objective 7.1</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p:txBody>
          <a:bodyPr/>
          <a:lstStyle/>
          <a:p>
            <a:r>
              <a:rPr lang="en-US" sz="2400" dirty="0">
                <a:solidFill>
                  <a:schemeClr val="tx1"/>
                </a:solidFill>
              </a:rPr>
              <a:t>Explain core business processes that are common in organizations</a:t>
            </a:r>
          </a:p>
          <a:p>
            <a:endParaRPr lang="en-US" sz="2400" dirty="0"/>
          </a:p>
        </p:txBody>
      </p:sp>
    </p:spTree>
    <p:extLst>
      <p:ext uri="{BB962C8B-B14F-4D97-AF65-F5344CB8AC3E}">
        <p14:creationId xmlns:p14="http://schemas.microsoft.com/office/powerpoint/2010/main" val="345394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Learning Objective 7.4</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2105024"/>
          </a:xfrm>
        </p:spPr>
        <p:txBody>
          <a:bodyPr/>
          <a:lstStyle/>
          <a:p>
            <a:r>
              <a:rPr lang="en-US" sz="2400" dirty="0">
                <a:solidFill>
                  <a:schemeClr val="tx1"/>
                </a:solidFill>
              </a:rPr>
              <a:t>Understand and utilize the keys to successfully implementing enterprise systems</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302758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Achieving Enterprise System Success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2973632"/>
          </a:xfrm>
        </p:spPr>
        <p:txBody>
          <a:bodyPr/>
          <a:lstStyle/>
          <a:p>
            <a:r>
              <a:rPr lang="en-US" sz="2400" dirty="0"/>
              <a:t>Secure Executive Sponsorship</a:t>
            </a:r>
          </a:p>
          <a:p>
            <a:r>
              <a:rPr lang="en-US" sz="2400" dirty="0"/>
              <a:t>Get Help form Outside Experts</a:t>
            </a:r>
          </a:p>
          <a:p>
            <a:r>
              <a:rPr lang="en-US" sz="2400" dirty="0"/>
              <a:t>Thoroughly Train Users</a:t>
            </a:r>
          </a:p>
          <a:p>
            <a:r>
              <a:rPr lang="en-US" sz="2400" dirty="0"/>
              <a:t>Take a Multidisciplinary Approach to Implementations</a:t>
            </a:r>
          </a:p>
          <a:p>
            <a:r>
              <a:rPr lang="en-US" sz="2400" dirty="0"/>
              <a:t>Evolve the Implementation</a:t>
            </a:r>
          </a:p>
        </p:txBody>
      </p:sp>
    </p:spTree>
    <p:extLst>
      <p:ext uri="{BB962C8B-B14F-4D97-AF65-F5344CB8AC3E}">
        <p14:creationId xmlns:p14="http://schemas.microsoft.com/office/powerpoint/2010/main" val="74674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ERP Recommendations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3909052"/>
          </a:xfrm>
        </p:spPr>
        <p:txBody>
          <a:bodyPr/>
          <a:lstStyle/>
          <a:p>
            <a:pPr marL="255651" lvl="0" indent="-255651">
              <a:spcAft>
                <a:spcPct val="0"/>
              </a:spcAft>
              <a:tabLst/>
            </a:pPr>
            <a:r>
              <a:rPr lang="en-US" sz="2400" kern="1200" dirty="0">
                <a:solidFill>
                  <a:srgbClr val="000000"/>
                </a:solidFill>
              </a:rPr>
              <a:t>Recommendations</a:t>
            </a:r>
          </a:p>
          <a:p>
            <a:pPr marL="741553" lvl="1" indent="-284353">
              <a:spcAft>
                <a:spcPct val="0"/>
              </a:spcAft>
              <a:buFont typeface="Arial" panose="020B0604020202020204" pitchFamily="34" charset="0"/>
              <a:buChar char="–"/>
            </a:pPr>
            <a:r>
              <a:rPr lang="en-US" sz="2200" kern="1200" dirty="0">
                <a:solidFill>
                  <a:srgbClr val="000000"/>
                </a:solidFill>
              </a:rPr>
              <a:t>Secure executive sponsorship</a:t>
            </a:r>
          </a:p>
          <a:p>
            <a:pPr marL="741553" lvl="1" indent="-284353">
              <a:spcAft>
                <a:spcPct val="0"/>
              </a:spcAft>
              <a:buFont typeface="Arial" panose="020B0604020202020204" pitchFamily="34" charset="0"/>
              <a:buChar char="–"/>
            </a:pPr>
            <a:r>
              <a:rPr lang="en-US" sz="2200" kern="1200" dirty="0">
                <a:solidFill>
                  <a:srgbClr val="000000"/>
                </a:solidFill>
              </a:rPr>
              <a:t>Get help from outside experts</a:t>
            </a:r>
          </a:p>
          <a:p>
            <a:pPr marL="741553" lvl="1" indent="-284353">
              <a:spcAft>
                <a:spcPct val="0"/>
              </a:spcAft>
              <a:buFont typeface="Arial" panose="020B0604020202020204" pitchFamily="34" charset="0"/>
              <a:buChar char="–"/>
            </a:pPr>
            <a:r>
              <a:rPr lang="en-US" sz="2200" kern="1200" dirty="0">
                <a:solidFill>
                  <a:srgbClr val="000000"/>
                </a:solidFill>
              </a:rPr>
              <a:t>Thoroughly train users</a:t>
            </a:r>
          </a:p>
          <a:p>
            <a:pPr marL="741553" lvl="1" indent="-284353">
              <a:spcAft>
                <a:spcPct val="0"/>
              </a:spcAft>
              <a:buFont typeface="Arial" panose="020B0604020202020204" pitchFamily="34" charset="0"/>
              <a:buChar char="–"/>
            </a:pPr>
            <a:r>
              <a:rPr lang="en-US" sz="2200" kern="1200" dirty="0">
                <a:solidFill>
                  <a:srgbClr val="000000"/>
                </a:solidFill>
              </a:rPr>
              <a:t>Take a multidisciplinary approach to implementations</a:t>
            </a:r>
          </a:p>
          <a:p>
            <a:pPr marL="741553" lvl="1" indent="-284353">
              <a:spcAft>
                <a:spcPct val="0"/>
              </a:spcAft>
              <a:buFont typeface="Arial" panose="020B0604020202020204" pitchFamily="34" charset="0"/>
              <a:buChar char="–"/>
            </a:pPr>
            <a:r>
              <a:rPr lang="en-US" sz="2200" kern="1200" dirty="0">
                <a:solidFill>
                  <a:srgbClr val="000000"/>
                </a:solidFill>
              </a:rPr>
              <a:t>Evolve the implementation</a:t>
            </a:r>
            <a:endParaRPr lang="en-US" sz="2200" dirty="0"/>
          </a:p>
        </p:txBody>
      </p:sp>
    </p:spTree>
    <p:extLst>
      <p:ext uri="{BB962C8B-B14F-4D97-AF65-F5344CB8AC3E}">
        <p14:creationId xmlns:p14="http://schemas.microsoft.com/office/powerpoint/2010/main" val="326121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Secure Executive Sponsorship</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2942101"/>
          </a:xfrm>
        </p:spPr>
        <p:txBody>
          <a:bodyPr/>
          <a:lstStyle/>
          <a:p>
            <a:pPr marL="255651" lvl="0" indent="-255651">
              <a:spcAft>
                <a:spcPct val="0"/>
              </a:spcAft>
              <a:tabLst/>
            </a:pPr>
            <a:r>
              <a:rPr lang="en-US" sz="2400" kern="1200" dirty="0">
                <a:solidFill>
                  <a:srgbClr val="000000"/>
                </a:solidFill>
              </a:rPr>
              <a:t>Executive Sponsorship is Critical</a:t>
            </a:r>
          </a:p>
          <a:p>
            <a:pPr marL="741553" lvl="1" indent="-284353">
              <a:spcAft>
                <a:spcPct val="0"/>
              </a:spcAft>
              <a:buFont typeface="Arial" panose="020B0604020202020204" pitchFamily="34" charset="0"/>
              <a:buChar char="–"/>
            </a:pPr>
            <a:r>
              <a:rPr lang="en-US" sz="2200" kern="1200" dirty="0">
                <a:solidFill>
                  <a:srgbClr val="000000"/>
                </a:solidFill>
              </a:rPr>
              <a:t>Primary reason for ERP failure</a:t>
            </a:r>
          </a:p>
          <a:p>
            <a:pPr marL="741553" lvl="1" indent="-284353">
              <a:spcAft>
                <a:spcPct val="0"/>
              </a:spcAft>
              <a:buFont typeface="Arial" panose="020B0604020202020204" pitchFamily="34" charset="0"/>
              <a:buChar char="–"/>
            </a:pPr>
            <a:r>
              <a:rPr lang="en-US" sz="2200" kern="1200" dirty="0">
                <a:solidFill>
                  <a:srgbClr val="000000"/>
                </a:solidFill>
              </a:rPr>
              <a:t>Critical for buy-in</a:t>
            </a:r>
          </a:p>
          <a:p>
            <a:pPr marL="741553" lvl="1" indent="-284353">
              <a:spcAft>
                <a:spcPct val="0"/>
              </a:spcAft>
              <a:buFont typeface="Arial" panose="020B0604020202020204" pitchFamily="34" charset="0"/>
              <a:buChar char="–"/>
            </a:pPr>
            <a:r>
              <a:rPr lang="en-US" sz="2200" kern="1200" dirty="0">
                <a:solidFill>
                  <a:srgbClr val="000000"/>
                </a:solidFill>
              </a:rPr>
              <a:t>Dictates resource availability</a:t>
            </a:r>
          </a:p>
          <a:p>
            <a:pPr marL="741553" lvl="1" indent="-284353">
              <a:spcAft>
                <a:spcPct val="0"/>
              </a:spcAft>
              <a:buFont typeface="Arial" panose="020B0604020202020204" pitchFamily="34" charset="0"/>
              <a:buChar char="–"/>
            </a:pPr>
            <a:r>
              <a:rPr lang="en-US" sz="2200" kern="1200" dirty="0">
                <a:solidFill>
                  <a:srgbClr val="000000"/>
                </a:solidFill>
              </a:rPr>
              <a:t>Necessary to authorize business improvements</a:t>
            </a:r>
          </a:p>
          <a:p>
            <a:pPr marL="741553" lvl="1" indent="-284353">
              <a:spcAft>
                <a:spcPct val="0"/>
              </a:spcAft>
              <a:buFont typeface="Arial" panose="020B0604020202020204" pitchFamily="34" charset="0"/>
              <a:buChar char="–"/>
            </a:pPr>
            <a:r>
              <a:rPr lang="en-US" sz="2200" kern="1200" dirty="0">
                <a:solidFill>
                  <a:srgbClr val="000000"/>
                </a:solidFill>
              </a:rPr>
              <a:t>Key to removing obstacles</a:t>
            </a:r>
            <a:endParaRPr lang="en-IN" sz="2200" dirty="0"/>
          </a:p>
          <a:p>
            <a:endParaRPr lang="en-US" sz="2400" dirty="0"/>
          </a:p>
        </p:txBody>
      </p:sp>
    </p:spTree>
    <p:extLst>
      <p:ext uri="{BB962C8B-B14F-4D97-AF65-F5344CB8AC3E}">
        <p14:creationId xmlns:p14="http://schemas.microsoft.com/office/powerpoint/2010/main" val="383295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Get Help from Outside Experts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3982625"/>
          </a:xfrm>
        </p:spPr>
        <p:txBody>
          <a:bodyPr/>
          <a:lstStyle/>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systems are very complex</a:t>
            </a:r>
          </a:p>
          <a:p>
            <a:pPr marL="255651" lvl="0" indent="-255651">
              <a:spcAft>
                <a:spcPct val="0"/>
              </a:spcAft>
              <a:tabLst/>
            </a:pPr>
            <a:r>
              <a:rPr lang="en-US" sz="2400" kern="1200" dirty="0">
                <a:solidFill>
                  <a:srgbClr val="000000"/>
                </a:solidFill>
              </a:rPr>
              <a:t>Typically, I</a:t>
            </a:r>
            <a:r>
              <a:rPr lang="en-US" sz="100" kern="1200" dirty="0">
                <a:solidFill>
                  <a:srgbClr val="000000"/>
                </a:solidFill>
              </a:rPr>
              <a:t> </a:t>
            </a:r>
            <a:r>
              <a:rPr lang="en-US" sz="2400" kern="1200" dirty="0">
                <a:solidFill>
                  <a:srgbClr val="000000"/>
                </a:solidFill>
              </a:rPr>
              <a:t>S departments aren’t familiar with new systems</a:t>
            </a:r>
          </a:p>
          <a:p>
            <a:pPr marL="255651" lvl="0" indent="-255651">
              <a:spcAft>
                <a:spcPct val="0"/>
              </a:spcAft>
              <a:tabLst/>
            </a:pPr>
            <a:r>
              <a:rPr lang="en-US" sz="2400" kern="1200" dirty="0">
                <a:solidFill>
                  <a:srgbClr val="000000"/>
                </a:solidFill>
              </a:rPr>
              <a:t>Experts can help</a:t>
            </a:r>
          </a:p>
          <a:p>
            <a:pPr marL="741553" lvl="1" indent="-284353">
              <a:spcAft>
                <a:spcPct val="0"/>
              </a:spcAft>
              <a:buFont typeface="Arial" panose="020B0604020202020204" pitchFamily="34" charset="0"/>
              <a:buChar char="–"/>
            </a:pPr>
            <a:r>
              <a:rPr lang="en-US" sz="2200" kern="1200" dirty="0">
                <a:solidFill>
                  <a:srgbClr val="000000"/>
                </a:solidFill>
              </a:rPr>
              <a:t>Specify needs</a:t>
            </a:r>
          </a:p>
          <a:p>
            <a:pPr marL="741553" lvl="1" indent="-284353">
              <a:spcAft>
                <a:spcPct val="0"/>
              </a:spcAft>
              <a:buFont typeface="Arial" panose="020B0604020202020204" pitchFamily="34" charset="0"/>
              <a:buChar char="–"/>
            </a:pPr>
            <a:r>
              <a:rPr lang="en-US" sz="2200" kern="1200" dirty="0">
                <a:solidFill>
                  <a:srgbClr val="000000"/>
                </a:solidFill>
              </a:rPr>
              <a:t>Select a suitable vendor</a:t>
            </a:r>
          </a:p>
          <a:p>
            <a:pPr marL="741553" lvl="1" indent="-284353">
              <a:spcAft>
                <a:spcPct val="0"/>
              </a:spcAft>
              <a:buFont typeface="Arial" panose="020B0604020202020204" pitchFamily="34" charset="0"/>
              <a:buChar char="–"/>
            </a:pPr>
            <a:r>
              <a:rPr lang="en-US" sz="2200" kern="1200" dirty="0">
                <a:solidFill>
                  <a:srgbClr val="000000"/>
                </a:solidFill>
              </a:rPr>
              <a:t>Manage the implementation project</a:t>
            </a:r>
          </a:p>
          <a:p>
            <a:pPr marL="741553" lvl="1" indent="-284353">
              <a:spcAft>
                <a:spcPct val="0"/>
              </a:spcAft>
              <a:buFont typeface="Arial" panose="020B0604020202020204" pitchFamily="34" charset="0"/>
              <a:buChar char="–"/>
            </a:pPr>
            <a:r>
              <a:rPr lang="en-US" sz="2200" kern="1200" dirty="0">
                <a:solidFill>
                  <a:srgbClr val="000000"/>
                </a:solidFill>
              </a:rPr>
              <a:t>Provide technical expertise</a:t>
            </a:r>
            <a:endParaRPr lang="en-US" sz="2200" dirty="0"/>
          </a:p>
        </p:txBody>
      </p:sp>
    </p:spTree>
    <p:extLst>
      <p:ext uri="{BB962C8B-B14F-4D97-AF65-F5344CB8AC3E}">
        <p14:creationId xmlns:p14="http://schemas.microsoft.com/office/powerpoint/2010/main" val="192646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Thoroughly Train Users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4192832"/>
          </a:xfrm>
        </p:spPr>
        <p:txBody>
          <a:bodyPr/>
          <a:lstStyle/>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systems are complex from the user perspective as well</a:t>
            </a:r>
          </a:p>
          <a:p>
            <a:pPr marL="741553" lvl="1" indent="-284353">
              <a:spcAft>
                <a:spcPct val="0"/>
              </a:spcAft>
              <a:buFont typeface="Arial" panose="020B0604020202020204" pitchFamily="34" charset="0"/>
              <a:buChar char="–"/>
            </a:pPr>
            <a:r>
              <a:rPr lang="en-US" sz="2200" kern="1200" dirty="0">
                <a:solidFill>
                  <a:srgbClr val="000000"/>
                </a:solidFill>
              </a:rPr>
              <a:t>Training costs are often poorly judged</a:t>
            </a:r>
          </a:p>
          <a:p>
            <a:pPr marL="741553" lvl="1" indent="-284353">
              <a:spcAft>
                <a:spcPct val="0"/>
              </a:spcAft>
              <a:buFont typeface="Arial" panose="020B0604020202020204" pitchFamily="34" charset="0"/>
              <a:buChar char="–"/>
            </a:pPr>
            <a:r>
              <a:rPr lang="en-US" sz="2200" kern="1200" dirty="0">
                <a:solidFill>
                  <a:srgbClr val="000000"/>
                </a:solidFill>
              </a:rPr>
              <a:t>When systems go live, it takes employees time to regain productivity</a:t>
            </a:r>
          </a:p>
          <a:p>
            <a:pPr marL="255651" lvl="0" indent="-255651">
              <a:spcAft>
                <a:spcPct val="0"/>
              </a:spcAft>
              <a:tabLst/>
            </a:pPr>
            <a:r>
              <a:rPr lang="en-US" sz="2400" kern="1200" dirty="0">
                <a:solidFill>
                  <a:srgbClr val="000000"/>
                </a:solidFill>
              </a:rPr>
              <a:t>Proper training can:</a:t>
            </a:r>
          </a:p>
          <a:p>
            <a:pPr marL="741553" lvl="1" indent="-284353">
              <a:spcAft>
                <a:spcPct val="0"/>
              </a:spcAft>
              <a:buFont typeface="Arial" panose="020B0604020202020204" pitchFamily="34" charset="0"/>
              <a:buChar char="–"/>
            </a:pPr>
            <a:r>
              <a:rPr lang="en-US" sz="2200" kern="1200" dirty="0">
                <a:solidFill>
                  <a:srgbClr val="000000"/>
                </a:solidFill>
              </a:rPr>
              <a:t>Alleviate concerns</a:t>
            </a:r>
          </a:p>
          <a:p>
            <a:pPr marL="741553" lvl="1" indent="-284353">
              <a:spcAft>
                <a:spcPct val="0"/>
              </a:spcAft>
              <a:buFont typeface="Arial" panose="020B0604020202020204" pitchFamily="34" charset="0"/>
              <a:buChar char="–"/>
            </a:pPr>
            <a:r>
              <a:rPr lang="en-US" sz="2200" kern="1200" dirty="0">
                <a:solidFill>
                  <a:srgbClr val="000000"/>
                </a:solidFill>
              </a:rPr>
              <a:t>Mitigate productivity loss</a:t>
            </a:r>
          </a:p>
          <a:p>
            <a:pPr marL="741553" lvl="1" indent="-284353">
              <a:spcAft>
                <a:spcPct val="0"/>
              </a:spcAft>
              <a:buFont typeface="Arial" panose="020B0604020202020204" pitchFamily="34" charset="0"/>
              <a:buChar char="–"/>
            </a:pPr>
            <a:r>
              <a:rPr lang="en-US" sz="2200" kern="1200" dirty="0">
                <a:solidFill>
                  <a:srgbClr val="000000"/>
                </a:solidFill>
              </a:rPr>
              <a:t>Set expectations</a:t>
            </a:r>
            <a:endParaRPr lang="en-US" sz="2200" dirty="0"/>
          </a:p>
        </p:txBody>
      </p:sp>
    </p:spTree>
    <p:extLst>
      <p:ext uri="{BB962C8B-B14F-4D97-AF65-F5344CB8AC3E}">
        <p14:creationId xmlns:p14="http://schemas.microsoft.com/office/powerpoint/2010/main" val="265913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kern="1200" dirty="0">
                <a:latin typeface="Times New Roman" panose="02020603050405020304" pitchFamily="18" charset="0"/>
                <a:cs typeface="Times New Roman" panose="02020603050405020304" pitchFamily="18" charset="0"/>
              </a:rPr>
              <a:t>Take a Multidisciplinary Approach to Implementation</a:t>
            </a:r>
            <a:endParaRPr lang="en-US" sz="3400" dirty="0"/>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4014156"/>
          </a:xfrm>
        </p:spPr>
        <p:txBody>
          <a:bodyPr/>
          <a:lstStyle/>
          <a:p>
            <a:pPr marL="255651" lvl="0" indent="-255651">
              <a:spcAft>
                <a:spcPct val="0"/>
              </a:spcAft>
              <a:tabLst/>
            </a:pPr>
            <a:r>
              <a:rPr lang="en-US" sz="2400" kern="1200" dirty="0">
                <a:solidFill>
                  <a:srgbClr val="000000"/>
                </a:solidFill>
              </a:rPr>
              <a:t>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systems often affect the entire organization</a:t>
            </a:r>
          </a:p>
          <a:p>
            <a:pPr marL="741553" lvl="1" indent="-284353">
              <a:spcAft>
                <a:spcPct val="0"/>
              </a:spcAft>
              <a:buFont typeface="Arial" panose="020B0604020202020204" pitchFamily="34" charset="0"/>
              <a:buChar char="–"/>
            </a:pPr>
            <a:r>
              <a:rPr lang="en-US" sz="2200" kern="1200" dirty="0">
                <a:solidFill>
                  <a:srgbClr val="000000"/>
                </a:solidFill>
              </a:rPr>
              <a:t>The entire organization is a stakeholder</a:t>
            </a:r>
          </a:p>
          <a:p>
            <a:pPr marL="741553" lvl="1" indent="-284353">
              <a:spcAft>
                <a:spcPct val="0"/>
              </a:spcAft>
              <a:buFont typeface="Arial" panose="020B0604020202020204" pitchFamily="34" charset="0"/>
              <a:buChar char="–"/>
            </a:pPr>
            <a:r>
              <a:rPr lang="en-US" sz="2200" kern="1200" dirty="0">
                <a:solidFill>
                  <a:srgbClr val="000000"/>
                </a:solidFill>
              </a:rPr>
              <a:t>The entire organization needs involvement</a:t>
            </a:r>
          </a:p>
          <a:p>
            <a:pPr marL="741553" lvl="1" indent="-284353">
              <a:spcAft>
                <a:spcPct val="0"/>
              </a:spcAft>
              <a:buFont typeface="Arial" panose="020B0604020202020204" pitchFamily="34" charset="0"/>
              <a:buChar char="–"/>
            </a:pPr>
            <a:r>
              <a:rPr lang="en-US" sz="2200" kern="1200" dirty="0">
                <a:solidFill>
                  <a:srgbClr val="000000"/>
                </a:solidFill>
              </a:rPr>
              <a:t>Failure to have representatives can result in unmet critical needs</a:t>
            </a:r>
          </a:p>
          <a:p>
            <a:pPr marL="741553" lvl="1" indent="-284353">
              <a:spcAft>
                <a:spcPct val="0"/>
              </a:spcAft>
              <a:buFont typeface="Arial" panose="020B0604020202020204" pitchFamily="34" charset="0"/>
              <a:buChar char="–"/>
            </a:pPr>
            <a:r>
              <a:rPr lang="en-US" sz="2200" kern="1200" dirty="0">
                <a:solidFill>
                  <a:srgbClr val="000000"/>
                </a:solidFill>
              </a:rPr>
              <a:t>The project team can’t be experts in every aspect of user needs</a:t>
            </a:r>
          </a:p>
          <a:p>
            <a:pPr marL="741553" lvl="1" indent="-284353">
              <a:spcAft>
                <a:spcPct val="0"/>
              </a:spcAft>
              <a:buFont typeface="Arial" panose="020B0604020202020204" pitchFamily="34" charset="0"/>
              <a:buChar char="–"/>
            </a:pPr>
            <a:r>
              <a:rPr lang="en-US" sz="2200" kern="1200" dirty="0">
                <a:solidFill>
                  <a:srgbClr val="000000"/>
                </a:solidFill>
              </a:rPr>
              <a:t>Departments may become hostile if left out of the implementation and needs assessment</a:t>
            </a:r>
            <a:endParaRPr lang="en-IN" sz="2200" dirty="0"/>
          </a:p>
          <a:p>
            <a:endParaRPr lang="en-US" sz="2400" dirty="0"/>
          </a:p>
        </p:txBody>
      </p:sp>
    </p:spTree>
    <p:extLst>
      <p:ext uri="{BB962C8B-B14F-4D97-AF65-F5344CB8AC3E}">
        <p14:creationId xmlns:p14="http://schemas.microsoft.com/office/powerpoint/2010/main" val="2905446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kern="1200" dirty="0">
                <a:latin typeface="Times New Roman" panose="02020603050405020304" pitchFamily="18" charset="0"/>
                <a:cs typeface="Times New Roman" panose="02020603050405020304" pitchFamily="18" charset="0"/>
              </a:rPr>
              <a:t>Evolve the Implementation</a:t>
            </a:r>
            <a:endParaRPr lang="en-US" sz="3400" dirty="0"/>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3814459"/>
          </a:xfrm>
        </p:spPr>
        <p:txBody>
          <a:bodyPr/>
          <a:lstStyle/>
          <a:p>
            <a:pPr marL="255651" lvl="0" indent="-255651">
              <a:spcAft>
                <a:spcPct val="0"/>
              </a:spcAft>
              <a:tabLst/>
            </a:pPr>
            <a:r>
              <a:rPr lang="en-US" sz="2400" kern="1200" dirty="0">
                <a:solidFill>
                  <a:srgbClr val="000000"/>
                </a:solidFill>
              </a:rPr>
              <a:t>Recent trend is to move away from large-scale 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a:t>
            </a:r>
          </a:p>
          <a:p>
            <a:pPr marL="741553" lvl="1" indent="-284353">
              <a:spcAft>
                <a:spcPct val="0"/>
              </a:spcAft>
              <a:buFont typeface="Arial" panose="020B0604020202020204" pitchFamily="34" charset="0"/>
              <a:buChar char="–"/>
            </a:pPr>
            <a:r>
              <a:rPr lang="en-US" sz="2200" kern="1200" dirty="0">
                <a:solidFill>
                  <a:srgbClr val="000000"/>
                </a:solidFill>
              </a:rPr>
              <a:t>Using cloud-based ERP allows scalability and agility</a:t>
            </a:r>
          </a:p>
          <a:p>
            <a:pPr marL="255651" lvl="0" indent="-255651">
              <a:spcAft>
                <a:spcPct val="0"/>
              </a:spcAft>
              <a:tabLst/>
            </a:pPr>
            <a:r>
              <a:rPr lang="en-US" sz="2400" kern="1200" dirty="0">
                <a:solidFill>
                  <a:srgbClr val="000000"/>
                </a:solidFill>
              </a:rPr>
              <a:t>Another trend: managing businesses in real time</a:t>
            </a:r>
          </a:p>
          <a:p>
            <a:pPr marL="741553" lvl="1" indent="-284353">
              <a:spcAft>
                <a:spcPct val="0"/>
              </a:spcAft>
              <a:buFont typeface="Arial" panose="020B0604020202020204" pitchFamily="34" charset="0"/>
              <a:buChar char="–"/>
            </a:pPr>
            <a:r>
              <a:rPr lang="en-US" sz="2200" kern="1200" dirty="0">
                <a:solidFill>
                  <a:srgbClr val="000000"/>
                </a:solidFill>
              </a:rPr>
              <a:t>Take advantage of in-memory computing and mobile access</a:t>
            </a:r>
            <a:endParaRPr lang="en-IN" sz="2200" dirty="0"/>
          </a:p>
          <a:p>
            <a:endParaRPr lang="en-US" sz="2400" dirty="0"/>
          </a:p>
        </p:txBody>
      </p:sp>
    </p:spTree>
    <p:extLst>
      <p:ext uri="{BB962C8B-B14F-4D97-AF65-F5344CB8AC3E}">
        <p14:creationId xmlns:p14="http://schemas.microsoft.com/office/powerpoint/2010/main" val="390799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2206529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Managing in the Digital World: Amazon</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pPr marL="255651" lvl="0" indent="-255651">
              <a:spcAft>
                <a:spcPct val="0"/>
              </a:spcAft>
              <a:tabLst/>
            </a:pPr>
            <a:r>
              <a:rPr lang="en-US" sz="2400" kern="1200" dirty="0">
                <a:solidFill>
                  <a:srgbClr val="000000"/>
                </a:solidFill>
              </a:rPr>
              <a:t>Amazon has grown from an online bookstore to a complete marketplace</a:t>
            </a:r>
          </a:p>
          <a:p>
            <a:pPr marL="741553" lvl="1" indent="-284353">
              <a:spcAft>
                <a:spcPct val="0"/>
              </a:spcAft>
              <a:buFont typeface="Arial" panose="020B0604020202020204" pitchFamily="34" charset="0"/>
              <a:buChar char="–"/>
            </a:pPr>
            <a:r>
              <a:rPr lang="en-US" sz="2200" kern="1200" dirty="0">
                <a:solidFill>
                  <a:srgbClr val="000000"/>
                </a:solidFill>
              </a:rPr>
              <a:t>Almost any product can be purchased through Amazon</a:t>
            </a:r>
          </a:p>
          <a:p>
            <a:pPr marL="741553" lvl="1" indent="-284353">
              <a:spcAft>
                <a:spcPct val="0"/>
              </a:spcAft>
              <a:buFont typeface="Arial" panose="020B0604020202020204" pitchFamily="34" charset="0"/>
              <a:buChar char="–"/>
            </a:pPr>
            <a:r>
              <a:rPr lang="en-US" sz="2200" kern="1200" dirty="0">
                <a:solidFill>
                  <a:srgbClr val="000000"/>
                </a:solidFill>
              </a:rPr>
              <a:t>Amazon uses enterprise information systems to optimize processes, and it now provides this to others</a:t>
            </a:r>
          </a:p>
          <a:p>
            <a:pPr marL="741553" lvl="1" indent="-284353">
              <a:spcAft>
                <a:spcPct val="0"/>
              </a:spcAft>
              <a:buFont typeface="Arial" panose="020B0604020202020204" pitchFamily="34" charset="0"/>
              <a:buChar char="–"/>
            </a:pPr>
            <a:r>
              <a:rPr lang="en-US" sz="2200" kern="1200" dirty="0">
                <a:solidFill>
                  <a:srgbClr val="000000"/>
                </a:solidFill>
              </a:rPr>
              <a:t>Amazon Web Services (AWS) is an IS infrastructure rented to companies for their enterprise system needs</a:t>
            </a:r>
          </a:p>
          <a:p>
            <a:pPr marL="741553" lvl="1" indent="-284353">
              <a:spcAft>
                <a:spcPct val="0"/>
              </a:spcAft>
              <a:buFont typeface="Arial" panose="020B0604020202020204" pitchFamily="34" charset="0"/>
              <a:buChar char="–"/>
            </a:pPr>
            <a:r>
              <a:rPr lang="en-US" sz="2200" kern="1200" dirty="0">
                <a:solidFill>
                  <a:srgbClr val="000000"/>
                </a:solidFill>
              </a:rPr>
              <a:t>Amazon has 2 billion plus customer visits per month</a:t>
            </a:r>
          </a:p>
          <a:p>
            <a:pPr marL="741553" lvl="1" indent="-284353">
              <a:spcAft>
                <a:spcPct val="0"/>
              </a:spcAft>
              <a:buFont typeface="Arial" panose="020B0604020202020204" pitchFamily="34" charset="0"/>
              <a:buChar char="–"/>
            </a:pPr>
            <a:r>
              <a:rPr lang="en-US" sz="2200" kern="1200" dirty="0">
                <a:solidFill>
                  <a:srgbClr val="000000"/>
                </a:solidFill>
              </a:rPr>
              <a:t>Amazon posted net sales of US$280 billion</a:t>
            </a:r>
          </a:p>
          <a:p>
            <a:pPr marL="741553" lvl="1" indent="-284353">
              <a:spcAft>
                <a:spcPct val="0"/>
              </a:spcAft>
              <a:buFont typeface="Arial" panose="020B0604020202020204" pitchFamily="34" charset="0"/>
              <a:buChar char="–"/>
            </a:pPr>
            <a:r>
              <a:rPr lang="en-US" sz="2200" kern="1200" dirty="0">
                <a:solidFill>
                  <a:srgbClr val="000000"/>
                </a:solidFill>
              </a:rPr>
              <a:t>AWS provides cloud services and hosting for other companies</a:t>
            </a:r>
          </a:p>
          <a:p>
            <a:pPr marL="741553" lvl="1" indent="-284353">
              <a:spcAft>
                <a:spcPct val="0"/>
              </a:spcAft>
              <a:buFont typeface="Arial" panose="020B0604020202020204" pitchFamily="34" charset="0"/>
              <a:buChar char="–"/>
            </a:pPr>
            <a:endParaRPr lang="en-IN" sz="2200" dirty="0"/>
          </a:p>
          <a:p>
            <a:endParaRPr lang="en-US" sz="2400" dirty="0"/>
          </a:p>
        </p:txBody>
      </p:sp>
    </p:spTree>
    <p:extLst>
      <p:ext uri="{BB962C8B-B14F-4D97-AF65-F5344CB8AC3E}">
        <p14:creationId xmlns:p14="http://schemas.microsoft.com/office/powerpoint/2010/main" val="80926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Core Business Processes and Organizational Value Chains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4738255" cy="2662383"/>
          </a:xfrm>
        </p:spPr>
        <p:txBody>
          <a:bodyPr/>
          <a:lstStyle/>
          <a:p>
            <a:r>
              <a:rPr lang="en-US" sz="2400" dirty="0"/>
              <a:t>Core Business Processes</a:t>
            </a:r>
          </a:p>
          <a:p>
            <a:r>
              <a:rPr lang="en-US" sz="2400" dirty="0"/>
              <a:t>Organizational Activities Along the Value Chain</a:t>
            </a:r>
          </a:p>
          <a:p>
            <a:r>
              <a:rPr lang="en-US" sz="2400" dirty="0"/>
              <a:t>Value Systems: Connecting Multiple Organizational Value Chains</a:t>
            </a:r>
          </a:p>
          <a:p>
            <a:endParaRPr lang="en-US" sz="2400" dirty="0"/>
          </a:p>
        </p:txBody>
      </p:sp>
      <p:sp>
        <p:nvSpPr>
          <p:cNvPr id="7" name="Content Placeholder 2">
            <a:extLst>
              <a:ext uri="{FF2B5EF4-FFF2-40B4-BE49-F238E27FC236}">
                <a16:creationId xmlns:a16="http://schemas.microsoft.com/office/drawing/2014/main" xmlns="" id="{20FB9DC5-EF2F-4A58-90BA-DD95877A6869}"/>
              </a:ext>
            </a:extLst>
          </p:cNvPr>
          <p:cNvSpPr txBox="1">
            <a:spLocks/>
          </p:cNvSpPr>
          <p:nvPr/>
        </p:nvSpPr>
        <p:spPr>
          <a:xfrm>
            <a:off x="3248498" y="4463249"/>
            <a:ext cx="2044122" cy="14122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A company’s functional areas should be interrelated</a:t>
            </a:r>
          </a:p>
          <a:p>
            <a:endParaRPr lang="en-US" sz="2400" dirty="0"/>
          </a:p>
        </p:txBody>
      </p:sp>
      <p:pic>
        <p:nvPicPr>
          <p:cNvPr id="6" name="Content Placeholder 5" descr="Diagram&#10;&#10;Description automatically generated">
            <a:extLst>
              <a:ext uri="{FF2B5EF4-FFF2-40B4-BE49-F238E27FC236}">
                <a16:creationId xmlns:a16="http://schemas.microsoft.com/office/drawing/2014/main" xmlns="" id="{C3F942CE-6F5F-4B37-80E5-BC561879B83D}"/>
              </a:ext>
            </a:extLst>
          </p:cNvPr>
          <p:cNvPicPr>
            <a:picLocks noGrp="1" noChangeAspect="1"/>
          </p:cNvPicPr>
          <p:nvPr>
            <p:ph sz="quarter" idx="14"/>
          </p:nvPr>
        </p:nvPicPr>
        <p:blipFill>
          <a:blip r:embed="rId2"/>
          <a:stretch>
            <a:fillRect/>
          </a:stretch>
        </p:blipFill>
        <p:spPr>
          <a:xfrm>
            <a:off x="5323793" y="1599419"/>
            <a:ext cx="3484810" cy="4188317"/>
          </a:xfrm>
        </p:spPr>
      </p:pic>
    </p:spTree>
    <p:extLst>
      <p:ext uri="{BB962C8B-B14F-4D97-AF65-F5344CB8AC3E}">
        <p14:creationId xmlns:p14="http://schemas.microsoft.com/office/powerpoint/2010/main" val="418427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Green IT</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a:xfrm>
            <a:off x="457200" y="1441449"/>
            <a:ext cx="8232775" cy="4738633"/>
          </a:xfrm>
        </p:spPr>
        <p:txBody>
          <a:bodyPr/>
          <a:lstStyle/>
          <a:p>
            <a:pPr marL="255651" lvl="0" indent="-255651">
              <a:spcAft>
                <a:spcPct val="0"/>
              </a:spcAft>
              <a:tabLst/>
            </a:pPr>
            <a:r>
              <a:rPr lang="en-US" sz="2400" kern="1200" dirty="0">
                <a:solidFill>
                  <a:srgbClr val="000000"/>
                </a:solidFill>
              </a:rPr>
              <a:t>Green IT refers to using computers resources more efficiently and environmentally responsible</a:t>
            </a:r>
          </a:p>
          <a:p>
            <a:pPr marL="255651" lvl="0" indent="-255651">
              <a:spcAft>
                <a:spcPct val="0"/>
              </a:spcAft>
              <a:tabLst/>
            </a:pPr>
            <a:r>
              <a:rPr lang="en-US" sz="2400" kern="1200" dirty="0">
                <a:solidFill>
                  <a:srgbClr val="000000"/>
                </a:solidFill>
              </a:rPr>
              <a:t>Big part of Green IT movement focuses on cloud computing</a:t>
            </a:r>
          </a:p>
          <a:p>
            <a:pPr marL="255651" lvl="0" indent="-255651">
              <a:spcAft>
                <a:spcPct val="0"/>
              </a:spcAft>
              <a:tabLst/>
            </a:pPr>
            <a:r>
              <a:rPr lang="en-US" sz="2400" kern="1200" dirty="0">
                <a:solidFill>
                  <a:srgbClr val="000000"/>
                </a:solidFill>
              </a:rPr>
              <a:t>One benefit of moving IT to the cloud is that the organization will become known as a sustainable business</a:t>
            </a:r>
          </a:p>
          <a:p>
            <a:pPr marL="255651" lvl="0" indent="-255651">
              <a:spcAft>
                <a:spcPct val="0"/>
              </a:spcAft>
              <a:tabLst/>
            </a:pPr>
            <a:r>
              <a:rPr lang="en-US" sz="2400" kern="1200" dirty="0">
                <a:solidFill>
                  <a:srgbClr val="000000"/>
                </a:solidFill>
              </a:rPr>
              <a:t>Benefits include:</a:t>
            </a:r>
          </a:p>
          <a:p>
            <a:pPr marL="741553" lvl="1" indent="-284353">
              <a:spcAft>
                <a:spcPct val="0"/>
              </a:spcAft>
              <a:buFont typeface="Arial" panose="020B0604020202020204" pitchFamily="34" charset="0"/>
              <a:buChar char="–"/>
            </a:pPr>
            <a:r>
              <a:rPr lang="en-US" sz="2200" kern="1200" dirty="0">
                <a:solidFill>
                  <a:srgbClr val="000000"/>
                </a:solidFill>
              </a:rPr>
              <a:t>Low capital outlays, lower operating costs, better I</a:t>
            </a:r>
            <a:r>
              <a:rPr lang="en-US" sz="100" kern="1200" dirty="0">
                <a:solidFill>
                  <a:srgbClr val="000000"/>
                </a:solidFill>
              </a:rPr>
              <a:t> </a:t>
            </a:r>
            <a:r>
              <a:rPr lang="en-US" sz="2200" kern="1200" dirty="0">
                <a:solidFill>
                  <a:srgbClr val="000000"/>
                </a:solidFill>
              </a:rPr>
              <a:t>T resource utilization, increased security, and better ability to adjust to demand changes</a:t>
            </a:r>
            <a:endParaRPr lang="en-IN" dirty="0"/>
          </a:p>
          <a:p>
            <a:endParaRPr lang="en-US" sz="2400" dirty="0"/>
          </a:p>
        </p:txBody>
      </p:sp>
    </p:spTree>
    <p:extLst>
      <p:ext uri="{BB962C8B-B14F-4D97-AF65-F5344CB8AC3E}">
        <p14:creationId xmlns:p14="http://schemas.microsoft.com/office/powerpoint/2010/main" val="722365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100" dirty="0"/>
              <a:t>Ethical Dilemma: How Amazon Is Building an Ecosystem of Your Personal Data</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In recent years, Amazon has strived to become a source of “everything” for consumers</a:t>
            </a:r>
          </a:p>
          <a:p>
            <a:r>
              <a:rPr lang="en-US" sz="2400" dirty="0"/>
              <a:t>Amazon uses our shopping habits to help us find things</a:t>
            </a:r>
          </a:p>
          <a:p>
            <a:r>
              <a:rPr lang="en-US" sz="2400" dirty="0"/>
              <a:t>In 2020, Amazon announced a new wearable “Halo”</a:t>
            </a:r>
          </a:p>
          <a:p>
            <a:pPr lvl="1"/>
            <a:r>
              <a:rPr lang="en-US" sz="2200" dirty="0"/>
              <a:t>Halo monitors and tracks our emotions</a:t>
            </a:r>
          </a:p>
          <a:p>
            <a:pPr lvl="1"/>
            <a:r>
              <a:rPr lang="en-US" sz="2200" dirty="0"/>
              <a:t>Insurance companies interested in that data</a:t>
            </a:r>
          </a:p>
          <a:p>
            <a:r>
              <a:rPr lang="en-US" sz="2400" dirty="0"/>
              <a:t>Tencent’s WeChat, used in China is “everything” for consumers</a:t>
            </a:r>
          </a:p>
          <a:p>
            <a:pPr lvl="1"/>
            <a:r>
              <a:rPr lang="en-US" sz="2200" dirty="0"/>
              <a:t>Can be restricted for violating Chinese censorship laws</a:t>
            </a:r>
          </a:p>
        </p:txBody>
      </p:sp>
    </p:spTree>
    <p:extLst>
      <p:ext uri="{BB962C8B-B14F-4D97-AF65-F5344CB8AC3E}">
        <p14:creationId xmlns:p14="http://schemas.microsoft.com/office/powerpoint/2010/main" val="4135474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100" dirty="0"/>
              <a:t>Coming Attractions: The Internet of Things Will Transform ERP and Organizations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pPr marL="255651" lvl="0" indent="-255651">
              <a:spcAft>
                <a:spcPct val="0"/>
              </a:spcAft>
              <a:tabLst/>
            </a:pPr>
            <a:r>
              <a:rPr lang="en-US" sz="2400" kern="1200" dirty="0">
                <a:solidFill>
                  <a:srgbClr val="000000"/>
                </a:solidFill>
              </a:rPr>
              <a:t>The I</a:t>
            </a:r>
            <a:r>
              <a:rPr lang="en-US" sz="100" kern="1200" dirty="0">
                <a:solidFill>
                  <a:srgbClr val="000000"/>
                </a:solidFill>
              </a:rPr>
              <a:t> </a:t>
            </a:r>
            <a:r>
              <a:rPr lang="en-US" sz="2400" kern="1200" dirty="0">
                <a:solidFill>
                  <a:srgbClr val="000000"/>
                </a:solidFill>
              </a:rPr>
              <a:t>o</a:t>
            </a:r>
            <a:r>
              <a:rPr lang="en-US" sz="100" kern="1200" dirty="0">
                <a:solidFill>
                  <a:srgbClr val="000000"/>
                </a:solidFill>
              </a:rPr>
              <a:t> </a:t>
            </a:r>
            <a:r>
              <a:rPr lang="en-US" sz="2400" kern="1200" dirty="0">
                <a:solidFill>
                  <a:srgbClr val="000000"/>
                </a:solidFill>
              </a:rPr>
              <a:t>T refers to a broad range of physical objects that are interconnected and automatically share data over the Internet</a:t>
            </a:r>
          </a:p>
          <a:p>
            <a:pPr marL="255651" lvl="0" indent="-255651">
              <a:spcAft>
                <a:spcPct val="0"/>
              </a:spcAft>
              <a:tabLst/>
            </a:pPr>
            <a:r>
              <a:rPr lang="en-US" sz="2400" kern="1200" dirty="0">
                <a:solidFill>
                  <a:srgbClr val="000000"/>
                </a:solidFill>
              </a:rPr>
              <a:t>The integration of “things” will significantly transform the way organizations do business</a:t>
            </a:r>
          </a:p>
          <a:p>
            <a:pPr marL="255651" lvl="0" indent="-255651">
              <a:spcAft>
                <a:spcPct val="0"/>
              </a:spcAft>
              <a:tabLst/>
            </a:pPr>
            <a:r>
              <a:rPr lang="en-US" sz="2400" kern="1200" dirty="0">
                <a:solidFill>
                  <a:srgbClr val="000000"/>
                </a:solidFill>
              </a:rPr>
              <a:t>Complex machines can have dozens of sensors to provide massive amounts of data</a:t>
            </a:r>
          </a:p>
          <a:p>
            <a:pPr marL="255651" lvl="0" indent="-255651">
              <a:spcAft>
                <a:spcPct val="0"/>
              </a:spcAft>
              <a:tabLst/>
            </a:pPr>
            <a:r>
              <a:rPr lang="en-US" sz="2400" kern="1200" dirty="0">
                <a:solidFill>
                  <a:srgbClr val="000000"/>
                </a:solidFill>
              </a:rPr>
              <a:t>When I</a:t>
            </a:r>
            <a:r>
              <a:rPr lang="en-US" sz="100" kern="1200" dirty="0">
                <a:solidFill>
                  <a:srgbClr val="000000"/>
                </a:solidFill>
              </a:rPr>
              <a:t> </a:t>
            </a:r>
            <a:r>
              <a:rPr lang="en-US" sz="2400" kern="1200" dirty="0">
                <a:solidFill>
                  <a:srgbClr val="000000"/>
                </a:solidFill>
              </a:rPr>
              <a:t>o</a:t>
            </a:r>
            <a:r>
              <a:rPr lang="en-US" sz="100" kern="1200" dirty="0">
                <a:solidFill>
                  <a:srgbClr val="000000"/>
                </a:solidFill>
              </a:rPr>
              <a:t> </a:t>
            </a:r>
            <a:r>
              <a:rPr lang="en-US" sz="2400" kern="1200" dirty="0">
                <a:solidFill>
                  <a:srgbClr val="000000"/>
                </a:solidFill>
              </a:rPr>
              <a:t>T technologies provide data for enterprise-wide systems, the enterprise will have a better understanding of virtually every aspect of the business</a:t>
            </a:r>
            <a:endParaRPr lang="en-IN" sz="2400" dirty="0"/>
          </a:p>
          <a:p>
            <a:endParaRPr lang="en-US" sz="2400" dirty="0"/>
          </a:p>
        </p:txBody>
      </p:sp>
    </p:spTree>
    <p:extLst>
      <p:ext uri="{BB962C8B-B14F-4D97-AF65-F5344CB8AC3E}">
        <p14:creationId xmlns:p14="http://schemas.microsoft.com/office/powerpoint/2010/main" val="341175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300" kern="1200" dirty="0">
                <a:cs typeface="Times New Roman" panose="02020603050405020304" pitchFamily="18" charset="0"/>
              </a:rPr>
              <a:t>Security Matters: To Update or Not to Update, That Shouldn’t Be the Question</a:t>
            </a:r>
            <a:endParaRPr lang="en-US" sz="3300" dirty="0"/>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pPr marL="255651" lvl="0" indent="-255651">
              <a:spcAft>
                <a:spcPct val="0"/>
              </a:spcAft>
              <a:tabLst/>
            </a:pPr>
            <a:r>
              <a:rPr lang="en-US" sz="2400" kern="1200" dirty="0">
                <a:solidFill>
                  <a:srgbClr val="000000"/>
                </a:solidFill>
              </a:rPr>
              <a:t>Virtually all software has known or unknown flaws</a:t>
            </a:r>
          </a:p>
          <a:p>
            <a:pPr marL="255651" lvl="0" indent="-255651">
              <a:spcAft>
                <a:spcPct val="0"/>
              </a:spcAft>
              <a:tabLst/>
            </a:pPr>
            <a:r>
              <a:rPr lang="en-US" sz="2400" kern="1200" dirty="0">
                <a:solidFill>
                  <a:srgbClr val="000000"/>
                </a:solidFill>
              </a:rPr>
              <a:t>In December 2019, cybersecurity firm Onapsis noted that many customers take months or years to apply security updates to their computers</a:t>
            </a:r>
          </a:p>
          <a:p>
            <a:pPr marL="255651" lvl="0" indent="-255651">
              <a:spcAft>
                <a:spcPct val="0"/>
              </a:spcAft>
              <a:tabLst/>
            </a:pPr>
            <a:r>
              <a:rPr lang="en-US" sz="2400" kern="1200" dirty="0">
                <a:solidFill>
                  <a:srgbClr val="000000"/>
                </a:solidFill>
              </a:rPr>
              <a:t>Many organizations fail to upgrade their systems because they feel new features are not needed</a:t>
            </a:r>
          </a:p>
          <a:p>
            <a:pPr marL="255651" lvl="0" indent="-255651">
              <a:spcAft>
                <a:spcPct val="0"/>
              </a:spcAft>
              <a:tabLst/>
            </a:pPr>
            <a:r>
              <a:rPr lang="en-US" sz="2400" kern="1200" dirty="0">
                <a:solidFill>
                  <a:srgbClr val="000000"/>
                </a:solidFill>
              </a:rPr>
              <a:t>Failing to upgrade an E</a:t>
            </a:r>
            <a:r>
              <a:rPr lang="en-US" sz="100" kern="1200" dirty="0">
                <a:solidFill>
                  <a:srgbClr val="000000"/>
                </a:solidFill>
              </a:rPr>
              <a:t> </a:t>
            </a:r>
            <a:r>
              <a:rPr lang="en-US" sz="2400" kern="1200" dirty="0">
                <a:solidFill>
                  <a:srgbClr val="000000"/>
                </a:solidFill>
              </a:rPr>
              <a:t>R</a:t>
            </a:r>
            <a:r>
              <a:rPr lang="en-US" sz="100" kern="1200" dirty="0">
                <a:solidFill>
                  <a:srgbClr val="000000"/>
                </a:solidFill>
              </a:rPr>
              <a:t> </a:t>
            </a:r>
            <a:r>
              <a:rPr lang="en-US" sz="2400" kern="1200" dirty="0">
                <a:solidFill>
                  <a:srgbClr val="000000"/>
                </a:solidFill>
              </a:rPr>
              <a:t>P system can be problematic and risks the entire company</a:t>
            </a:r>
          </a:p>
          <a:p>
            <a:pPr marL="255651" lvl="0" indent="-255651">
              <a:spcAft>
                <a:spcPct val="0"/>
              </a:spcAft>
              <a:tabLst/>
            </a:pPr>
            <a:r>
              <a:rPr lang="en-US" sz="2400" kern="1200" dirty="0">
                <a:solidFill>
                  <a:srgbClr val="000000"/>
                </a:solidFill>
              </a:rPr>
              <a:t>Given the size, scope, and complexity, a system failure can lead an organization to bankruptcy</a:t>
            </a:r>
            <a:endParaRPr lang="en-IN" sz="2400" dirty="0"/>
          </a:p>
          <a:p>
            <a:endParaRPr lang="en-US" sz="2400" dirty="0"/>
          </a:p>
        </p:txBody>
      </p:sp>
    </p:spTree>
    <p:extLst>
      <p:ext uri="{BB962C8B-B14F-4D97-AF65-F5344CB8AC3E}">
        <p14:creationId xmlns:p14="http://schemas.microsoft.com/office/powerpoint/2010/main" val="173064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Digital Density: Big ERP Systems Embracing Small Mobile Devices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200" dirty="0"/>
              <a:t>ERP vendors rapidly evolving their systems to better support managers with mobile devices</a:t>
            </a:r>
          </a:p>
          <a:p>
            <a:r>
              <a:rPr lang="en-US" sz="2200" dirty="0"/>
              <a:t>Mobile ERP application benefits are:</a:t>
            </a:r>
          </a:p>
          <a:p>
            <a:pPr lvl="1"/>
            <a:r>
              <a:rPr lang="en-US" sz="2000" dirty="0"/>
              <a:t>Improving service quality</a:t>
            </a:r>
          </a:p>
          <a:p>
            <a:pPr lvl="1"/>
            <a:r>
              <a:rPr lang="en-US" sz="2000" dirty="0"/>
              <a:t>Improving productivity</a:t>
            </a:r>
          </a:p>
          <a:p>
            <a:pPr lvl="1"/>
            <a:r>
              <a:rPr lang="en-US" sz="2000" dirty="0"/>
              <a:t>Strengthening customer relationships</a:t>
            </a:r>
          </a:p>
          <a:p>
            <a:pPr lvl="1"/>
            <a:r>
              <a:rPr lang="en-US" sz="2000" dirty="0"/>
              <a:t>Improving competitive advantage</a:t>
            </a:r>
          </a:p>
          <a:p>
            <a:pPr lvl="1"/>
            <a:r>
              <a:rPr lang="en-US" sz="2000" dirty="0"/>
              <a:t>Improving data timeliness and accuracy</a:t>
            </a:r>
          </a:p>
          <a:p>
            <a:r>
              <a:rPr lang="en-US" sz="2200" dirty="0"/>
              <a:t>ERP has reputation as not being user friendly</a:t>
            </a:r>
          </a:p>
          <a:p>
            <a:r>
              <a:rPr lang="en-US" sz="2200" dirty="0"/>
              <a:t>Organizations should choose ERP systems that can integrate with mobile devices</a:t>
            </a:r>
          </a:p>
          <a:p>
            <a:pPr lvl="1"/>
            <a:endParaRPr lang="en-US" sz="2400" dirty="0"/>
          </a:p>
        </p:txBody>
      </p:sp>
    </p:spTree>
    <p:extLst>
      <p:ext uri="{BB962C8B-B14F-4D97-AF65-F5344CB8AC3E}">
        <p14:creationId xmlns:p14="http://schemas.microsoft.com/office/powerpoint/2010/main" val="269249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When Things Go Wrong: Jobs Need COBOL? COBOL Needs Jobs?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a:xfrm>
            <a:off x="457200" y="1441450"/>
            <a:ext cx="8232775" cy="4756150"/>
          </a:xfrm>
        </p:spPr>
        <p:txBody>
          <a:bodyPr/>
          <a:lstStyle/>
          <a:p>
            <a:r>
              <a:rPr lang="en-US" sz="2400" dirty="0"/>
              <a:t>Developed in late 1950’s as an English-based language</a:t>
            </a:r>
          </a:p>
          <a:p>
            <a:r>
              <a:rPr lang="en-US" sz="2400" dirty="0"/>
              <a:t>Reuters reported (in 2017) COBOL still used by 43% of banking systems and 95% of ATM transactions</a:t>
            </a:r>
          </a:p>
          <a:p>
            <a:r>
              <a:rPr lang="en-US" sz="2400" dirty="0"/>
              <a:t>Early 2020, systems responsible for processing unemployment benefits became overloaded resulting in failure to process claims by some states</a:t>
            </a:r>
          </a:p>
          <a:p>
            <a:pPr lvl="1"/>
            <a:r>
              <a:rPr lang="en-US" sz="2200" dirty="0"/>
              <a:t>Governors from several states pleaded for anyone who knew COBOL (in great demand)</a:t>
            </a:r>
          </a:p>
          <a:p>
            <a:r>
              <a:rPr lang="en-US" sz="2400" dirty="0"/>
              <a:t>Those who relied on COBOL did not account for the risks associated with updating and maintenance software of a dead language</a:t>
            </a:r>
          </a:p>
        </p:txBody>
      </p:sp>
    </p:spTree>
    <p:extLst>
      <p:ext uri="{BB962C8B-B14F-4D97-AF65-F5344CB8AC3E}">
        <p14:creationId xmlns:p14="http://schemas.microsoft.com/office/powerpoint/2010/main" val="398776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a:xfrm>
            <a:off x="460375" y="215371"/>
            <a:ext cx="8229600" cy="1097279"/>
          </a:xfrm>
        </p:spPr>
        <p:txBody>
          <a:bodyPr/>
          <a:lstStyle/>
          <a:p>
            <a:r>
              <a:rPr lang="en-US" sz="3400" dirty="0"/>
              <a:t>Industry Analysis: The Automotive Industry</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a:xfrm>
            <a:off x="457200" y="1441450"/>
            <a:ext cx="8232775" cy="4870450"/>
          </a:xfrm>
        </p:spPr>
        <p:txBody>
          <a:bodyPr/>
          <a:lstStyle/>
          <a:p>
            <a:pPr marL="255651" lvl="0" indent="-255651">
              <a:spcAft>
                <a:spcPct val="0"/>
              </a:spcAft>
              <a:tabLst/>
            </a:pPr>
            <a:r>
              <a:rPr lang="en-US" sz="2400" kern="1200" dirty="0">
                <a:solidFill>
                  <a:srgbClr val="000000"/>
                </a:solidFill>
              </a:rPr>
              <a:t>More than 1.4 billion cars on the road, 83 million sold worldwide since 2013</a:t>
            </a:r>
          </a:p>
          <a:p>
            <a:pPr marL="741553" lvl="1" indent="-284353">
              <a:spcAft>
                <a:spcPct val="0"/>
              </a:spcAft>
              <a:buFont typeface="Arial" panose="020B0604020202020204" pitchFamily="34" charset="0"/>
              <a:buChar char="–"/>
            </a:pPr>
            <a:r>
              <a:rPr lang="en-US" sz="2200" kern="1200" dirty="0">
                <a:solidFill>
                  <a:srgbClr val="000000"/>
                </a:solidFill>
              </a:rPr>
              <a:t>Sales predicted to climb to 100 million by 2018</a:t>
            </a:r>
          </a:p>
          <a:p>
            <a:pPr marL="741553" lvl="1" indent="-284353">
              <a:spcAft>
                <a:spcPct val="0"/>
              </a:spcAft>
              <a:buFont typeface="Arial" panose="020B0604020202020204" pitchFamily="34" charset="0"/>
              <a:buChar char="–"/>
            </a:pPr>
            <a:r>
              <a:rPr lang="en-US" sz="2200" kern="1200" dirty="0">
                <a:solidFill>
                  <a:srgbClr val="000000"/>
                </a:solidFill>
              </a:rPr>
              <a:t>China, Brazil, Russia, India, other developing countries will significantly contribute to growth</a:t>
            </a:r>
          </a:p>
          <a:p>
            <a:pPr marL="255651" lvl="0" indent="-255651">
              <a:spcAft>
                <a:spcPct val="0"/>
              </a:spcAft>
              <a:tabLst/>
            </a:pPr>
            <a:r>
              <a:rPr lang="en-US" sz="2400" kern="1200" dirty="0">
                <a:solidFill>
                  <a:srgbClr val="000000"/>
                </a:solidFill>
              </a:rPr>
              <a:t>Growing global demand for technologically advanced, energy-efficient cars</a:t>
            </a:r>
          </a:p>
          <a:p>
            <a:pPr marL="742569" lvl="1" indent="-255651">
              <a:spcAft>
                <a:spcPct val="0"/>
              </a:spcAft>
            </a:pPr>
            <a:r>
              <a:rPr lang="en-US" sz="2200" dirty="0"/>
              <a:t>Automobile industry continues to explore ways to respond to global market demands</a:t>
            </a:r>
          </a:p>
          <a:p>
            <a:pPr marL="255651" indent="-255651">
              <a:spcAft>
                <a:spcPct val="0"/>
              </a:spcAft>
            </a:pPr>
            <a:r>
              <a:rPr lang="en-US" sz="2400" dirty="0"/>
              <a:t>Many manufacturers are focusing R&amp;D budgets on driverless cars</a:t>
            </a:r>
          </a:p>
        </p:txBody>
      </p:sp>
    </p:spTree>
    <p:extLst>
      <p:ext uri="{BB962C8B-B14F-4D97-AF65-F5344CB8AC3E}">
        <p14:creationId xmlns:p14="http://schemas.microsoft.com/office/powerpoint/2010/main" val="2370280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Core Business Processes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6"/>
            <a:ext cx="8229600" cy="4200237"/>
          </a:xfrm>
        </p:spPr>
        <p:txBody>
          <a:bodyPr/>
          <a:lstStyle/>
          <a:p>
            <a:pPr marL="255651" lvl="0" indent="-255651">
              <a:spcAft>
                <a:spcPct val="0"/>
              </a:spcAft>
              <a:tabLst/>
            </a:pPr>
            <a:r>
              <a:rPr lang="en-US" sz="2400" kern="1200" dirty="0">
                <a:solidFill>
                  <a:srgbClr val="000000"/>
                </a:solidFill>
              </a:rPr>
              <a:t>Order-to-Cash</a:t>
            </a:r>
          </a:p>
          <a:p>
            <a:pPr marL="741553" lvl="1" indent="-284353">
              <a:spcAft>
                <a:spcPct val="0"/>
              </a:spcAft>
              <a:buFont typeface="Arial" panose="020B0604020202020204" pitchFamily="34" charset="0"/>
              <a:buChar char="–"/>
            </a:pPr>
            <a:r>
              <a:rPr lang="en-US" sz="2200" kern="1200" dirty="0">
                <a:solidFill>
                  <a:srgbClr val="000000"/>
                </a:solidFill>
              </a:rPr>
              <a:t>The process of selling goods or services and collecting revenue for them</a:t>
            </a:r>
          </a:p>
          <a:p>
            <a:pPr marL="255651" lvl="0" indent="-255651">
              <a:spcAft>
                <a:spcPct val="0"/>
              </a:spcAft>
              <a:tabLst/>
            </a:pPr>
            <a:r>
              <a:rPr lang="en-US" sz="2400" kern="1200" dirty="0">
                <a:solidFill>
                  <a:srgbClr val="000000"/>
                </a:solidFill>
              </a:rPr>
              <a:t>Procure-to-Pay</a:t>
            </a:r>
          </a:p>
          <a:p>
            <a:pPr marL="741553" lvl="1" indent="-284353">
              <a:spcAft>
                <a:spcPct val="0"/>
              </a:spcAft>
              <a:buFont typeface="Arial" panose="020B0604020202020204" pitchFamily="34" charset="0"/>
              <a:buChar char="–"/>
            </a:pPr>
            <a:r>
              <a:rPr lang="en-US" sz="2200" kern="1200" dirty="0">
                <a:solidFill>
                  <a:srgbClr val="000000"/>
                </a:solidFill>
              </a:rPr>
              <a:t>The process of ordering goods or services and paying for them</a:t>
            </a:r>
          </a:p>
          <a:p>
            <a:pPr marL="255651" lvl="0" indent="-255651">
              <a:spcAft>
                <a:spcPct val="0"/>
              </a:spcAft>
              <a:tabLst/>
            </a:pPr>
            <a:r>
              <a:rPr lang="en-US" sz="2400" kern="1200" dirty="0">
                <a:solidFill>
                  <a:srgbClr val="000000"/>
                </a:solidFill>
              </a:rPr>
              <a:t>Make-to-Stock/Make-to-Order</a:t>
            </a:r>
          </a:p>
          <a:p>
            <a:pPr marL="741553" lvl="1" indent="-284353">
              <a:spcAft>
                <a:spcPct val="0"/>
              </a:spcAft>
              <a:buFont typeface="Arial" panose="020B0604020202020204" pitchFamily="34" charset="0"/>
              <a:buChar char="–"/>
            </a:pPr>
            <a:r>
              <a:rPr lang="en-US" sz="2200" kern="1200" dirty="0">
                <a:solidFill>
                  <a:srgbClr val="000000"/>
                </a:solidFill>
              </a:rPr>
              <a:t>The process of manufacturing goods, either based on forecasts or based on orders</a:t>
            </a:r>
            <a:endParaRPr lang="en-IN" sz="2200" dirty="0"/>
          </a:p>
          <a:p>
            <a:endParaRPr lang="en-US" sz="2400" dirty="0"/>
          </a:p>
        </p:txBody>
      </p:sp>
    </p:spTree>
    <p:extLst>
      <p:ext uri="{BB962C8B-B14F-4D97-AF65-F5344CB8AC3E}">
        <p14:creationId xmlns:p14="http://schemas.microsoft.com/office/powerpoint/2010/main" val="32544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Order-To-Cash Process</a:t>
            </a:r>
          </a:p>
        </p:txBody>
      </p:sp>
      <p:pic>
        <p:nvPicPr>
          <p:cNvPr id="6" name="Content Placeholder 5" descr="Graphical user interface, text&#10;&#10;Description automatically generated">
            <a:extLst>
              <a:ext uri="{FF2B5EF4-FFF2-40B4-BE49-F238E27FC236}">
                <a16:creationId xmlns:a16="http://schemas.microsoft.com/office/drawing/2014/main" xmlns="" id="{7C791C05-E387-4E1B-9762-630F9981BEEE}"/>
              </a:ext>
            </a:extLst>
          </p:cNvPr>
          <p:cNvPicPr>
            <a:picLocks noGrp="1" noChangeAspect="1"/>
          </p:cNvPicPr>
          <p:nvPr>
            <p:ph sz="quarter" idx="13"/>
          </p:nvPr>
        </p:nvPicPr>
        <p:blipFill>
          <a:blip r:embed="rId2"/>
          <a:stretch>
            <a:fillRect/>
          </a:stretch>
        </p:blipFill>
        <p:spPr>
          <a:xfrm>
            <a:off x="991292" y="1555749"/>
            <a:ext cx="7161416" cy="2496705"/>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4424146"/>
            <a:ext cx="8229600" cy="1756208"/>
          </a:xfrm>
        </p:spPr>
        <p:txBody>
          <a:bodyPr/>
          <a:lstStyle/>
          <a:p>
            <a:pPr marL="255651" lvl="0" indent="-255651">
              <a:spcAft>
                <a:spcPct val="0"/>
              </a:spcAft>
            </a:pPr>
            <a:r>
              <a:rPr lang="en-US" sz="2400" kern="1200" dirty="0">
                <a:solidFill>
                  <a:srgbClr val="000000"/>
                </a:solidFill>
              </a:rPr>
              <a:t>Functional Areas in Order-to-Cash</a:t>
            </a:r>
          </a:p>
          <a:p>
            <a:pPr marL="741553" lvl="1" indent="-284353">
              <a:spcAft>
                <a:spcPct val="0"/>
              </a:spcAft>
              <a:buFont typeface="Arial" panose="020B0604020202020204" pitchFamily="34" charset="0"/>
              <a:buChar char="–"/>
            </a:pPr>
            <a:r>
              <a:rPr lang="en-US" sz="2200" kern="1200" dirty="0">
                <a:solidFill>
                  <a:srgbClr val="000000"/>
                </a:solidFill>
              </a:rPr>
              <a:t>Sales and Marketing</a:t>
            </a:r>
          </a:p>
          <a:p>
            <a:pPr marL="741553" lvl="1" indent="-284353">
              <a:spcAft>
                <a:spcPct val="0"/>
              </a:spcAft>
              <a:buFont typeface="Arial" panose="020B0604020202020204" pitchFamily="34" charset="0"/>
              <a:buChar char="–"/>
            </a:pPr>
            <a:r>
              <a:rPr lang="en-US" sz="2200" kern="1200" dirty="0">
                <a:solidFill>
                  <a:srgbClr val="000000"/>
                </a:solidFill>
              </a:rPr>
              <a:t>Accounting and Finance</a:t>
            </a:r>
          </a:p>
          <a:p>
            <a:pPr marL="741553" lvl="1" indent="-284353">
              <a:spcAft>
                <a:spcPct val="0"/>
              </a:spcAft>
              <a:buFont typeface="Arial" panose="020B0604020202020204" pitchFamily="34" charset="0"/>
              <a:buChar char="–"/>
            </a:pPr>
            <a:r>
              <a:rPr lang="en-US" sz="2200" kern="1200" dirty="0">
                <a:solidFill>
                  <a:srgbClr val="000000"/>
                </a:solidFill>
              </a:rPr>
              <a:t>Manufacturing and Operations</a:t>
            </a:r>
          </a:p>
          <a:p>
            <a:endParaRPr lang="en-US" sz="2400" dirty="0"/>
          </a:p>
        </p:txBody>
      </p:sp>
    </p:spTree>
    <p:extLst>
      <p:ext uri="{BB962C8B-B14F-4D97-AF65-F5344CB8AC3E}">
        <p14:creationId xmlns:p14="http://schemas.microsoft.com/office/powerpoint/2010/main" val="185683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Procure-To-Pay</a:t>
            </a:r>
          </a:p>
        </p:txBody>
      </p:sp>
      <p:pic>
        <p:nvPicPr>
          <p:cNvPr id="6" name="Content Placeholder 5" descr="Diagram, text&#10;&#10;Description automatically generated">
            <a:extLst>
              <a:ext uri="{FF2B5EF4-FFF2-40B4-BE49-F238E27FC236}">
                <a16:creationId xmlns:a16="http://schemas.microsoft.com/office/drawing/2014/main" xmlns="" id="{F3AE30A3-B6AE-4F75-9298-C5DAC6C250EC}"/>
              </a:ext>
            </a:extLst>
          </p:cNvPr>
          <p:cNvPicPr>
            <a:picLocks noGrp="1" noChangeAspect="1"/>
          </p:cNvPicPr>
          <p:nvPr>
            <p:ph sz="quarter" idx="13"/>
          </p:nvPr>
        </p:nvPicPr>
        <p:blipFill>
          <a:blip r:embed="rId2"/>
          <a:stretch>
            <a:fillRect/>
          </a:stretch>
        </p:blipFill>
        <p:spPr>
          <a:xfrm>
            <a:off x="1080707" y="1555749"/>
            <a:ext cx="6982586" cy="2434359"/>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4281055"/>
            <a:ext cx="8229600" cy="1795895"/>
          </a:xfrm>
        </p:spPr>
        <p:txBody>
          <a:bodyPr/>
          <a:lstStyle/>
          <a:p>
            <a:pPr marL="255651" lvl="0" indent="-255651">
              <a:spcAft>
                <a:spcPct val="0"/>
              </a:spcAft>
            </a:pPr>
            <a:r>
              <a:rPr lang="en-US" sz="2400" kern="1200" dirty="0">
                <a:solidFill>
                  <a:srgbClr val="000000"/>
                </a:solidFill>
              </a:rPr>
              <a:t>Functional Areas in Procure-to-Pay</a:t>
            </a:r>
          </a:p>
          <a:p>
            <a:pPr marL="741553" lvl="1" indent="-284353">
              <a:spcAft>
                <a:spcPct val="0"/>
              </a:spcAft>
              <a:buFont typeface="Arial" panose="020B0604020202020204" pitchFamily="34" charset="0"/>
              <a:buChar char="–"/>
            </a:pPr>
            <a:r>
              <a:rPr lang="en-US" sz="2200" kern="1200" dirty="0">
                <a:solidFill>
                  <a:srgbClr val="000000"/>
                </a:solidFill>
              </a:rPr>
              <a:t>Supply Chain Management</a:t>
            </a:r>
          </a:p>
          <a:p>
            <a:pPr marL="741553" lvl="1" indent="-284353">
              <a:spcAft>
                <a:spcPct val="0"/>
              </a:spcAft>
              <a:buFont typeface="Arial" panose="020B0604020202020204" pitchFamily="34" charset="0"/>
              <a:buChar char="–"/>
            </a:pPr>
            <a:r>
              <a:rPr lang="en-US" sz="2200" kern="1200" dirty="0">
                <a:solidFill>
                  <a:srgbClr val="000000"/>
                </a:solidFill>
              </a:rPr>
              <a:t>Accounting and Finance</a:t>
            </a:r>
          </a:p>
          <a:p>
            <a:pPr marL="741553" lvl="1" indent="-284353">
              <a:spcAft>
                <a:spcPct val="0"/>
              </a:spcAft>
              <a:buFont typeface="Arial" panose="020B0604020202020204" pitchFamily="34" charset="0"/>
              <a:buChar char="–"/>
            </a:pPr>
            <a:r>
              <a:rPr lang="en-US" sz="2200" kern="1200" dirty="0">
                <a:solidFill>
                  <a:srgbClr val="000000"/>
                </a:solidFill>
              </a:rPr>
              <a:t>Manufacturing and Operations</a:t>
            </a:r>
          </a:p>
          <a:p>
            <a:endParaRPr lang="en-US" sz="2400" dirty="0"/>
          </a:p>
        </p:txBody>
      </p:sp>
    </p:spTree>
    <p:extLst>
      <p:ext uri="{BB962C8B-B14F-4D97-AF65-F5344CB8AC3E}">
        <p14:creationId xmlns:p14="http://schemas.microsoft.com/office/powerpoint/2010/main" val="70611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Make-To-Stock and Make-To-Order</a:t>
            </a:r>
            <a:br>
              <a:rPr lang="en-US" sz="3400" dirty="0"/>
            </a:br>
            <a:r>
              <a:rPr lang="en-US" sz="3400" dirty="0"/>
              <a:t>Processes</a:t>
            </a:r>
          </a:p>
        </p:txBody>
      </p:sp>
      <p:pic>
        <p:nvPicPr>
          <p:cNvPr id="6" name="Content Placeholder 5" descr="Diagram&#10;&#10;Description automatically generated">
            <a:extLst>
              <a:ext uri="{FF2B5EF4-FFF2-40B4-BE49-F238E27FC236}">
                <a16:creationId xmlns:a16="http://schemas.microsoft.com/office/drawing/2014/main" xmlns="" id="{EE29D15A-85D6-4A2E-9BDA-FE04764286CC}"/>
              </a:ext>
            </a:extLst>
          </p:cNvPr>
          <p:cNvPicPr>
            <a:picLocks noGrp="1" noChangeAspect="1"/>
          </p:cNvPicPr>
          <p:nvPr>
            <p:ph sz="quarter" idx="13"/>
          </p:nvPr>
        </p:nvPicPr>
        <p:blipFill>
          <a:blip r:embed="rId2"/>
          <a:stretch>
            <a:fillRect/>
          </a:stretch>
        </p:blipFill>
        <p:spPr>
          <a:xfrm>
            <a:off x="1090862" y="1410278"/>
            <a:ext cx="6962276" cy="4507802"/>
          </a:xfrm>
        </p:spPr>
      </p:pic>
    </p:spTree>
    <p:extLst>
      <p:ext uri="{BB962C8B-B14F-4D97-AF65-F5344CB8AC3E}">
        <p14:creationId xmlns:p14="http://schemas.microsoft.com/office/powerpoint/2010/main" val="166096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Supply Chain of a Book</a:t>
            </a:r>
          </a:p>
        </p:txBody>
      </p:sp>
      <p:pic>
        <p:nvPicPr>
          <p:cNvPr id="6" name="Content Placeholder 5" descr="Diagram&#10;&#10;Description automatically generated">
            <a:extLst>
              <a:ext uri="{FF2B5EF4-FFF2-40B4-BE49-F238E27FC236}">
                <a16:creationId xmlns:a16="http://schemas.microsoft.com/office/drawing/2014/main" xmlns="" id="{A1EC4548-4AF1-4129-8E7F-30EB048E89F6}"/>
              </a:ext>
            </a:extLst>
          </p:cNvPr>
          <p:cNvPicPr>
            <a:picLocks noGrp="1" noChangeAspect="1"/>
          </p:cNvPicPr>
          <p:nvPr>
            <p:ph sz="quarter" idx="13"/>
          </p:nvPr>
        </p:nvPicPr>
        <p:blipFill>
          <a:blip r:embed="rId2"/>
          <a:stretch>
            <a:fillRect/>
          </a:stretch>
        </p:blipFill>
        <p:spPr>
          <a:xfrm>
            <a:off x="1219657" y="1555750"/>
            <a:ext cx="6704686" cy="4367213"/>
          </a:xfrm>
        </p:spPr>
      </p:pic>
    </p:spTree>
    <p:extLst>
      <p:ext uri="{BB962C8B-B14F-4D97-AF65-F5344CB8AC3E}">
        <p14:creationId xmlns:p14="http://schemas.microsoft.com/office/powerpoint/2010/main" val="3983708755"/>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28429017-3D04-476D-9229-0140317D0677}" vid="{DD5D0168-7AC5-4A87-B85D-934600C9CF8C}"/>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28429017-3D04-476D-9229-0140317D0677}" vid="{B32BE753-94A5-46AA-BDE3-D3745DD288C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317</TotalTime>
  <Words>1893</Words>
  <Application>Microsoft Office PowerPoint</Application>
  <PresentationFormat>On-screen Show (4:3)</PresentationFormat>
  <Paragraphs>243</Paragraphs>
  <Slides>47</Slides>
  <Notes>2</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1_508 Lecture</vt:lpstr>
      <vt:lpstr>508 Lecture</vt:lpstr>
      <vt:lpstr>Information Systems Today: Managing in the Digital World</vt:lpstr>
      <vt:lpstr>Learning Objectives</vt:lpstr>
      <vt:lpstr>Learning Objective 7.1</vt:lpstr>
      <vt:lpstr>Core Business Processes and Organizational Value Chains</vt:lpstr>
      <vt:lpstr>Core Business Processes</vt:lpstr>
      <vt:lpstr>The Order-To-Cash Process</vt:lpstr>
      <vt:lpstr>Procure-To-Pay</vt:lpstr>
      <vt:lpstr>The Make-To-Stock and Make-To-Order Processes</vt:lpstr>
      <vt:lpstr>Supply Chain of a Book</vt:lpstr>
      <vt:lpstr>Organizational Activities Along the Value Chain</vt:lpstr>
      <vt:lpstr>Value Systems: Connecting Multiple Organizational Value Chains</vt:lpstr>
      <vt:lpstr>Learning Objective 7.2</vt:lpstr>
      <vt:lpstr>The Rise of Enterprise Systems</vt:lpstr>
      <vt:lpstr>Standalone and Enterprise Systems</vt:lpstr>
      <vt:lpstr>Integrated Enterprise Systems</vt:lpstr>
      <vt:lpstr>Supporting Business Processes: Internally Focused System</vt:lpstr>
      <vt:lpstr>Supporting Business Processes: Externally Focused System</vt:lpstr>
      <vt:lpstr>Improving Business Processes through Enterprise Systems</vt:lpstr>
      <vt:lpstr>Business Process Management</vt:lpstr>
      <vt:lpstr>Learning Objective 7.3</vt:lpstr>
      <vt:lpstr>Enterprise Resource Planning</vt:lpstr>
      <vt:lpstr>Example ERP System</vt:lpstr>
      <vt:lpstr>Responding to Compliance and Regulatory Demands</vt:lpstr>
      <vt:lpstr>Choosing an ERP System</vt:lpstr>
      <vt:lpstr>ERP Business Requirements</vt:lpstr>
      <vt:lpstr>ERP Core Components</vt:lpstr>
      <vt:lpstr>Enabling Business Processes Using ERP Core Components</vt:lpstr>
      <vt:lpstr>ERP Installation</vt:lpstr>
      <vt:lpstr>ERP Limitations</vt:lpstr>
      <vt:lpstr>Learning Objective 7.4</vt:lpstr>
      <vt:lpstr>Achieving Enterprise System Success</vt:lpstr>
      <vt:lpstr>ERP Recommendations</vt:lpstr>
      <vt:lpstr>Secure Executive Sponsorship</vt:lpstr>
      <vt:lpstr>Get Help from Outside Experts</vt:lpstr>
      <vt:lpstr>Thoroughly Train Users</vt:lpstr>
      <vt:lpstr>Take a Multidisciplinary Approach to Implementation</vt:lpstr>
      <vt:lpstr>Evolve the Implementation</vt:lpstr>
      <vt:lpstr>End of Chapter Content</vt:lpstr>
      <vt:lpstr>Managing in the Digital World: Amazon</vt:lpstr>
      <vt:lpstr>Green IT</vt:lpstr>
      <vt:lpstr>Ethical Dilemma: How Amazon Is Building an Ecosystem of Your Personal Data</vt:lpstr>
      <vt:lpstr>Coming Attractions: The Internet of Things Will Transform ERP and Organizations</vt:lpstr>
      <vt:lpstr>Security Matters: To Update or Not to Update, That Shouldn’t Be the Question</vt:lpstr>
      <vt:lpstr>Digital Density: Big ERP Systems Embracing Small Mobile Devices</vt:lpstr>
      <vt:lpstr>When Things Go Wrong: Jobs Need COBOL? COBOL Needs Jobs?</vt:lpstr>
      <vt:lpstr>Industry Analysis: The Automotive Industry</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Manimegalai Manibalan</cp:lastModifiedBy>
  <cp:revision>33</cp:revision>
  <dcterms:created xsi:type="dcterms:W3CDTF">2021-03-04T15:25:48Z</dcterms:created>
  <dcterms:modified xsi:type="dcterms:W3CDTF">2021-04-19T08:09:28Z</dcterms:modified>
</cp:coreProperties>
</file>