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59" r:id="rId2"/>
  </p:sldMasterIdLst>
  <p:notesMasterIdLst>
    <p:notesMasterId r:id="rId48"/>
  </p:notesMasterIdLst>
  <p:handoutMasterIdLst>
    <p:handoutMasterId r:id="rId49"/>
  </p:handoutMasterIdLst>
  <p:sldIdLst>
    <p:sldId id="411" r:id="rId3"/>
    <p:sldId id="311" r:id="rId4"/>
    <p:sldId id="368" r:id="rId5"/>
    <p:sldId id="369" r:id="rId6"/>
    <p:sldId id="374" r:id="rId7"/>
    <p:sldId id="375" r:id="rId8"/>
    <p:sldId id="376" r:id="rId9"/>
    <p:sldId id="377" r:id="rId10"/>
    <p:sldId id="378" r:id="rId11"/>
    <p:sldId id="379" r:id="rId12"/>
    <p:sldId id="370" r:id="rId13"/>
    <p:sldId id="371" r:id="rId14"/>
    <p:sldId id="372" r:id="rId15"/>
    <p:sldId id="373" r:id="rId16"/>
    <p:sldId id="365" r:id="rId17"/>
    <p:sldId id="363" r:id="rId18"/>
    <p:sldId id="366" r:id="rId19"/>
    <p:sldId id="367" r:id="rId20"/>
    <p:sldId id="364" r:id="rId21"/>
    <p:sldId id="380" r:id="rId22"/>
    <p:sldId id="382" r:id="rId23"/>
    <p:sldId id="383" r:id="rId24"/>
    <p:sldId id="386" r:id="rId25"/>
    <p:sldId id="387" r:id="rId26"/>
    <p:sldId id="390" r:id="rId27"/>
    <p:sldId id="391" r:id="rId28"/>
    <p:sldId id="392" r:id="rId29"/>
    <p:sldId id="393" r:id="rId30"/>
    <p:sldId id="388" r:id="rId31"/>
    <p:sldId id="389" r:id="rId32"/>
    <p:sldId id="384" r:id="rId33"/>
    <p:sldId id="394" r:id="rId34"/>
    <p:sldId id="395" r:id="rId35"/>
    <p:sldId id="396" r:id="rId36"/>
    <p:sldId id="397" r:id="rId37"/>
    <p:sldId id="361" r:id="rId38"/>
    <p:sldId id="360" r:id="rId39"/>
    <p:sldId id="350" r:id="rId40"/>
    <p:sldId id="351" r:id="rId41"/>
    <p:sldId id="352" r:id="rId42"/>
    <p:sldId id="353" r:id="rId43"/>
    <p:sldId id="345" r:id="rId44"/>
    <p:sldId id="399" r:id="rId45"/>
    <p:sldId id="398" r:id="rId46"/>
    <p:sldId id="298" r:id="rId4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6358" autoAdjust="0"/>
  </p:normalViewPr>
  <p:slideViewPr>
    <p:cSldViewPr snapToGrid="0" snapToObjects="1">
      <p:cViewPr varScale="1">
        <p:scale>
          <a:sx n="69" d="100"/>
          <a:sy n="69" d="100"/>
        </p:scale>
        <p:origin x="552" y="66"/>
      </p:cViewPr>
      <p:guideLst>
        <p:guide orient="horz" pos="2160"/>
        <p:guide pos="2880"/>
      </p:guideLst>
    </p:cSldViewPr>
  </p:slideViewPr>
  <p:outlineViewPr>
    <p:cViewPr>
      <p:scale>
        <a:sx n="33" d="100"/>
        <a:sy n="33" d="100"/>
      </p:scale>
      <p:origin x="0" y="-43118"/>
    </p:cViewPr>
  </p:outlineViewPr>
  <p:notesTextViewPr>
    <p:cViewPr>
      <p:scale>
        <a:sx n="3" d="2"/>
        <a:sy n="3" d="2"/>
      </p:scale>
      <p:origin x="0" y="0"/>
    </p:cViewPr>
  </p:notesTextViewPr>
  <p:sorterViewPr>
    <p:cViewPr>
      <p:scale>
        <a:sx n="100" d="100"/>
        <a:sy n="100" d="100"/>
      </p:scale>
      <p:origin x="0" y="-3346"/>
    </p:cViewPr>
  </p:sorterViewPr>
  <p:notesViewPr>
    <p:cSldViewPr snapToGrid="0" snapToObjects="1">
      <p:cViewPr varScale="1">
        <p:scale>
          <a:sx n="85" d="100"/>
          <a:sy n="85" d="100"/>
        </p:scale>
        <p:origin x="380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3/24/2021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a:t>
            </a:r>
            <a:r>
              <a:rPr lang="en-US" sz="1200" b="0" i="0" u="none" strike="noStrike" kern="1200" cap="none" dirty="0" err="1">
                <a:solidFill>
                  <a:schemeClr val="dk1"/>
                </a:solidFill>
                <a:latin typeface="Arial"/>
                <a:ea typeface="Arial"/>
                <a:cs typeface="Arial"/>
                <a:sym typeface="Arial"/>
              </a:rPr>
              <a:t>MathType</a:t>
            </a:r>
            <a:r>
              <a:rPr lang="en-US" sz="1200" b="0" i="0" u="none" strike="noStrike" kern="1200" cap="none" dirty="0">
                <a:solidFill>
                  <a:schemeClr val="dk1"/>
                </a:solidFill>
                <a:latin typeface="Arial"/>
                <a:ea typeface="Arial"/>
                <a:cs typeface="Arial"/>
                <a:sym typeface="Arial"/>
              </a:rPr>
              <a:t>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3509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If this slide</a:t>
            </a:r>
            <a:r>
              <a:rPr lang="en-US" baseline="0" dirty="0"/>
              <a:t> was not included in the original PPT, it should be added.</a:t>
            </a: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r>
              <a:rPr lang="en-US"/>
              <a:t>Click to edit Master subtitle style</a:t>
            </a:r>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a:extLst>
              <a:ext uri="{FF2B5EF4-FFF2-40B4-BE49-F238E27FC236}">
                <a16:creationId xmlns:a16="http://schemas.microsoft.com/office/drawing/2014/main" id="{0291B9DA-1DAD-4AB4-94B2-688DFC8B093A}"/>
              </a:ext>
            </a:extLst>
          </p:cNvPr>
          <p:cNvSpPr>
            <a:spLocks noGrp="1"/>
          </p:cNvSpPr>
          <p:nvPr>
            <p:ph type="body" sz="quarter" idx="13" hasCustomPrompt="1"/>
          </p:nvPr>
        </p:nvSpPr>
        <p:spPr>
          <a:xfrm>
            <a:off x="1494693" y="6407662"/>
            <a:ext cx="7194635" cy="334534"/>
          </a:xfrm>
        </p:spPr>
        <p:txBody>
          <a:bodyPr/>
          <a:lstStyle>
            <a:lvl1pPr marL="101600" indent="0" algn="r">
              <a:buNone/>
              <a:defRPr sz="1200">
                <a:latin typeface="Verdana" panose="020B0604030504040204" pitchFamily="34" charset="0"/>
                <a:ea typeface="Verdana" panose="020B0604030504040204" pitchFamily="34" charset="0"/>
                <a:cs typeface="Verdana" panose="020B0604030504040204" pitchFamily="34" charset="0"/>
              </a:defRPr>
            </a:lvl1pPr>
            <a:lvl2pPr>
              <a:defRPr sz="1200">
                <a:latin typeface="Verdana" panose="020B0604030504040204" pitchFamily="34" charset="0"/>
                <a:ea typeface="Verdana" panose="020B0604030504040204" pitchFamily="34" charset="0"/>
                <a:cs typeface="Verdana" panose="020B0604030504040204" pitchFamily="34" charset="0"/>
              </a:defRPr>
            </a:lvl2pPr>
            <a:lvl3pPr>
              <a:defRPr sz="1200">
                <a:latin typeface="Verdana" panose="020B0604030504040204" pitchFamily="34" charset="0"/>
                <a:ea typeface="Verdana" panose="020B0604030504040204" pitchFamily="34" charset="0"/>
                <a:cs typeface="Verdana" panose="020B0604030504040204" pitchFamily="34" charset="0"/>
              </a:defRPr>
            </a:lvl3pPr>
            <a:lvl4pPr>
              <a:defRPr sz="1200">
                <a:latin typeface="Verdana" panose="020B0604030504040204" pitchFamily="34" charset="0"/>
                <a:ea typeface="Verdana" panose="020B0604030504040204" pitchFamily="34" charset="0"/>
                <a:cs typeface="Verdana" panose="020B0604030504040204" pitchFamily="34" charset="0"/>
              </a:defRPr>
            </a:lvl4pPr>
            <a:lvl5pPr>
              <a:defRPr sz="12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add copyright text</a:t>
            </a:r>
          </a:p>
        </p:txBody>
      </p:sp>
      <p:sp>
        <p:nvSpPr>
          <p:cNvPr id="4" name="Picture Placeholder 3">
            <a:extLst>
              <a:ext uri="{FF2B5EF4-FFF2-40B4-BE49-F238E27FC236}">
                <a16:creationId xmlns:a16="http://schemas.microsoft.com/office/drawing/2014/main" id="{3AC35AB9-24C4-47CB-AA83-05CAEBB6D99B}"/>
              </a:ext>
            </a:extLst>
          </p:cNvPr>
          <p:cNvSpPr>
            <a:spLocks noGrp="1"/>
          </p:cNvSpPr>
          <p:nvPr>
            <p:ph type="pic" sz="quarter" idx="14" hasCustomPrompt="1"/>
          </p:nvPr>
        </p:nvSpPr>
        <p:spPr>
          <a:xfrm>
            <a:off x="93663" y="6407150"/>
            <a:ext cx="1401762" cy="334963"/>
          </a:xfrm>
        </p:spPr>
        <p:txBody>
          <a:bodyPr/>
          <a:lstStyle>
            <a:lvl1pPr marL="101600" indent="0">
              <a:buNone/>
              <a:defRPr sz="1200"/>
            </a:lvl1pPr>
          </a:lstStyle>
          <a:p>
            <a:r>
              <a:rPr lang="en-US" dirty="0"/>
              <a:t>Logo</a:t>
            </a:r>
          </a:p>
        </p:txBody>
      </p:sp>
    </p:spTree>
    <p:extLst>
      <p:ext uri="{BB962C8B-B14F-4D97-AF65-F5344CB8AC3E}">
        <p14:creationId xmlns:p14="http://schemas.microsoft.com/office/powerpoint/2010/main" val="4215940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5" name="Footer Placeholder 4">
            <a:extLst>
              <a:ext uri="{FF2B5EF4-FFF2-40B4-BE49-F238E27FC236}">
                <a16:creationId xmlns:a16="http://schemas.microsoft.com/office/drawing/2014/main" id="{E2476705-5AD3-4E05-9DCF-CA01EBF96B12}"/>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64872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9319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9349B39A-AC01-4073-85EF-922E8DBA6C0A}"/>
              </a:ext>
            </a:extLst>
          </p:cNvPr>
          <p:cNvSpPr>
            <a:spLocks noGrp="1"/>
          </p:cNvSpPr>
          <p:nvPr>
            <p:ph type="pic" sz="quarter" idx="18"/>
          </p:nvPr>
        </p:nvSpPr>
        <p:spPr>
          <a:xfrm>
            <a:off x="457200" y="1517650"/>
            <a:ext cx="4178300" cy="4608513"/>
          </a:xfrm>
        </p:spPr>
        <p:txBody>
          <a:bodyPr/>
          <a:lstStyle/>
          <a:p>
            <a:endParaRPr lang="en-IN"/>
          </a:p>
        </p:txBody>
      </p:sp>
      <p:pic>
        <p:nvPicPr>
          <p:cNvPr id="11" name="Logo"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5103570"/>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598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igure + Capti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p:nvPr>
        </p:nvSpPr>
        <p:spPr>
          <a:xfrm>
            <a:off x="457200" y="1481138"/>
            <a:ext cx="4484688" cy="4408487"/>
          </a:xfrm>
        </p:spPr>
        <p:txBody>
          <a:bodyPr/>
          <a:lstStyle/>
          <a:p>
            <a:pPr lvl="0"/>
            <a:r>
              <a:rPr lang="en-US" dirty="0"/>
              <a:t>Edit Master text styles</a:t>
            </a:r>
          </a:p>
        </p:txBody>
      </p:sp>
      <p:sp>
        <p:nvSpPr>
          <p:cNvPr id="9" name="Picture Placeholder 8">
            <a:extLst>
              <a:ext uri="{FF2B5EF4-FFF2-40B4-BE49-F238E27FC236}">
                <a16:creationId xmlns:a16="http://schemas.microsoft.com/office/drawing/2014/main" id="{F95A3C12-C176-4C2E-9820-6A6035C43AF5}"/>
              </a:ext>
            </a:extLst>
          </p:cNvPr>
          <p:cNvSpPr>
            <a:spLocks noGrp="1"/>
          </p:cNvSpPr>
          <p:nvPr>
            <p:ph type="pic" sz="quarter" idx="14"/>
          </p:nvPr>
        </p:nvSpPr>
        <p:spPr>
          <a:xfrm>
            <a:off x="5192713" y="1481138"/>
            <a:ext cx="3592512" cy="3754437"/>
          </a:xfrm>
        </p:spPr>
        <p:txBody>
          <a:bodyPr/>
          <a:lstStyle/>
          <a:p>
            <a:endParaRPr lang="en-US" dirty="0"/>
          </a:p>
        </p:txBody>
      </p:sp>
      <p:sp>
        <p:nvSpPr>
          <p:cNvPr id="11" name="Text Placeholder 10">
            <a:extLst>
              <a:ext uri="{FF2B5EF4-FFF2-40B4-BE49-F238E27FC236}">
                <a16:creationId xmlns:a16="http://schemas.microsoft.com/office/drawing/2014/main" id="{F059F1CC-D06F-4B10-B166-6D6F2C786A37}"/>
              </a:ext>
            </a:extLst>
          </p:cNvPr>
          <p:cNvSpPr>
            <a:spLocks noGrp="1"/>
          </p:cNvSpPr>
          <p:nvPr>
            <p:ph type="body" sz="quarter" idx="15" hasCustomPrompt="1"/>
          </p:nvPr>
        </p:nvSpPr>
        <p:spPr>
          <a:xfrm>
            <a:off x="5192713" y="5399088"/>
            <a:ext cx="3592512" cy="490537"/>
          </a:xfrm>
        </p:spPr>
        <p:txBody>
          <a:bodyPr/>
          <a:lstStyle>
            <a:lvl1pPr marL="101600" indent="0">
              <a:buNone/>
              <a:defRPr sz="1200"/>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5" name="Footer Placeholder 4">
            <a:extLst>
              <a:ext uri="{FF2B5EF4-FFF2-40B4-BE49-F238E27FC236}">
                <a16:creationId xmlns:a16="http://schemas.microsoft.com/office/drawing/2014/main" id="{A6FA6EBD-95B8-4957-AE05-FC01EF65059B}"/>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66042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hasCustomPrompt="1"/>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63" name="Shape 63"/>
          <p:cNvSpPr txBox="1">
            <a:spLocks noGrp="1"/>
          </p:cNvSpPr>
          <p:nvPr>
            <p:ph type="body" idx="1" hasCustomPrompt="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r>
              <a:rPr lang="en-US" dirty="0"/>
              <a:t>Click to add Learning Objective(s)</a:t>
            </a:r>
            <a:endParaRPr dirty="0"/>
          </a:p>
        </p:txBody>
      </p:sp>
      <p:sp>
        <p:nvSpPr>
          <p:cNvPr id="64" name="Shape 64"/>
          <p:cNvSpPr txBox="1">
            <a:spLocks noGrp="1"/>
          </p:cNvSpPr>
          <p:nvPr>
            <p:ph type="body" idx="2"/>
          </p:nvPr>
        </p:nvSpPr>
        <p:spPr>
          <a:xfrm>
            <a:off x="457200" y="1358678"/>
            <a:ext cx="8229600" cy="4767485"/>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91D3-E16C-46AB-9A90-0F52CA812534}"/>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957388"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22325" y="2643044"/>
            <a:ext cx="1957388"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22325" y="3613151"/>
            <a:ext cx="1957388"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6729412" y="1681163"/>
            <a:ext cx="1957388"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6729413" y="2651910"/>
            <a:ext cx="1957387"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6729413" y="3613151"/>
            <a:ext cx="1957387" cy="627063"/>
          </a:xfrm>
        </p:spPr>
        <p:txBody>
          <a:bodyPr/>
          <a:lstStyle>
            <a:lvl1pPr marL="101600" indent="0">
              <a:buNone/>
              <a:defRPr/>
            </a:lvl1pPr>
          </a:lstStyle>
          <a:p>
            <a:pPr lvl="0"/>
            <a:r>
              <a:rPr lang="en-US" dirty="0"/>
              <a:t>Label 6</a:t>
            </a:r>
          </a:p>
        </p:txBody>
      </p:sp>
      <p:sp>
        <p:nvSpPr>
          <p:cNvPr id="5" name="Footer Placeholder 4">
            <a:extLst>
              <a:ext uri="{FF2B5EF4-FFF2-40B4-BE49-F238E27FC236}">
                <a16:creationId xmlns:a16="http://schemas.microsoft.com/office/drawing/2014/main" id="{237B7866-709E-4B26-BCD7-5CF284C134CA}"/>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0278991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tint val="75000"/>
                </a:srgbClr>
              </a:solidFill>
              <a:effectLst/>
              <a:uLnTx/>
              <a:uFillTx/>
              <a:latin typeface="Arial"/>
              <a:cs typeface="Arial"/>
              <a:sym typeface="Arial"/>
            </a:endParaRP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64" r:id="rId1"/>
    <p:sldLayoutId id="2147483675"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2">
            <a:alphaModFix/>
          </a:blip>
          <a:srcRect/>
          <a:stretch/>
        </p:blipFill>
        <p:spPr>
          <a:xfrm>
            <a:off x="443972" y="6429709"/>
            <a:ext cx="917999" cy="279914"/>
          </a:xfrm>
          <a:prstGeom prst="rect">
            <a:avLst/>
          </a:prstGeom>
          <a:noFill/>
          <a:ln>
            <a:noFill/>
          </a:ln>
        </p:spPr>
      </p:pic>
      <p:sp>
        <p:nvSpPr>
          <p:cNvPr id="16" name="Shape 16"/>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2015, 2012, 2009 Pearson Education, Inc. All Rights Reserved</a:t>
            </a:r>
          </a:p>
        </p:txBody>
      </p:sp>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71" r:id="rId3"/>
    <p:sldLayoutId id="2147483673" r:id="rId4"/>
    <p:sldLayoutId id="2147483654" r:id="rId5"/>
    <p:sldLayoutId id="2147483655" r:id="rId6"/>
    <p:sldLayoutId id="2147483670" r:id="rId7"/>
    <p:sldLayoutId id="2147483669" r:id="rId8"/>
    <p:sldLayoutId id="2147483657"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395287" y="89113"/>
            <a:ext cx="8353425" cy="1110365"/>
          </a:xfrm>
        </p:spPr>
        <p:txBody>
          <a:bodyPr lIns="0" tIns="0" rIns="0" bIns="0" anchor="ctr"/>
          <a:lstStyle/>
          <a:p>
            <a:r>
              <a:rPr lang="en-IN" dirty="0"/>
              <a:t>Information Systems Today: Managing in the Digital World</a:t>
            </a:r>
            <a:endParaRPr lang="en-US" dirty="0"/>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00618" y="1405376"/>
            <a:ext cx="8353425" cy="320395"/>
          </a:xfrm>
        </p:spPr>
        <p:txBody>
          <a:bodyPr lIns="0" tIns="0" rIns="0" bIns="0" anchor="ctr"/>
          <a:lstStyle/>
          <a:p>
            <a:r>
              <a:rPr lang="en-US" dirty="0">
                <a:solidFill>
                  <a:schemeClr val="tx2"/>
                </a:solidFill>
              </a:rPr>
              <a:t>Ninth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4593936" y="2858343"/>
            <a:ext cx="3657600" cy="526779"/>
          </a:xfrm>
        </p:spPr>
        <p:txBody>
          <a:bodyPr lIns="0" tIns="0" rIns="0" bIns="0" anchor="ctr"/>
          <a:lstStyle/>
          <a:p>
            <a:pPr marL="0"/>
            <a:r>
              <a:rPr lang="en-US" dirty="0"/>
              <a:t>Chapter 5</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4593936" y="3593420"/>
            <a:ext cx="4151856" cy="1033998"/>
          </a:xfrm>
        </p:spPr>
        <p:txBody>
          <a:bodyPr lIns="0" tIns="0" rIns="0" bIns="0" anchor="ctr"/>
          <a:lstStyle/>
          <a:p>
            <a:pPr marL="0"/>
            <a:r>
              <a:rPr lang="en-IN" dirty="0">
                <a:solidFill>
                  <a:schemeClr val="tx1"/>
                </a:solidFill>
              </a:rPr>
              <a:t>Enhancing Organizational Communication and Collaboration Using Social Media</a:t>
            </a:r>
          </a:p>
        </p:txBody>
      </p:sp>
      <p:pic>
        <p:nvPicPr>
          <p:cNvPr id="9" name="Picture Placeholder 8" descr="Front Cover: Information Systems Today: Managing in the Digital World, Ninth Edition by Valacich, Schneider, Hashim">
            <a:extLst>
              <a:ext uri="{FF2B5EF4-FFF2-40B4-BE49-F238E27FC236}">
                <a16:creationId xmlns:a16="http://schemas.microsoft.com/office/drawing/2014/main" id="{374A1B07-B9FA-496D-BD9F-C32534CA6553}"/>
              </a:ext>
            </a:extLst>
          </p:cNvPr>
          <p:cNvPicPr>
            <a:picLocks noGrp="1" noChangeAspect="1"/>
          </p:cNvPicPr>
          <p:nvPr>
            <p:ph type="pic" sz="quarter" idx="18"/>
          </p:nvPr>
        </p:nvPicPr>
        <p:blipFill>
          <a:blip r:embed="rId3"/>
          <a:srcRect l="4039" r="4039"/>
          <a:stretch>
            <a:fillRect/>
          </a:stretch>
        </p:blipFill>
        <p:spPr>
          <a:xfrm>
            <a:off x="451266" y="1936005"/>
            <a:ext cx="3218309" cy="4341428"/>
          </a:xfrm>
        </p:spPr>
      </p:pic>
      <p:sp>
        <p:nvSpPr>
          <p:cNvPr id="8" name="Content Placeholder 7">
            <a:extLst>
              <a:ext uri="{FF2B5EF4-FFF2-40B4-BE49-F238E27FC236}">
                <a16:creationId xmlns:a16="http://schemas.microsoft.com/office/drawing/2014/main" id="{C8E88D28-1A9F-4FC4-946F-10B4629D1438}"/>
              </a:ext>
            </a:extLst>
          </p:cNvPr>
          <p:cNvSpPr>
            <a:spLocks noGrp="1"/>
          </p:cNvSpPr>
          <p:nvPr>
            <p:ph sz="quarter" idx="17"/>
          </p:nvPr>
        </p:nvSpPr>
        <p:spPr>
          <a:xfrm>
            <a:off x="2173332" y="6426686"/>
            <a:ext cx="6589712" cy="228600"/>
          </a:xfrm>
        </p:spPr>
        <p:txBody>
          <a:bodyPr/>
          <a:lstStyle/>
          <a:p>
            <a:pPr marL="0" indent="0">
              <a:spcBef>
                <a:spcPts val="0"/>
              </a:spcBef>
              <a:buClrTx/>
              <a:buSzTx/>
              <a:defRPr/>
            </a:pPr>
            <a:r>
              <a:rPr lang="en-US" altLang="en-US" dirty="0">
                <a:latin typeface="Verdana"/>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479982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Intranets and Employee Portals</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6"/>
            <a:ext cx="8229600" cy="3867011"/>
          </a:xfrm>
        </p:spPr>
        <p:txBody>
          <a:bodyPr/>
          <a:lstStyle/>
          <a:p>
            <a:r>
              <a:rPr lang="en-US" sz="2000" dirty="0"/>
              <a:t>Real-Time Access to Information</a:t>
            </a:r>
          </a:p>
          <a:p>
            <a:pPr lvl="1"/>
            <a:r>
              <a:rPr lang="en-US" sz="1800" dirty="0"/>
              <a:t>Updated information instantly available throughout the organization</a:t>
            </a:r>
          </a:p>
          <a:p>
            <a:r>
              <a:rPr lang="en-US" sz="2000" dirty="0"/>
              <a:t>Enterprise Search</a:t>
            </a:r>
          </a:p>
          <a:p>
            <a:pPr lvl="1"/>
            <a:r>
              <a:rPr lang="en-US" sz="1800" dirty="0"/>
              <a:t>Providing enterprise search functionality can enhance productivity and contribute to user satisfaction</a:t>
            </a:r>
          </a:p>
          <a:p>
            <a:r>
              <a:rPr lang="en-US" sz="2000" dirty="0"/>
              <a:t>Collaboration</a:t>
            </a:r>
          </a:p>
          <a:p>
            <a:pPr lvl="1"/>
            <a:r>
              <a:rPr lang="en-US" sz="1800" dirty="0"/>
              <a:t>Document sharing and co-editing</a:t>
            </a:r>
          </a:p>
          <a:p>
            <a:r>
              <a:rPr lang="en-US" sz="2000" dirty="0"/>
              <a:t>Employee Portals</a:t>
            </a:r>
          </a:p>
          <a:p>
            <a:pPr lvl="1"/>
            <a:r>
              <a:rPr lang="en-US" sz="1800" dirty="0"/>
              <a:t>Employee benefits self-service</a:t>
            </a:r>
          </a:p>
        </p:txBody>
      </p:sp>
      <p:pic>
        <p:nvPicPr>
          <p:cNvPr id="6" name="Content Placeholder 5" descr="Diagram&#10;&#10;Description automatically generated">
            <a:extLst>
              <a:ext uri="{FF2B5EF4-FFF2-40B4-BE49-F238E27FC236}">
                <a16:creationId xmlns:a16="http://schemas.microsoft.com/office/drawing/2014/main" id="{C4BBCF05-D551-45BE-8EBA-8E2815249298}"/>
              </a:ext>
            </a:extLst>
          </p:cNvPr>
          <p:cNvPicPr>
            <a:picLocks noGrp="1" noChangeAspect="1"/>
          </p:cNvPicPr>
          <p:nvPr>
            <p:ph sz="quarter" idx="14"/>
          </p:nvPr>
        </p:nvPicPr>
        <p:blipFill>
          <a:blip r:embed="rId2"/>
          <a:stretch>
            <a:fillRect/>
          </a:stretch>
        </p:blipFill>
        <p:spPr>
          <a:xfrm>
            <a:off x="4750676" y="3196648"/>
            <a:ext cx="3936124" cy="2940562"/>
          </a:xfrm>
        </p:spPr>
      </p:pic>
    </p:spTree>
    <p:extLst>
      <p:ext uri="{BB962C8B-B14F-4D97-AF65-F5344CB8AC3E}">
        <p14:creationId xmlns:p14="http://schemas.microsoft.com/office/powerpoint/2010/main" val="3983708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Learning Objective 5.2</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p:txBody>
          <a:bodyPr/>
          <a:lstStyle/>
          <a:p>
            <a:r>
              <a:rPr lang="en-US" sz="2400" dirty="0">
                <a:solidFill>
                  <a:schemeClr val="tx1"/>
                </a:solidFill>
              </a:rPr>
              <a:t>Explain social media and evolving web capabilities</a:t>
            </a:r>
            <a:endParaRPr lang="en-US" sz="2400" dirty="0">
              <a:solidFill>
                <a:srgbClr val="007FA3"/>
              </a:solidFill>
            </a:endParaRPr>
          </a:p>
          <a:p>
            <a:endParaRPr lang="en-US" sz="2400" dirty="0"/>
          </a:p>
        </p:txBody>
      </p:sp>
    </p:spTree>
    <p:extLst>
      <p:ext uri="{BB962C8B-B14F-4D97-AF65-F5344CB8AC3E}">
        <p14:creationId xmlns:p14="http://schemas.microsoft.com/office/powerpoint/2010/main" val="4030724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The Evolving Web</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6"/>
            <a:ext cx="3273972" cy="3257411"/>
          </a:xfrm>
        </p:spPr>
        <p:txBody>
          <a:bodyPr/>
          <a:lstStyle/>
          <a:p>
            <a:r>
              <a:rPr lang="en-US" sz="2400" dirty="0"/>
              <a:t>Evolving Web Capabilities</a:t>
            </a:r>
          </a:p>
          <a:p>
            <a:r>
              <a:rPr lang="en-US" sz="2400" dirty="0"/>
              <a:t>Evolving Social Interaction</a:t>
            </a:r>
          </a:p>
          <a:p>
            <a:r>
              <a:rPr lang="en-US" sz="2400" dirty="0"/>
              <a:t>Evolving Workspace</a:t>
            </a:r>
          </a:p>
          <a:p>
            <a:r>
              <a:rPr lang="en-US" sz="2400" dirty="0"/>
              <a:t>Future Web Capabilities</a:t>
            </a:r>
          </a:p>
        </p:txBody>
      </p:sp>
      <p:pic>
        <p:nvPicPr>
          <p:cNvPr id="6" name="Content Placeholder 5" descr="Diagram&#10;&#10;Description automatically generated">
            <a:extLst>
              <a:ext uri="{FF2B5EF4-FFF2-40B4-BE49-F238E27FC236}">
                <a16:creationId xmlns:a16="http://schemas.microsoft.com/office/drawing/2014/main" id="{EDCD74AB-5156-4602-A755-44E77D7CE3AC}"/>
              </a:ext>
            </a:extLst>
          </p:cNvPr>
          <p:cNvPicPr>
            <a:picLocks noGrp="1" noChangeAspect="1"/>
          </p:cNvPicPr>
          <p:nvPr>
            <p:ph sz="quarter" idx="14"/>
          </p:nvPr>
        </p:nvPicPr>
        <p:blipFill>
          <a:blip r:embed="rId2"/>
          <a:stretch>
            <a:fillRect/>
          </a:stretch>
        </p:blipFill>
        <p:spPr>
          <a:xfrm>
            <a:off x="3731172" y="1556327"/>
            <a:ext cx="5011771" cy="3347707"/>
          </a:xfrm>
        </p:spPr>
      </p:pic>
      <p:sp>
        <p:nvSpPr>
          <p:cNvPr id="7" name="Content Placeholder 2">
            <a:extLst>
              <a:ext uri="{FF2B5EF4-FFF2-40B4-BE49-F238E27FC236}">
                <a16:creationId xmlns:a16="http://schemas.microsoft.com/office/drawing/2014/main" id="{8FED1674-E611-4535-B391-863EF437F293}"/>
              </a:ext>
            </a:extLst>
          </p:cNvPr>
          <p:cNvSpPr txBox="1">
            <a:spLocks/>
          </p:cNvSpPr>
          <p:nvPr/>
        </p:nvSpPr>
        <p:spPr>
          <a:xfrm>
            <a:off x="3531477" y="5142995"/>
            <a:ext cx="5369122" cy="71942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1800" dirty="0"/>
              <a:t>Web 2.0 applications shift a Web user’s role from a passive consumer of content to its creator</a:t>
            </a:r>
          </a:p>
          <a:p>
            <a:endParaRPr lang="en-US" sz="2400" dirty="0"/>
          </a:p>
        </p:txBody>
      </p:sp>
    </p:spTree>
    <p:extLst>
      <p:ext uri="{BB962C8B-B14F-4D97-AF65-F5344CB8AC3E}">
        <p14:creationId xmlns:p14="http://schemas.microsoft.com/office/powerpoint/2010/main" val="2074689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Evolving Web Capabilities</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8229600" cy="987176"/>
          </a:xfrm>
        </p:spPr>
        <p:txBody>
          <a:bodyPr/>
          <a:lstStyle/>
          <a:p>
            <a:r>
              <a:rPr lang="en-US" sz="2400" dirty="0"/>
              <a:t>A </a:t>
            </a:r>
            <a:r>
              <a:rPr lang="en-US" sz="2400" b="1" dirty="0"/>
              <a:t>mashup</a:t>
            </a:r>
            <a:r>
              <a:rPr lang="en-US" sz="2400" dirty="0"/>
              <a:t> is a new application (or website) that uses data from one or more service providers</a:t>
            </a:r>
          </a:p>
        </p:txBody>
      </p:sp>
      <p:pic>
        <p:nvPicPr>
          <p:cNvPr id="6" name="Content Placeholder 5">
            <a:extLst>
              <a:ext uri="{FF2B5EF4-FFF2-40B4-BE49-F238E27FC236}">
                <a16:creationId xmlns:a16="http://schemas.microsoft.com/office/drawing/2014/main" id="{82F6C52E-174F-401C-A08B-E1070140C888}"/>
              </a:ext>
            </a:extLst>
          </p:cNvPr>
          <p:cNvPicPr>
            <a:picLocks noGrp="1" noChangeAspect="1"/>
          </p:cNvPicPr>
          <p:nvPr>
            <p:ph sz="quarter" idx="14"/>
          </p:nvPr>
        </p:nvPicPr>
        <p:blipFill>
          <a:blip r:embed="rId2"/>
          <a:stretch>
            <a:fillRect/>
          </a:stretch>
        </p:blipFill>
        <p:spPr>
          <a:xfrm>
            <a:off x="953666" y="2700174"/>
            <a:ext cx="7236667" cy="2996433"/>
          </a:xfrm>
        </p:spPr>
      </p:pic>
    </p:spTree>
    <p:extLst>
      <p:ext uri="{BB962C8B-B14F-4D97-AF65-F5344CB8AC3E}">
        <p14:creationId xmlns:p14="http://schemas.microsoft.com/office/powerpoint/2010/main" val="2784519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Evolving Social Interaction</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6"/>
            <a:ext cx="8229600" cy="4119260"/>
          </a:xfrm>
        </p:spPr>
        <p:txBody>
          <a:bodyPr/>
          <a:lstStyle/>
          <a:p>
            <a:r>
              <a:rPr lang="en-US" sz="2400" dirty="0"/>
              <a:t>Web 2.0 technologies enable social media and change how people interact</a:t>
            </a:r>
          </a:p>
          <a:p>
            <a:pPr lvl="1"/>
            <a:r>
              <a:rPr lang="en-US" sz="2200" dirty="0"/>
              <a:t>Online information at our fingertips</a:t>
            </a:r>
          </a:p>
          <a:p>
            <a:pPr lvl="1"/>
            <a:r>
              <a:rPr lang="en-US" sz="2200" dirty="0"/>
              <a:t>People have changed the way they search for information</a:t>
            </a:r>
          </a:p>
          <a:p>
            <a:r>
              <a:rPr lang="en-US" sz="2400" dirty="0"/>
              <a:t>Individuals often post very private information</a:t>
            </a:r>
          </a:p>
          <a:p>
            <a:pPr lvl="1"/>
            <a:r>
              <a:rPr lang="en-US" sz="2200" dirty="0"/>
              <a:t>About themselves</a:t>
            </a:r>
          </a:p>
          <a:p>
            <a:pPr lvl="1"/>
            <a:r>
              <a:rPr lang="en-US" sz="2200" dirty="0"/>
              <a:t>About others</a:t>
            </a:r>
          </a:p>
          <a:p>
            <a:pPr lvl="1"/>
            <a:r>
              <a:rPr lang="en-US" sz="2200" dirty="0"/>
              <a:t>Without thinking about the consequences</a:t>
            </a:r>
          </a:p>
        </p:txBody>
      </p:sp>
    </p:spTree>
    <p:extLst>
      <p:ext uri="{BB962C8B-B14F-4D97-AF65-F5344CB8AC3E}">
        <p14:creationId xmlns:p14="http://schemas.microsoft.com/office/powerpoint/2010/main" val="396746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Shifting Perspectives from Web 1.0 to Web 2.0</a:t>
            </a:r>
          </a:p>
        </p:txBody>
      </p:sp>
      <p:graphicFrame>
        <p:nvGraphicFramePr>
          <p:cNvPr id="5" name="Table 5">
            <a:extLst>
              <a:ext uri="{FF2B5EF4-FFF2-40B4-BE49-F238E27FC236}">
                <a16:creationId xmlns:a16="http://schemas.microsoft.com/office/drawing/2014/main" id="{083E78C4-9DBD-407C-BE2F-8A91627C6B69}"/>
              </a:ext>
            </a:extLst>
          </p:cNvPr>
          <p:cNvGraphicFramePr>
            <a:graphicFrameLocks noGrp="1"/>
          </p:cNvGraphicFramePr>
          <p:nvPr>
            <p:ph sz="quarter" idx="13"/>
            <p:extLst>
              <p:ext uri="{D42A27DB-BD31-4B8C-83A1-F6EECF244321}">
                <p14:modId xmlns:p14="http://schemas.microsoft.com/office/powerpoint/2010/main" val="2089701580"/>
              </p:ext>
            </p:extLst>
          </p:nvPr>
        </p:nvGraphicFramePr>
        <p:xfrm>
          <a:off x="1894489" y="1555750"/>
          <a:ext cx="5355021" cy="3114040"/>
        </p:xfrm>
        <a:graphic>
          <a:graphicData uri="http://schemas.openxmlformats.org/drawingml/2006/table">
            <a:tbl>
              <a:tblPr firstRow="1" bandRow="1">
                <a:tableStyleId>{40F9630F-82C1-40B7-BC3A-925EFCFF5E92}</a:tableStyleId>
              </a:tblPr>
              <a:tblGrid>
                <a:gridCol w="2012731">
                  <a:extLst>
                    <a:ext uri="{9D8B030D-6E8A-4147-A177-3AD203B41FA5}">
                      <a16:colId xmlns:a16="http://schemas.microsoft.com/office/drawing/2014/main" val="489801809"/>
                    </a:ext>
                  </a:extLst>
                </a:gridCol>
                <a:gridCol w="3342290">
                  <a:extLst>
                    <a:ext uri="{9D8B030D-6E8A-4147-A177-3AD203B41FA5}">
                      <a16:colId xmlns:a16="http://schemas.microsoft.com/office/drawing/2014/main" val="2641363252"/>
                    </a:ext>
                  </a:extLst>
                </a:gridCol>
              </a:tblGrid>
              <a:tr h="370840">
                <a:tc>
                  <a:txBody>
                    <a:bodyPr/>
                    <a:lstStyle/>
                    <a:p>
                      <a:r>
                        <a:rPr lang="en-US" dirty="0"/>
                        <a:t>Web 1.0</a:t>
                      </a:r>
                    </a:p>
                  </a:txBody>
                  <a:tcPr/>
                </a:tc>
                <a:tc>
                  <a:txBody>
                    <a:bodyPr/>
                    <a:lstStyle/>
                    <a:p>
                      <a:r>
                        <a:rPr lang="en-US" dirty="0"/>
                        <a:t>Web 2.0</a:t>
                      </a:r>
                    </a:p>
                  </a:txBody>
                  <a:tcPr/>
                </a:tc>
                <a:extLst>
                  <a:ext uri="{0D108BD9-81ED-4DB2-BD59-A6C34878D82A}">
                    <a16:rowId xmlns:a16="http://schemas.microsoft.com/office/drawing/2014/main" val="3139414676"/>
                  </a:ext>
                </a:extLst>
              </a:tr>
              <a:tr h="370840">
                <a:tc>
                  <a:txBody>
                    <a:bodyPr/>
                    <a:lstStyle/>
                    <a:p>
                      <a:r>
                        <a:rPr lang="en-US" dirty="0"/>
                        <a:t>Me</a:t>
                      </a:r>
                    </a:p>
                  </a:txBody>
                  <a:tcPr/>
                </a:tc>
                <a:tc>
                  <a:txBody>
                    <a:bodyPr/>
                    <a:lstStyle/>
                    <a:p>
                      <a:r>
                        <a:rPr lang="en-US" dirty="0"/>
                        <a:t>Me and you</a:t>
                      </a:r>
                    </a:p>
                  </a:txBody>
                  <a:tcPr/>
                </a:tc>
                <a:extLst>
                  <a:ext uri="{0D108BD9-81ED-4DB2-BD59-A6C34878D82A}">
                    <a16:rowId xmlns:a16="http://schemas.microsoft.com/office/drawing/2014/main" val="3603091434"/>
                  </a:ext>
                </a:extLst>
              </a:tr>
              <a:tr h="370840">
                <a:tc>
                  <a:txBody>
                    <a:bodyPr/>
                    <a:lstStyle/>
                    <a:p>
                      <a:r>
                        <a:rPr lang="en-US" dirty="0"/>
                        <a:t>Consume content</a:t>
                      </a:r>
                    </a:p>
                  </a:txBody>
                  <a:tcPr/>
                </a:tc>
                <a:tc>
                  <a:txBody>
                    <a:bodyPr/>
                    <a:lstStyle/>
                    <a:p>
                      <a:r>
                        <a:rPr lang="en-US" dirty="0"/>
                        <a:t>Consume and create content</a:t>
                      </a:r>
                    </a:p>
                  </a:txBody>
                  <a:tcPr/>
                </a:tc>
                <a:extLst>
                  <a:ext uri="{0D108BD9-81ED-4DB2-BD59-A6C34878D82A}">
                    <a16:rowId xmlns:a16="http://schemas.microsoft.com/office/drawing/2014/main" val="4176057197"/>
                  </a:ext>
                </a:extLst>
              </a:tr>
              <a:tr h="370840">
                <a:tc>
                  <a:txBody>
                    <a:bodyPr/>
                    <a:lstStyle/>
                    <a:p>
                      <a:r>
                        <a:rPr lang="en-US" dirty="0"/>
                        <a:t>Connect ideas</a:t>
                      </a:r>
                    </a:p>
                  </a:txBody>
                  <a:tcPr/>
                </a:tc>
                <a:tc>
                  <a:txBody>
                    <a:bodyPr/>
                    <a:lstStyle/>
                    <a:p>
                      <a:r>
                        <a:rPr lang="en-US" dirty="0"/>
                        <a:t>Connect ideas and people</a:t>
                      </a:r>
                    </a:p>
                  </a:txBody>
                  <a:tcPr/>
                </a:tc>
                <a:extLst>
                  <a:ext uri="{0D108BD9-81ED-4DB2-BD59-A6C34878D82A}">
                    <a16:rowId xmlns:a16="http://schemas.microsoft.com/office/drawing/2014/main" val="3518638512"/>
                  </a:ext>
                </a:extLst>
              </a:tr>
              <a:tr h="370840">
                <a:tc>
                  <a:txBody>
                    <a:bodyPr/>
                    <a:lstStyle/>
                    <a:p>
                      <a:r>
                        <a:rPr lang="en-US" dirty="0"/>
                        <a:t>Search</a:t>
                      </a:r>
                    </a:p>
                  </a:txBody>
                  <a:tcPr/>
                </a:tc>
                <a:tc>
                  <a:txBody>
                    <a:bodyPr/>
                    <a:lstStyle/>
                    <a:p>
                      <a:r>
                        <a:rPr lang="en-US" dirty="0"/>
                        <a:t>Receive and give recommendations to friends and others</a:t>
                      </a:r>
                    </a:p>
                  </a:txBody>
                  <a:tcPr/>
                </a:tc>
                <a:extLst>
                  <a:ext uri="{0D108BD9-81ED-4DB2-BD59-A6C34878D82A}">
                    <a16:rowId xmlns:a16="http://schemas.microsoft.com/office/drawing/2014/main" val="1194244971"/>
                  </a:ext>
                </a:extLst>
              </a:tr>
              <a:tr h="370840">
                <a:tc>
                  <a:txBody>
                    <a:bodyPr/>
                    <a:lstStyle/>
                    <a:p>
                      <a:r>
                        <a:rPr lang="en-US" dirty="0"/>
                        <a:t>Find</a:t>
                      </a:r>
                    </a:p>
                  </a:txBody>
                  <a:tcPr/>
                </a:tc>
                <a:tc>
                  <a:txBody>
                    <a:bodyPr/>
                    <a:lstStyle/>
                    <a:p>
                      <a:r>
                        <a:rPr lang="en-US" dirty="0"/>
                        <a:t>Share</a:t>
                      </a:r>
                    </a:p>
                  </a:txBody>
                  <a:tcPr/>
                </a:tc>
                <a:extLst>
                  <a:ext uri="{0D108BD9-81ED-4DB2-BD59-A6C34878D82A}">
                    <a16:rowId xmlns:a16="http://schemas.microsoft.com/office/drawing/2014/main" val="2711556022"/>
                  </a:ext>
                </a:extLst>
              </a:tr>
              <a:tr h="370840">
                <a:tc>
                  <a:txBody>
                    <a:bodyPr/>
                    <a:lstStyle/>
                    <a:p>
                      <a:r>
                        <a:rPr lang="en-US" dirty="0"/>
                        <a:t>Techies rule</a:t>
                      </a:r>
                    </a:p>
                  </a:txBody>
                  <a:tcPr/>
                </a:tc>
                <a:tc>
                  <a:txBody>
                    <a:bodyPr/>
                    <a:lstStyle/>
                    <a:p>
                      <a:r>
                        <a:rPr lang="en-US" dirty="0"/>
                        <a:t>Users rule</a:t>
                      </a:r>
                    </a:p>
                  </a:txBody>
                  <a:tcPr/>
                </a:tc>
                <a:extLst>
                  <a:ext uri="{0D108BD9-81ED-4DB2-BD59-A6C34878D82A}">
                    <a16:rowId xmlns:a16="http://schemas.microsoft.com/office/drawing/2014/main" val="1651197375"/>
                  </a:ext>
                </a:extLst>
              </a:tr>
              <a:tr h="370840">
                <a:tc>
                  <a:txBody>
                    <a:bodyPr/>
                    <a:lstStyle/>
                    <a:p>
                      <a:r>
                        <a:rPr lang="en-US" dirty="0"/>
                        <a:t>Organizations</a:t>
                      </a:r>
                    </a:p>
                  </a:txBody>
                  <a:tcPr/>
                </a:tc>
                <a:tc>
                  <a:txBody>
                    <a:bodyPr/>
                    <a:lstStyle/>
                    <a:p>
                      <a:r>
                        <a:rPr lang="en-US" dirty="0"/>
                        <a:t>Individuals</a:t>
                      </a:r>
                    </a:p>
                  </a:txBody>
                  <a:tcPr/>
                </a:tc>
                <a:extLst>
                  <a:ext uri="{0D108BD9-81ED-4DB2-BD59-A6C34878D82A}">
                    <a16:rowId xmlns:a16="http://schemas.microsoft.com/office/drawing/2014/main" val="130805585"/>
                  </a:ext>
                </a:extLst>
              </a:tr>
            </a:tbl>
          </a:graphicData>
        </a:graphic>
      </p:graphicFrame>
    </p:spTree>
    <p:extLst>
      <p:ext uri="{BB962C8B-B14F-4D97-AF65-F5344CB8AC3E}">
        <p14:creationId xmlns:p14="http://schemas.microsoft.com/office/powerpoint/2010/main" val="125972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The Evolving Workspace</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6"/>
            <a:ext cx="8229600" cy="4098239"/>
          </a:xfrm>
        </p:spPr>
        <p:txBody>
          <a:bodyPr/>
          <a:lstStyle/>
          <a:p>
            <a:r>
              <a:rPr lang="en-US" sz="2400" dirty="0"/>
              <a:t>A generation of social media users</a:t>
            </a:r>
          </a:p>
          <a:p>
            <a:pPr lvl="1"/>
            <a:r>
              <a:rPr lang="en-US" sz="2200" dirty="0"/>
              <a:t>Millenniums, “Generation Y”</a:t>
            </a:r>
          </a:p>
          <a:p>
            <a:pPr lvl="1"/>
            <a:r>
              <a:rPr lang="en-US" sz="2200" dirty="0"/>
              <a:t>Different workplace expectations</a:t>
            </a:r>
          </a:p>
          <a:p>
            <a:pPr lvl="1"/>
            <a:r>
              <a:rPr lang="en-US" sz="2200" dirty="0"/>
              <a:t>Portfolio careers, not cradle-to-grave jobs</a:t>
            </a:r>
          </a:p>
          <a:p>
            <a:pPr lvl="1"/>
            <a:r>
              <a:rPr lang="en-US" sz="2200" dirty="0"/>
              <a:t>Don’t just serve customers, but collaborate with customers</a:t>
            </a:r>
          </a:p>
          <a:p>
            <a:pPr lvl="1"/>
            <a:r>
              <a:rPr lang="en-US" sz="2200" dirty="0"/>
              <a:t>Companies now create a corporate culture that embraces trends of the digital world</a:t>
            </a:r>
          </a:p>
          <a:p>
            <a:pPr lvl="1"/>
            <a:r>
              <a:rPr lang="en-US" sz="2200" dirty="0"/>
              <a:t>Embracing social media attracts and retains top talent</a:t>
            </a:r>
          </a:p>
          <a:p>
            <a:endParaRPr lang="en-US" sz="2400" dirty="0"/>
          </a:p>
        </p:txBody>
      </p:sp>
    </p:spTree>
    <p:extLst>
      <p:ext uri="{BB962C8B-B14F-4D97-AF65-F5344CB8AC3E}">
        <p14:creationId xmlns:p14="http://schemas.microsoft.com/office/powerpoint/2010/main" val="836478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Future Web Capabilities</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8229600" cy="4266404"/>
          </a:xfrm>
        </p:spPr>
        <p:txBody>
          <a:bodyPr/>
          <a:lstStyle/>
          <a:p>
            <a:r>
              <a:rPr lang="en-US" sz="2400" dirty="0"/>
              <a:t>The Semantic Web</a:t>
            </a:r>
          </a:p>
          <a:p>
            <a:pPr lvl="1"/>
            <a:r>
              <a:rPr lang="en-US" sz="2200" dirty="0"/>
              <a:t>A set of design principles that will allow computers to better index web pages, topics, and subjects</a:t>
            </a:r>
          </a:p>
          <a:p>
            <a:pPr lvl="1"/>
            <a:r>
              <a:rPr lang="en-US" sz="2200" dirty="0"/>
              <a:t>Enhanced search results</a:t>
            </a:r>
          </a:p>
          <a:p>
            <a:r>
              <a:rPr lang="en-US" sz="2400" dirty="0"/>
              <a:t>Web 3.0</a:t>
            </a:r>
          </a:p>
          <a:p>
            <a:pPr lvl="1"/>
            <a:r>
              <a:rPr lang="en-US" sz="2200" dirty="0"/>
              <a:t>To be centered around mobility</a:t>
            </a:r>
          </a:p>
          <a:p>
            <a:pPr lvl="1"/>
            <a:r>
              <a:rPr lang="en-US" sz="2200" dirty="0"/>
              <a:t>The contextual web where tremendous amounts of content available to users will be filtered by contextual factors (e.g., time, location, etc.)</a:t>
            </a:r>
          </a:p>
          <a:p>
            <a:endParaRPr lang="en-US" sz="2400" dirty="0"/>
          </a:p>
        </p:txBody>
      </p:sp>
    </p:spTree>
    <p:extLst>
      <p:ext uri="{BB962C8B-B14F-4D97-AF65-F5344CB8AC3E}">
        <p14:creationId xmlns:p14="http://schemas.microsoft.com/office/powerpoint/2010/main" val="87141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Learning Objective 5.3</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p:txBody>
          <a:bodyPr/>
          <a:lstStyle/>
          <a:p>
            <a:r>
              <a:rPr lang="en-US" sz="2400" dirty="0">
                <a:solidFill>
                  <a:schemeClr val="tx1"/>
                </a:solidFill>
              </a:rPr>
              <a:t>Describe various social media applications, and explain their role in enhancing communication, collaboration, cooperation, and connection</a:t>
            </a:r>
            <a:endParaRPr lang="en-US" sz="2400" dirty="0">
              <a:solidFill>
                <a:srgbClr val="007FA3"/>
              </a:solidFill>
            </a:endParaRPr>
          </a:p>
          <a:p>
            <a:endParaRPr lang="en-US" sz="2400" dirty="0"/>
          </a:p>
        </p:txBody>
      </p:sp>
    </p:spTree>
    <p:extLst>
      <p:ext uri="{BB962C8B-B14F-4D97-AF65-F5344CB8AC3E}">
        <p14:creationId xmlns:p14="http://schemas.microsoft.com/office/powerpoint/2010/main" val="320462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Social Media and the Enterprise</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8229600" cy="4266404"/>
          </a:xfrm>
        </p:spPr>
        <p:txBody>
          <a:bodyPr/>
          <a:lstStyle/>
          <a:p>
            <a:r>
              <a:rPr lang="en-US" sz="2400" dirty="0"/>
              <a:t>Enhancing Communication Using Social Media</a:t>
            </a:r>
          </a:p>
          <a:p>
            <a:r>
              <a:rPr lang="en-US" sz="2400" dirty="0"/>
              <a:t>Enhancing Cooperation with Social Media</a:t>
            </a:r>
          </a:p>
          <a:p>
            <a:r>
              <a:rPr lang="en-US" sz="2400" dirty="0"/>
              <a:t>Enhancing Collaboration with Social Media</a:t>
            </a:r>
          </a:p>
          <a:p>
            <a:r>
              <a:rPr lang="en-US" sz="2400" dirty="0"/>
              <a:t>Enhancing Connection with Social Media</a:t>
            </a:r>
          </a:p>
        </p:txBody>
      </p:sp>
    </p:spTree>
    <p:extLst>
      <p:ext uri="{BB962C8B-B14F-4D97-AF65-F5344CB8AC3E}">
        <p14:creationId xmlns:p14="http://schemas.microsoft.com/office/powerpoint/2010/main" val="3542543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75F8-3DA7-4619-AE71-635019585900}"/>
              </a:ext>
            </a:extLst>
          </p:cNvPr>
          <p:cNvSpPr>
            <a:spLocks noGrp="1"/>
          </p:cNvSpPr>
          <p:nvPr>
            <p:ph type="title"/>
          </p:nvPr>
        </p:nvSpPr>
        <p:spPr>
          <a:xfrm>
            <a:off x="457200" y="215370"/>
            <a:ext cx="8229600" cy="816475"/>
          </a:xfrm>
        </p:spPr>
        <p:txBody>
          <a:bodyPr/>
          <a:lstStyle/>
          <a:p>
            <a:r>
              <a:rPr lang="en-US" sz="3400" dirty="0"/>
              <a:t>Learning Objectives</a:t>
            </a:r>
          </a:p>
        </p:txBody>
      </p:sp>
      <p:sp>
        <p:nvSpPr>
          <p:cNvPr id="4" name="Text Placeholder 3">
            <a:extLst>
              <a:ext uri="{FF2B5EF4-FFF2-40B4-BE49-F238E27FC236}">
                <a16:creationId xmlns:a16="http://schemas.microsoft.com/office/drawing/2014/main" id="{D5AAD40C-6D66-48D1-964A-A72A78B2EEFD}"/>
              </a:ext>
            </a:extLst>
          </p:cNvPr>
          <p:cNvSpPr>
            <a:spLocks noGrp="1"/>
          </p:cNvSpPr>
          <p:nvPr>
            <p:ph type="body" idx="2"/>
          </p:nvPr>
        </p:nvSpPr>
        <p:spPr>
          <a:xfrm>
            <a:off x="457200" y="1132175"/>
            <a:ext cx="8229600" cy="4767485"/>
          </a:xfrm>
        </p:spPr>
        <p:txBody>
          <a:bodyPr/>
          <a:lstStyle/>
          <a:p>
            <a:pPr marL="101600" indent="0">
              <a:buNone/>
            </a:pPr>
            <a:r>
              <a:rPr lang="en-US" sz="2200" dirty="0">
                <a:solidFill>
                  <a:srgbClr val="007FA3"/>
                </a:solidFill>
              </a:rPr>
              <a:t>5.1 </a:t>
            </a:r>
            <a:r>
              <a:rPr lang="en-US" sz="2200" dirty="0">
                <a:solidFill>
                  <a:schemeClr val="tx1"/>
                </a:solidFill>
              </a:rPr>
              <a:t>Explain organizations’ needs for communication and collaboration</a:t>
            </a:r>
          </a:p>
          <a:p>
            <a:pPr marL="101600" indent="0">
              <a:buNone/>
            </a:pPr>
            <a:r>
              <a:rPr lang="en-US" sz="2200" dirty="0">
                <a:solidFill>
                  <a:srgbClr val="007FA3"/>
                </a:solidFill>
              </a:rPr>
              <a:t>5.2 </a:t>
            </a:r>
            <a:r>
              <a:rPr lang="en-US" sz="2200" dirty="0">
                <a:solidFill>
                  <a:schemeClr val="tx1"/>
                </a:solidFill>
              </a:rPr>
              <a:t>Explain social media and evolving web capabilities</a:t>
            </a:r>
            <a:endParaRPr lang="en-US" sz="2200" dirty="0">
              <a:solidFill>
                <a:srgbClr val="007FA3"/>
              </a:solidFill>
            </a:endParaRPr>
          </a:p>
          <a:p>
            <a:pPr marL="101600" indent="0">
              <a:buNone/>
            </a:pPr>
            <a:r>
              <a:rPr lang="en-US" sz="2200" dirty="0">
                <a:solidFill>
                  <a:srgbClr val="007FA3"/>
                </a:solidFill>
              </a:rPr>
              <a:t>5.3 </a:t>
            </a:r>
            <a:r>
              <a:rPr lang="en-US" sz="2200" dirty="0">
                <a:solidFill>
                  <a:schemeClr val="tx1"/>
                </a:solidFill>
              </a:rPr>
              <a:t>Describe various social media applications, and explain their role in enhancing communication, collaboration, cooperation, and connection</a:t>
            </a:r>
            <a:endParaRPr lang="en-US" sz="2200" dirty="0">
              <a:solidFill>
                <a:srgbClr val="007FA3"/>
              </a:solidFill>
            </a:endParaRPr>
          </a:p>
          <a:p>
            <a:pPr marL="101600" indent="0">
              <a:buNone/>
            </a:pPr>
            <a:r>
              <a:rPr lang="en-US" sz="2200" dirty="0">
                <a:solidFill>
                  <a:srgbClr val="007FA3"/>
                </a:solidFill>
              </a:rPr>
              <a:t>5.4 </a:t>
            </a:r>
            <a:r>
              <a:rPr lang="en-US" sz="2200" dirty="0">
                <a:solidFill>
                  <a:schemeClr val="tx1"/>
                </a:solidFill>
              </a:rPr>
              <a:t>Describe how companies can manage enterprise-oriented social media applications and deal with potential pitfalls associated with social media</a:t>
            </a:r>
            <a:endParaRPr lang="en-US" sz="2200" dirty="0">
              <a:solidFill>
                <a:srgbClr val="007FA3"/>
              </a:solidFill>
            </a:endParaRPr>
          </a:p>
        </p:txBody>
      </p:sp>
    </p:spTree>
    <p:extLst>
      <p:ext uri="{BB962C8B-B14F-4D97-AF65-F5344CB8AC3E}">
        <p14:creationId xmlns:p14="http://schemas.microsoft.com/office/powerpoint/2010/main" val="338748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Enhancing Communication Using Social Media</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6"/>
            <a:ext cx="8229600" cy="4896429"/>
          </a:xfrm>
        </p:spPr>
        <p:txBody>
          <a:bodyPr/>
          <a:lstStyle/>
          <a:p>
            <a:r>
              <a:rPr lang="en-US" sz="2400" dirty="0"/>
              <a:t>Blogs</a:t>
            </a:r>
          </a:p>
          <a:p>
            <a:pPr lvl="1"/>
            <a:r>
              <a:rPr lang="en-US" sz="2200" b="1" dirty="0"/>
              <a:t>Blogging</a:t>
            </a:r>
            <a:r>
              <a:rPr lang="en-US" sz="2200" dirty="0"/>
              <a:t> is the process of keeping an online text diary made up of chronological entries</a:t>
            </a:r>
          </a:p>
          <a:p>
            <a:pPr lvl="1"/>
            <a:r>
              <a:rPr lang="en-US" sz="2200" dirty="0"/>
              <a:t>Topical blogs of interest to customers</a:t>
            </a:r>
          </a:p>
          <a:p>
            <a:pPr lvl="1"/>
            <a:r>
              <a:rPr lang="en-US" sz="2200" dirty="0"/>
              <a:t>Critics call blogs “amateurization of journalism”</a:t>
            </a:r>
          </a:p>
          <a:p>
            <a:r>
              <a:rPr lang="en-US" sz="2400" dirty="0"/>
              <a:t>Microblogging</a:t>
            </a:r>
          </a:p>
          <a:p>
            <a:pPr lvl="1"/>
            <a:r>
              <a:rPr lang="en-US" sz="2200" dirty="0"/>
              <a:t>Post news to customers</a:t>
            </a:r>
          </a:p>
          <a:p>
            <a:pPr lvl="1"/>
            <a:r>
              <a:rPr lang="en-US" sz="2200" dirty="0"/>
              <a:t>An example is Twitter which is limited to 140 characters</a:t>
            </a:r>
          </a:p>
          <a:p>
            <a:r>
              <a:rPr lang="en-US" sz="2400" dirty="0"/>
              <a:t>Instant Messaging</a:t>
            </a:r>
          </a:p>
          <a:p>
            <a:pPr lvl="1"/>
            <a:r>
              <a:rPr lang="en-US" sz="2200" dirty="0"/>
              <a:t>Enables multiple participants to have conversations</a:t>
            </a:r>
          </a:p>
          <a:p>
            <a:pPr lvl="1"/>
            <a:r>
              <a:rPr lang="en-US" sz="2200" dirty="0"/>
              <a:t>Example: WhatsApp allows group chat, free texts</a:t>
            </a:r>
          </a:p>
          <a:p>
            <a:endParaRPr lang="en-US" sz="2400" dirty="0"/>
          </a:p>
        </p:txBody>
      </p:sp>
    </p:spTree>
    <p:extLst>
      <p:ext uri="{BB962C8B-B14F-4D97-AF65-F5344CB8AC3E}">
        <p14:creationId xmlns:p14="http://schemas.microsoft.com/office/powerpoint/2010/main" val="3538042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Blogging</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8229600" cy="913604"/>
          </a:xfrm>
        </p:spPr>
        <p:txBody>
          <a:bodyPr/>
          <a:lstStyle/>
          <a:p>
            <a:r>
              <a:rPr lang="en-US" sz="2400" dirty="0"/>
              <a:t>Blogging is the process of creating an online text diary made up of chronological entries</a:t>
            </a:r>
          </a:p>
        </p:txBody>
      </p:sp>
      <p:pic>
        <p:nvPicPr>
          <p:cNvPr id="6" name="Content Placeholder 5" descr="Graphical user interface, application&#10;&#10;Description automatically generated">
            <a:extLst>
              <a:ext uri="{FF2B5EF4-FFF2-40B4-BE49-F238E27FC236}">
                <a16:creationId xmlns:a16="http://schemas.microsoft.com/office/drawing/2014/main" id="{8331BAFA-CADD-40F6-97C0-ED137B3A7A67}"/>
              </a:ext>
            </a:extLst>
          </p:cNvPr>
          <p:cNvPicPr>
            <a:picLocks noGrp="1" noChangeAspect="1"/>
          </p:cNvPicPr>
          <p:nvPr>
            <p:ph sz="quarter" idx="14"/>
          </p:nvPr>
        </p:nvPicPr>
        <p:blipFill>
          <a:blip r:embed="rId2"/>
          <a:stretch>
            <a:fillRect/>
          </a:stretch>
        </p:blipFill>
        <p:spPr>
          <a:xfrm>
            <a:off x="1634758" y="2536118"/>
            <a:ext cx="5874484" cy="3401923"/>
          </a:xfrm>
        </p:spPr>
      </p:pic>
    </p:spTree>
    <p:extLst>
      <p:ext uri="{BB962C8B-B14F-4D97-AF65-F5344CB8AC3E}">
        <p14:creationId xmlns:p14="http://schemas.microsoft.com/office/powerpoint/2010/main" val="577030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Enhancing Cooperation with Social Media</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6"/>
            <a:ext cx="8229600" cy="3068225"/>
          </a:xfrm>
        </p:spPr>
        <p:txBody>
          <a:bodyPr/>
          <a:lstStyle/>
          <a:p>
            <a:r>
              <a:rPr lang="en-US" sz="2400" dirty="0"/>
              <a:t>Media Sharing</a:t>
            </a:r>
          </a:p>
          <a:p>
            <a:r>
              <a:rPr lang="en-US" sz="2400" dirty="0"/>
              <a:t>Tagging</a:t>
            </a:r>
          </a:p>
          <a:p>
            <a:r>
              <a:rPr lang="en-US" sz="2400" dirty="0"/>
              <a:t>Geotagging</a:t>
            </a:r>
          </a:p>
          <a:p>
            <a:r>
              <a:rPr lang="en-US" sz="2400" dirty="0"/>
              <a:t>Social Bookmarking</a:t>
            </a:r>
          </a:p>
          <a:p>
            <a:r>
              <a:rPr lang="en-US" sz="2400" dirty="0"/>
              <a:t>Social Cataloging</a:t>
            </a:r>
          </a:p>
        </p:txBody>
      </p:sp>
    </p:spTree>
    <p:extLst>
      <p:ext uri="{BB962C8B-B14F-4D97-AF65-F5344CB8AC3E}">
        <p14:creationId xmlns:p14="http://schemas.microsoft.com/office/powerpoint/2010/main" val="3352404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Media Sharing</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p:txBody>
          <a:bodyPr/>
          <a:lstStyle/>
          <a:p>
            <a:r>
              <a:rPr lang="en-US" sz="2400" dirty="0"/>
              <a:t>Media Sharing examples include</a:t>
            </a:r>
          </a:p>
          <a:p>
            <a:pPr lvl="1"/>
            <a:r>
              <a:rPr lang="en-US" sz="2200" dirty="0"/>
              <a:t>Via Flickr, Instagram, Vimeo, YouTube, SlideShare</a:t>
            </a:r>
          </a:p>
          <a:p>
            <a:pPr lvl="1"/>
            <a:r>
              <a:rPr lang="en-US" sz="2200" dirty="0"/>
              <a:t>Webcasting, podcasting</a:t>
            </a:r>
          </a:p>
          <a:p>
            <a:r>
              <a:rPr lang="en-US" sz="2400" dirty="0"/>
              <a:t>A student listens to  a podcast on iTunes U</a:t>
            </a:r>
          </a:p>
          <a:p>
            <a:endParaRPr lang="en-US" sz="2400" dirty="0"/>
          </a:p>
        </p:txBody>
      </p:sp>
      <p:pic>
        <p:nvPicPr>
          <p:cNvPr id="6" name="Content Placeholder 5">
            <a:extLst>
              <a:ext uri="{FF2B5EF4-FFF2-40B4-BE49-F238E27FC236}">
                <a16:creationId xmlns:a16="http://schemas.microsoft.com/office/drawing/2014/main" id="{C8F707E5-4CF6-4832-920C-1C55004E4976}"/>
              </a:ext>
            </a:extLst>
          </p:cNvPr>
          <p:cNvPicPr>
            <a:picLocks noGrp="1" noChangeAspect="1"/>
          </p:cNvPicPr>
          <p:nvPr>
            <p:ph sz="quarter" idx="14"/>
          </p:nvPr>
        </p:nvPicPr>
        <p:blipFill>
          <a:blip r:embed="rId2"/>
          <a:stretch>
            <a:fillRect/>
          </a:stretch>
        </p:blipFill>
        <p:spPr>
          <a:xfrm>
            <a:off x="2685125" y="3493344"/>
            <a:ext cx="3773749" cy="2679214"/>
          </a:xfrm>
        </p:spPr>
      </p:pic>
    </p:spTree>
    <p:extLst>
      <p:ext uri="{BB962C8B-B14F-4D97-AF65-F5344CB8AC3E}">
        <p14:creationId xmlns:p14="http://schemas.microsoft.com/office/powerpoint/2010/main" val="2059299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Tagging</a:t>
            </a:r>
          </a:p>
        </p:txBody>
      </p:sp>
      <p:pic>
        <p:nvPicPr>
          <p:cNvPr id="8" name="Content Placeholder 7" descr="A picture containing text, newspaper&#10;&#10;Description automatically generated">
            <a:extLst>
              <a:ext uri="{FF2B5EF4-FFF2-40B4-BE49-F238E27FC236}">
                <a16:creationId xmlns:a16="http://schemas.microsoft.com/office/drawing/2014/main" id="{589F7F74-BAAE-4F62-8A7B-6C02AC63F88B}"/>
              </a:ext>
            </a:extLst>
          </p:cNvPr>
          <p:cNvPicPr>
            <a:picLocks noGrp="1" noChangeAspect="1"/>
          </p:cNvPicPr>
          <p:nvPr>
            <p:ph sz="quarter" idx="14"/>
          </p:nvPr>
        </p:nvPicPr>
        <p:blipFill>
          <a:blip r:embed="rId2"/>
          <a:stretch>
            <a:fillRect/>
          </a:stretch>
        </p:blipFill>
        <p:spPr>
          <a:xfrm>
            <a:off x="3248167" y="1350778"/>
            <a:ext cx="5108342" cy="4259726"/>
          </a:xfrm>
        </p:spPr>
      </p:pic>
      <p:sp>
        <p:nvSpPr>
          <p:cNvPr id="11" name="Content Placeholder 10">
            <a:extLst>
              <a:ext uri="{FF2B5EF4-FFF2-40B4-BE49-F238E27FC236}">
                <a16:creationId xmlns:a16="http://schemas.microsoft.com/office/drawing/2014/main" id="{C4BBC592-2CEE-490D-85F6-B34F7623F954}"/>
              </a:ext>
            </a:extLst>
          </p:cNvPr>
          <p:cNvSpPr>
            <a:spLocks noGrp="1"/>
          </p:cNvSpPr>
          <p:nvPr>
            <p:ph sz="quarter" idx="13"/>
          </p:nvPr>
        </p:nvSpPr>
        <p:spPr>
          <a:xfrm>
            <a:off x="634621" y="1965759"/>
            <a:ext cx="2613546" cy="2647183"/>
          </a:xfrm>
        </p:spPr>
        <p:txBody>
          <a:bodyPr/>
          <a:lstStyle/>
          <a:p>
            <a:r>
              <a:rPr lang="en-US" sz="2400" dirty="0"/>
              <a:t>A tag cloud representing words and concepts that are key to social media</a:t>
            </a:r>
          </a:p>
        </p:txBody>
      </p:sp>
    </p:spTree>
    <p:extLst>
      <p:ext uri="{BB962C8B-B14F-4D97-AF65-F5344CB8AC3E}">
        <p14:creationId xmlns:p14="http://schemas.microsoft.com/office/powerpoint/2010/main" val="3814435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Social Bookmarking and Social Cataloging</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8229600" cy="4243972"/>
          </a:xfrm>
        </p:spPr>
        <p:txBody>
          <a:bodyPr/>
          <a:lstStyle/>
          <a:p>
            <a:r>
              <a:rPr lang="en-US" sz="2400" dirty="0"/>
              <a:t>Social Bookmarking</a:t>
            </a:r>
          </a:p>
          <a:p>
            <a:pPr lvl="1"/>
            <a:r>
              <a:rPr lang="en-US" sz="2200" dirty="0"/>
              <a:t>Allows users to refine data</a:t>
            </a:r>
          </a:p>
          <a:p>
            <a:pPr lvl="1"/>
            <a:r>
              <a:rPr lang="en-US" sz="2200" dirty="0"/>
              <a:t>As more people participate the value for each user grows </a:t>
            </a:r>
          </a:p>
          <a:p>
            <a:r>
              <a:rPr lang="en-US" sz="2400" dirty="0"/>
              <a:t>Social Cataloging</a:t>
            </a:r>
          </a:p>
          <a:p>
            <a:pPr lvl="1"/>
            <a:r>
              <a:rPr lang="en-US" sz="2200" dirty="0"/>
              <a:t>Creation of a categorization system by users</a:t>
            </a:r>
          </a:p>
          <a:p>
            <a:endParaRPr lang="en-US" sz="2400" dirty="0"/>
          </a:p>
        </p:txBody>
      </p:sp>
    </p:spTree>
    <p:extLst>
      <p:ext uri="{BB962C8B-B14F-4D97-AF65-F5344CB8AC3E}">
        <p14:creationId xmlns:p14="http://schemas.microsoft.com/office/powerpoint/2010/main" val="4048823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Enhancing Collaboration with Social Media</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6"/>
            <a:ext cx="8229600" cy="4407745"/>
          </a:xfrm>
        </p:spPr>
        <p:txBody>
          <a:bodyPr/>
          <a:lstStyle/>
          <a:p>
            <a:r>
              <a:rPr lang="en-US" sz="2400" dirty="0"/>
              <a:t>Cloud-Based Collaboration Tools</a:t>
            </a:r>
          </a:p>
          <a:p>
            <a:r>
              <a:rPr lang="en-US" sz="2400" dirty="0"/>
              <a:t>Content Management Systems</a:t>
            </a:r>
          </a:p>
          <a:p>
            <a:pPr lvl="1"/>
            <a:r>
              <a:rPr lang="en-US" sz="2200" dirty="0"/>
              <a:t>Learning management systems</a:t>
            </a:r>
          </a:p>
          <a:p>
            <a:r>
              <a:rPr lang="en-US" sz="2400" dirty="0"/>
              <a:t>Collective Intelligence</a:t>
            </a:r>
          </a:p>
          <a:p>
            <a:pPr lvl="1"/>
            <a:r>
              <a:rPr lang="en-US" sz="2200" dirty="0"/>
              <a:t>Open-source software</a:t>
            </a:r>
          </a:p>
          <a:p>
            <a:pPr lvl="1"/>
            <a:r>
              <a:rPr lang="en-US" sz="2400" dirty="0"/>
              <a:t>Wikis</a:t>
            </a:r>
          </a:p>
          <a:p>
            <a:r>
              <a:rPr lang="en-US" sz="2400" dirty="0"/>
              <a:t>Human-Based Computing (Crowdsourcing)</a:t>
            </a:r>
          </a:p>
          <a:p>
            <a:endParaRPr lang="en-US" sz="2400" dirty="0"/>
          </a:p>
        </p:txBody>
      </p:sp>
    </p:spTree>
    <p:extLst>
      <p:ext uri="{BB962C8B-B14F-4D97-AF65-F5344CB8AC3E}">
        <p14:creationId xmlns:p14="http://schemas.microsoft.com/office/powerpoint/2010/main" val="1588734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Cloud-Based Collaboration Tools</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8229600" cy="477189"/>
          </a:xfrm>
        </p:spPr>
        <p:txBody>
          <a:bodyPr/>
          <a:lstStyle/>
          <a:p>
            <a:pPr marL="101600" indent="0">
              <a:buNone/>
            </a:pPr>
            <a:r>
              <a:rPr lang="en-US" sz="2400" dirty="0"/>
              <a:t>Benefits and risks of cloud-based collaboration tools</a:t>
            </a:r>
          </a:p>
        </p:txBody>
      </p:sp>
      <p:graphicFrame>
        <p:nvGraphicFramePr>
          <p:cNvPr id="5" name="Table 5">
            <a:extLst>
              <a:ext uri="{FF2B5EF4-FFF2-40B4-BE49-F238E27FC236}">
                <a16:creationId xmlns:a16="http://schemas.microsoft.com/office/drawing/2014/main" id="{5B25E3DE-83A6-4BEC-9D7F-C6E863645E69}"/>
              </a:ext>
            </a:extLst>
          </p:cNvPr>
          <p:cNvGraphicFramePr>
            <a:graphicFrameLocks noGrp="1"/>
          </p:cNvGraphicFramePr>
          <p:nvPr>
            <p:ph sz="quarter" idx="14"/>
            <p:extLst>
              <p:ext uri="{D42A27DB-BD31-4B8C-83A1-F6EECF244321}">
                <p14:modId xmlns:p14="http://schemas.microsoft.com/office/powerpoint/2010/main" val="149775306"/>
              </p:ext>
            </p:extLst>
          </p:nvPr>
        </p:nvGraphicFramePr>
        <p:xfrm>
          <a:off x="457200" y="2142699"/>
          <a:ext cx="8229600" cy="4129952"/>
        </p:xfrm>
        <a:graphic>
          <a:graphicData uri="http://schemas.openxmlformats.org/drawingml/2006/table">
            <a:tbl>
              <a:tblPr firstRow="1" bandRow="1">
                <a:tableStyleId>{40F9630F-82C1-40B7-BC3A-925EFCFF5E92}</a:tableStyleId>
              </a:tblPr>
              <a:tblGrid>
                <a:gridCol w="1317009">
                  <a:extLst>
                    <a:ext uri="{9D8B030D-6E8A-4147-A177-3AD203B41FA5}">
                      <a16:colId xmlns:a16="http://schemas.microsoft.com/office/drawing/2014/main" val="803926627"/>
                    </a:ext>
                  </a:extLst>
                </a:gridCol>
                <a:gridCol w="3016155">
                  <a:extLst>
                    <a:ext uri="{9D8B030D-6E8A-4147-A177-3AD203B41FA5}">
                      <a16:colId xmlns:a16="http://schemas.microsoft.com/office/drawing/2014/main" val="2114902602"/>
                    </a:ext>
                  </a:extLst>
                </a:gridCol>
                <a:gridCol w="3896436">
                  <a:extLst>
                    <a:ext uri="{9D8B030D-6E8A-4147-A177-3AD203B41FA5}">
                      <a16:colId xmlns:a16="http://schemas.microsoft.com/office/drawing/2014/main" val="3431467318"/>
                    </a:ext>
                  </a:extLst>
                </a:gridCol>
              </a:tblGrid>
              <a:tr h="396152">
                <a:tc>
                  <a:txBody>
                    <a:bodyPr/>
                    <a:lstStyle/>
                    <a:p>
                      <a:r>
                        <a:rPr lang="en-US" dirty="0"/>
                        <a:t>Domain</a:t>
                      </a:r>
                    </a:p>
                  </a:txBody>
                  <a:tcPr/>
                </a:tc>
                <a:tc>
                  <a:txBody>
                    <a:bodyPr/>
                    <a:lstStyle/>
                    <a:p>
                      <a:r>
                        <a:rPr lang="en-US" dirty="0"/>
                        <a:t>Benefit</a:t>
                      </a:r>
                    </a:p>
                  </a:txBody>
                  <a:tcPr/>
                </a:tc>
                <a:tc>
                  <a:txBody>
                    <a:bodyPr/>
                    <a:lstStyle/>
                    <a:p>
                      <a:r>
                        <a:rPr lang="en-US" dirty="0"/>
                        <a:t>Risk</a:t>
                      </a:r>
                    </a:p>
                  </a:txBody>
                  <a:tcPr/>
                </a:tc>
                <a:extLst>
                  <a:ext uri="{0D108BD9-81ED-4DB2-BD59-A6C34878D82A}">
                    <a16:rowId xmlns:a16="http://schemas.microsoft.com/office/drawing/2014/main" val="3223953843"/>
                  </a:ext>
                </a:extLst>
              </a:tr>
              <a:tr h="370840">
                <a:tc>
                  <a:txBody>
                    <a:bodyPr/>
                    <a:lstStyle/>
                    <a:p>
                      <a:r>
                        <a:rPr lang="en-US" sz="1300" dirty="0"/>
                        <a:t>Information Technology</a:t>
                      </a:r>
                    </a:p>
                  </a:txBody>
                  <a:tcPr/>
                </a:tc>
                <a:tc>
                  <a:txBody>
                    <a:bodyPr/>
                    <a:lstStyle/>
                    <a:p>
                      <a:r>
                        <a:rPr lang="en-US" sz="1300" dirty="0"/>
                        <a:t>Reduced costs and risks when using preexisting, easily deployed, and low-cost web-based tools (versus in-house development tools</a:t>
                      </a:r>
                    </a:p>
                  </a:txBody>
                  <a:tcPr/>
                </a:tc>
                <a:tc>
                  <a:txBody>
                    <a:bodyPr/>
                    <a:lstStyle/>
                    <a:p>
                      <a:r>
                        <a:rPr lang="en-US" sz="1300" dirty="0"/>
                        <a:t>Loss of control regarding data and service quality (data and tools will likely reside on the provider’s server)</a:t>
                      </a:r>
                    </a:p>
                  </a:txBody>
                  <a:tcPr/>
                </a:tc>
                <a:extLst>
                  <a:ext uri="{0D108BD9-81ED-4DB2-BD59-A6C34878D82A}">
                    <a16:rowId xmlns:a16="http://schemas.microsoft.com/office/drawing/2014/main" val="1285425979"/>
                  </a:ext>
                </a:extLst>
              </a:tr>
              <a:tr h="370840">
                <a:tc>
                  <a:txBody>
                    <a:bodyPr/>
                    <a:lstStyle/>
                    <a:p>
                      <a:r>
                        <a:rPr lang="en-US" sz="1300" dirty="0"/>
                        <a:t>Organization</a:t>
                      </a:r>
                    </a:p>
                  </a:txBody>
                  <a:tcPr/>
                </a:tc>
                <a:tc>
                  <a:txBody>
                    <a:bodyPr/>
                    <a:lstStyle/>
                    <a:p>
                      <a:r>
                        <a:rPr lang="en-US" sz="1300" dirty="0"/>
                        <a:t>Tools are easy to use, facilitating widespread adoption throughout an organization</a:t>
                      </a:r>
                    </a:p>
                  </a:txBody>
                  <a:tcPr/>
                </a:tc>
                <a:tc>
                  <a:txBody>
                    <a:bodyPr/>
                    <a:lstStyle/>
                    <a:p>
                      <a:r>
                        <a:rPr lang="en-US" sz="1300" dirty="0"/>
                        <a:t>Little or no documentation, training, or support for system complexities or problems</a:t>
                      </a:r>
                    </a:p>
                  </a:txBody>
                  <a:tcPr/>
                </a:tc>
                <a:extLst>
                  <a:ext uri="{0D108BD9-81ED-4DB2-BD59-A6C34878D82A}">
                    <a16:rowId xmlns:a16="http://schemas.microsoft.com/office/drawing/2014/main" val="2767698717"/>
                  </a:ext>
                </a:extLst>
              </a:tr>
              <a:tr h="370840">
                <a:tc>
                  <a:txBody>
                    <a:bodyPr/>
                    <a:lstStyle/>
                    <a:p>
                      <a:r>
                        <a:rPr lang="en-US" sz="1300" dirty="0"/>
                        <a:t>Competition</a:t>
                      </a:r>
                    </a:p>
                  </a:txBody>
                  <a:tcPr/>
                </a:tc>
                <a:tc>
                  <a:txBody>
                    <a:bodyPr/>
                    <a:lstStyle/>
                    <a:p>
                      <a:r>
                        <a:rPr lang="en-US" sz="1300" dirty="0"/>
                        <a:t>More efficient and effective than email, FTP, or legacy collaboration tools, potentially speeding up product development cycles and enabling quick responses to competitors; actions</a:t>
                      </a:r>
                    </a:p>
                  </a:txBody>
                  <a:tcPr/>
                </a:tc>
                <a:tc>
                  <a:txBody>
                    <a:bodyPr/>
                    <a:lstStyle/>
                    <a:p>
                      <a:r>
                        <a:rPr lang="en-US" sz="1300" dirty="0"/>
                        <a:t>Security and compliance policies are often difficult to enforce, which may increase the possibility of exposing sensitive corporate data; increased threat of industrial espionage</a:t>
                      </a:r>
                    </a:p>
                  </a:txBody>
                  <a:tcPr/>
                </a:tc>
                <a:extLst>
                  <a:ext uri="{0D108BD9-81ED-4DB2-BD59-A6C34878D82A}">
                    <a16:rowId xmlns:a16="http://schemas.microsoft.com/office/drawing/2014/main" val="3464389940"/>
                  </a:ext>
                </a:extLst>
              </a:tr>
              <a:tr h="370840">
                <a:tc>
                  <a:txBody>
                    <a:bodyPr/>
                    <a:lstStyle/>
                    <a:p>
                      <a:r>
                        <a:rPr lang="en-US" sz="1300" dirty="0"/>
                        <a:t>Upgrade cycles</a:t>
                      </a:r>
                    </a:p>
                  </a:txBody>
                  <a:tcPr/>
                </a:tc>
                <a:tc>
                  <a:txBody>
                    <a:bodyPr/>
                    <a:lstStyle/>
                    <a:p>
                      <a:r>
                        <a:rPr lang="en-US" sz="1300" dirty="0"/>
                        <a:t>No need to purchase software upgrades</a:t>
                      </a:r>
                    </a:p>
                  </a:txBody>
                  <a:tcPr/>
                </a:tc>
                <a:tc>
                  <a:txBody>
                    <a:bodyPr/>
                    <a:lstStyle/>
                    <a:p>
                      <a:r>
                        <a:rPr lang="en-US" sz="1300" dirty="0"/>
                        <a:t>Tools and features in the collaboration environment can change without notice, potentially causing problems with users and corporate IT strategy</a:t>
                      </a:r>
                    </a:p>
                  </a:txBody>
                  <a:tcPr/>
                </a:tc>
                <a:extLst>
                  <a:ext uri="{0D108BD9-81ED-4DB2-BD59-A6C34878D82A}">
                    <a16:rowId xmlns:a16="http://schemas.microsoft.com/office/drawing/2014/main" val="1718083473"/>
                  </a:ext>
                </a:extLst>
              </a:tr>
            </a:tbl>
          </a:graphicData>
        </a:graphic>
      </p:graphicFrame>
    </p:spTree>
    <p:extLst>
      <p:ext uri="{BB962C8B-B14F-4D97-AF65-F5344CB8AC3E}">
        <p14:creationId xmlns:p14="http://schemas.microsoft.com/office/powerpoint/2010/main" val="1858093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Web-Based Collaboration Tools</a:t>
            </a:r>
          </a:p>
        </p:txBody>
      </p:sp>
      <p:graphicFrame>
        <p:nvGraphicFramePr>
          <p:cNvPr id="5" name="Table 5">
            <a:extLst>
              <a:ext uri="{FF2B5EF4-FFF2-40B4-BE49-F238E27FC236}">
                <a16:creationId xmlns:a16="http://schemas.microsoft.com/office/drawing/2014/main" id="{A8C77A87-2709-4EF1-8F4D-C1F346FF1DA1}"/>
              </a:ext>
            </a:extLst>
          </p:cNvPr>
          <p:cNvGraphicFramePr>
            <a:graphicFrameLocks noGrp="1"/>
          </p:cNvGraphicFramePr>
          <p:nvPr>
            <p:ph sz="quarter" idx="13"/>
            <p:extLst>
              <p:ext uri="{D42A27DB-BD31-4B8C-83A1-F6EECF244321}">
                <p14:modId xmlns:p14="http://schemas.microsoft.com/office/powerpoint/2010/main" val="2832524661"/>
              </p:ext>
            </p:extLst>
          </p:nvPr>
        </p:nvGraphicFramePr>
        <p:xfrm>
          <a:off x="760862" y="1555750"/>
          <a:ext cx="7622275" cy="2966720"/>
        </p:xfrm>
        <a:graphic>
          <a:graphicData uri="http://schemas.openxmlformats.org/drawingml/2006/table">
            <a:tbl>
              <a:tblPr firstRow="1" bandRow="1">
                <a:tableStyleId>{40F9630F-82C1-40B7-BC3A-925EFCFF5E92}</a:tableStyleId>
              </a:tblPr>
              <a:tblGrid>
                <a:gridCol w="2231064">
                  <a:extLst>
                    <a:ext uri="{9D8B030D-6E8A-4147-A177-3AD203B41FA5}">
                      <a16:colId xmlns:a16="http://schemas.microsoft.com/office/drawing/2014/main" val="3590364002"/>
                    </a:ext>
                  </a:extLst>
                </a:gridCol>
                <a:gridCol w="5391211">
                  <a:extLst>
                    <a:ext uri="{9D8B030D-6E8A-4147-A177-3AD203B41FA5}">
                      <a16:colId xmlns:a16="http://schemas.microsoft.com/office/drawing/2014/main" val="2081203415"/>
                    </a:ext>
                  </a:extLst>
                </a:gridCol>
              </a:tblGrid>
              <a:tr h="370840">
                <a:tc>
                  <a:txBody>
                    <a:bodyPr/>
                    <a:lstStyle/>
                    <a:p>
                      <a:r>
                        <a:rPr lang="en-US" dirty="0"/>
                        <a:t>Type</a:t>
                      </a:r>
                    </a:p>
                  </a:txBody>
                  <a:tcPr/>
                </a:tc>
                <a:tc>
                  <a:txBody>
                    <a:bodyPr/>
                    <a:lstStyle/>
                    <a:p>
                      <a:r>
                        <a:rPr lang="en-US" dirty="0"/>
                        <a:t>Names</a:t>
                      </a:r>
                    </a:p>
                  </a:txBody>
                  <a:tcPr/>
                </a:tc>
                <a:extLst>
                  <a:ext uri="{0D108BD9-81ED-4DB2-BD59-A6C34878D82A}">
                    <a16:rowId xmlns:a16="http://schemas.microsoft.com/office/drawing/2014/main" val="1381382890"/>
                  </a:ext>
                </a:extLst>
              </a:tr>
              <a:tr h="370840">
                <a:tc>
                  <a:txBody>
                    <a:bodyPr/>
                    <a:lstStyle/>
                    <a:p>
                      <a:r>
                        <a:rPr lang="en-US" dirty="0"/>
                        <a:t>Spreadsheets</a:t>
                      </a:r>
                    </a:p>
                  </a:txBody>
                  <a:tcPr/>
                </a:tc>
                <a:tc>
                  <a:txBody>
                    <a:bodyPr/>
                    <a:lstStyle/>
                    <a:p>
                      <a:r>
                        <a:rPr lang="en-US" dirty="0"/>
                        <a:t>Google Drive, Zoho Sheet, Microsoft Excel Online</a:t>
                      </a:r>
                    </a:p>
                  </a:txBody>
                  <a:tcPr/>
                </a:tc>
                <a:extLst>
                  <a:ext uri="{0D108BD9-81ED-4DB2-BD59-A6C34878D82A}">
                    <a16:rowId xmlns:a16="http://schemas.microsoft.com/office/drawing/2014/main" val="3970252101"/>
                  </a:ext>
                </a:extLst>
              </a:tr>
              <a:tr h="370840">
                <a:tc>
                  <a:txBody>
                    <a:bodyPr/>
                    <a:lstStyle/>
                    <a:p>
                      <a:r>
                        <a:rPr lang="en-US" dirty="0"/>
                        <a:t>Word processors</a:t>
                      </a:r>
                    </a:p>
                  </a:txBody>
                  <a:tcPr/>
                </a:tc>
                <a:tc>
                  <a:txBody>
                    <a:bodyPr/>
                    <a:lstStyle/>
                    <a:p>
                      <a:r>
                        <a:rPr lang="en-US" dirty="0"/>
                        <a:t>Zoho Writer, Google Drive, Microsoft Word Online</a:t>
                      </a:r>
                    </a:p>
                  </a:txBody>
                  <a:tcPr/>
                </a:tc>
                <a:extLst>
                  <a:ext uri="{0D108BD9-81ED-4DB2-BD59-A6C34878D82A}">
                    <a16:rowId xmlns:a16="http://schemas.microsoft.com/office/drawing/2014/main" val="2334095260"/>
                  </a:ext>
                </a:extLst>
              </a:tr>
              <a:tr h="370840">
                <a:tc>
                  <a:txBody>
                    <a:bodyPr/>
                    <a:lstStyle/>
                    <a:p>
                      <a:r>
                        <a:rPr lang="en-US" dirty="0"/>
                        <a:t>Presentation</a:t>
                      </a:r>
                    </a:p>
                  </a:txBody>
                  <a:tcPr/>
                </a:tc>
                <a:tc>
                  <a:txBody>
                    <a:bodyPr/>
                    <a:lstStyle/>
                    <a:p>
                      <a:r>
                        <a:rPr lang="en-US" dirty="0"/>
                        <a:t>Google Drive, Zoho Show, Microsoft PowerPoint Online, Prezi</a:t>
                      </a:r>
                    </a:p>
                  </a:txBody>
                  <a:tcPr/>
                </a:tc>
                <a:extLst>
                  <a:ext uri="{0D108BD9-81ED-4DB2-BD59-A6C34878D82A}">
                    <a16:rowId xmlns:a16="http://schemas.microsoft.com/office/drawing/2014/main" val="770378508"/>
                  </a:ext>
                </a:extLst>
              </a:tr>
              <a:tr h="370840">
                <a:tc>
                  <a:txBody>
                    <a:bodyPr/>
                    <a:lstStyle/>
                    <a:p>
                      <a:r>
                        <a:rPr lang="en-US" dirty="0"/>
                        <a:t>Office suites</a:t>
                      </a:r>
                    </a:p>
                  </a:txBody>
                  <a:tcPr/>
                </a:tc>
                <a:tc>
                  <a:txBody>
                    <a:bodyPr/>
                    <a:lstStyle/>
                    <a:p>
                      <a:r>
                        <a:rPr lang="en-US" dirty="0"/>
                        <a:t>Zoho, Google Apps, Microsoft Office 365</a:t>
                      </a:r>
                    </a:p>
                  </a:txBody>
                  <a:tcPr/>
                </a:tc>
                <a:extLst>
                  <a:ext uri="{0D108BD9-81ED-4DB2-BD59-A6C34878D82A}">
                    <a16:rowId xmlns:a16="http://schemas.microsoft.com/office/drawing/2014/main" val="5553101"/>
                  </a:ext>
                </a:extLst>
              </a:tr>
              <a:tr h="370840">
                <a:tc>
                  <a:txBody>
                    <a:bodyPr/>
                    <a:lstStyle/>
                    <a:p>
                      <a:r>
                        <a:rPr lang="en-US" dirty="0"/>
                        <a:t>Project management</a:t>
                      </a:r>
                    </a:p>
                  </a:txBody>
                  <a:tcPr/>
                </a:tc>
                <a:tc>
                  <a:txBody>
                    <a:bodyPr/>
                    <a:lstStyle/>
                    <a:p>
                      <a:r>
                        <a:rPr lang="en-US" dirty="0"/>
                        <a:t>Trac, Redmine, eGroupWare, Collabtive</a:t>
                      </a:r>
                    </a:p>
                  </a:txBody>
                  <a:tcPr/>
                </a:tc>
                <a:extLst>
                  <a:ext uri="{0D108BD9-81ED-4DB2-BD59-A6C34878D82A}">
                    <a16:rowId xmlns:a16="http://schemas.microsoft.com/office/drawing/2014/main" val="1363269243"/>
                  </a:ext>
                </a:extLst>
              </a:tr>
              <a:tr h="370840">
                <a:tc>
                  <a:txBody>
                    <a:bodyPr/>
                    <a:lstStyle/>
                    <a:p>
                      <a:r>
                        <a:rPr lang="en-US" dirty="0"/>
                        <a:t>Notes/task management</a:t>
                      </a:r>
                    </a:p>
                  </a:txBody>
                  <a:tcPr/>
                </a:tc>
                <a:tc>
                  <a:txBody>
                    <a:bodyPr/>
                    <a:lstStyle/>
                    <a:p>
                      <a:r>
                        <a:rPr lang="en-US" dirty="0"/>
                        <a:t>Evernote, Wunderlist, Microsoft OneNote Online</a:t>
                      </a:r>
                    </a:p>
                  </a:txBody>
                  <a:tcPr/>
                </a:tc>
                <a:extLst>
                  <a:ext uri="{0D108BD9-81ED-4DB2-BD59-A6C34878D82A}">
                    <a16:rowId xmlns:a16="http://schemas.microsoft.com/office/drawing/2014/main" val="3436172185"/>
                  </a:ext>
                </a:extLst>
              </a:tr>
              <a:tr h="370840">
                <a:tc>
                  <a:txBody>
                    <a:bodyPr/>
                    <a:lstStyle/>
                    <a:p>
                      <a:r>
                        <a:rPr lang="en-US" dirty="0"/>
                        <a:t>Cloud storage/sharing</a:t>
                      </a:r>
                    </a:p>
                  </a:txBody>
                  <a:tcPr/>
                </a:tc>
                <a:tc>
                  <a:txBody>
                    <a:bodyPr/>
                    <a:lstStyle/>
                    <a:p>
                      <a:r>
                        <a:rPr lang="en-US" dirty="0"/>
                        <a:t>Dropbox, Google Drive, Microsoft OneDrive, SugarSync, iCloud</a:t>
                      </a:r>
                    </a:p>
                  </a:txBody>
                  <a:tcPr/>
                </a:tc>
                <a:extLst>
                  <a:ext uri="{0D108BD9-81ED-4DB2-BD59-A6C34878D82A}">
                    <a16:rowId xmlns:a16="http://schemas.microsoft.com/office/drawing/2014/main" val="2283052882"/>
                  </a:ext>
                </a:extLst>
              </a:tr>
            </a:tbl>
          </a:graphicData>
        </a:graphic>
      </p:graphicFrame>
    </p:spTree>
    <p:extLst>
      <p:ext uri="{BB962C8B-B14F-4D97-AF65-F5344CB8AC3E}">
        <p14:creationId xmlns:p14="http://schemas.microsoft.com/office/powerpoint/2010/main" val="1165623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Wikis</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8229600" cy="1329748"/>
          </a:xfrm>
        </p:spPr>
        <p:txBody>
          <a:bodyPr/>
          <a:lstStyle/>
          <a:p>
            <a:r>
              <a:rPr lang="en-US" sz="2000" dirty="0"/>
              <a:t>The ability to create, edit, or delete content, view prior versions, revert any changes, and discuss about content and suggested changes are key to the creation of high-quality content by a community</a:t>
            </a:r>
          </a:p>
        </p:txBody>
      </p:sp>
      <p:pic>
        <p:nvPicPr>
          <p:cNvPr id="6" name="Content Placeholder 5" descr="Diagram&#10;&#10;Description automatically generated">
            <a:extLst>
              <a:ext uri="{FF2B5EF4-FFF2-40B4-BE49-F238E27FC236}">
                <a16:creationId xmlns:a16="http://schemas.microsoft.com/office/drawing/2014/main" id="{2AC401C4-E3FA-49BB-807D-2D7D746207A2}"/>
              </a:ext>
            </a:extLst>
          </p:cNvPr>
          <p:cNvPicPr>
            <a:picLocks noGrp="1" noChangeAspect="1"/>
          </p:cNvPicPr>
          <p:nvPr>
            <p:ph sz="quarter" idx="14"/>
          </p:nvPr>
        </p:nvPicPr>
        <p:blipFill>
          <a:blip r:embed="rId2"/>
          <a:stretch>
            <a:fillRect/>
          </a:stretch>
        </p:blipFill>
        <p:spPr>
          <a:xfrm>
            <a:off x="1128219" y="2908942"/>
            <a:ext cx="6887561" cy="3168010"/>
          </a:xfrm>
        </p:spPr>
      </p:pic>
    </p:spTree>
    <p:extLst>
      <p:ext uri="{BB962C8B-B14F-4D97-AF65-F5344CB8AC3E}">
        <p14:creationId xmlns:p14="http://schemas.microsoft.com/office/powerpoint/2010/main" val="309384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Learning Objective 5.1</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p:txBody>
          <a:bodyPr/>
          <a:lstStyle/>
          <a:p>
            <a:r>
              <a:rPr lang="en-US" sz="2400" dirty="0">
                <a:solidFill>
                  <a:schemeClr val="tx1"/>
                </a:solidFill>
              </a:rPr>
              <a:t>Explain organizations’ needs for communication and collaboration</a:t>
            </a:r>
          </a:p>
          <a:p>
            <a:endParaRPr lang="en-US" sz="2400" dirty="0"/>
          </a:p>
        </p:txBody>
      </p:sp>
    </p:spTree>
    <p:extLst>
      <p:ext uri="{BB962C8B-B14F-4D97-AF65-F5344CB8AC3E}">
        <p14:creationId xmlns:p14="http://schemas.microsoft.com/office/powerpoint/2010/main" val="3453943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Human-Based Computing (Crowdsourcing)</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8229600" cy="872974"/>
          </a:xfrm>
        </p:spPr>
        <p:txBody>
          <a:bodyPr/>
          <a:lstStyle/>
          <a:p>
            <a:r>
              <a:rPr lang="en-US" sz="2400" dirty="0"/>
              <a:t>Anyone can earn money on micro-task marketplaces by solving small, well-defined tasks</a:t>
            </a:r>
          </a:p>
        </p:txBody>
      </p:sp>
      <p:pic>
        <p:nvPicPr>
          <p:cNvPr id="6" name="Content Placeholder 5" descr="A picture containing text, businesscard, screenshot&#10;&#10;Description automatically generated">
            <a:extLst>
              <a:ext uri="{FF2B5EF4-FFF2-40B4-BE49-F238E27FC236}">
                <a16:creationId xmlns:a16="http://schemas.microsoft.com/office/drawing/2014/main" id="{3825F683-3071-418C-A014-841417B3CA72}"/>
              </a:ext>
            </a:extLst>
          </p:cNvPr>
          <p:cNvPicPr>
            <a:picLocks noGrp="1" noChangeAspect="1"/>
          </p:cNvPicPr>
          <p:nvPr>
            <p:ph sz="quarter" idx="14"/>
          </p:nvPr>
        </p:nvPicPr>
        <p:blipFill>
          <a:blip r:embed="rId2"/>
          <a:stretch>
            <a:fillRect/>
          </a:stretch>
        </p:blipFill>
        <p:spPr>
          <a:xfrm>
            <a:off x="1749782" y="2672978"/>
            <a:ext cx="5644435" cy="3163971"/>
          </a:xfrm>
        </p:spPr>
      </p:pic>
    </p:spTree>
    <p:extLst>
      <p:ext uri="{BB962C8B-B14F-4D97-AF65-F5344CB8AC3E}">
        <p14:creationId xmlns:p14="http://schemas.microsoft.com/office/powerpoint/2010/main" val="4156916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Enhancing Connection with Social Media</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6"/>
            <a:ext cx="8229600" cy="4366801"/>
          </a:xfrm>
        </p:spPr>
        <p:txBody>
          <a:bodyPr/>
          <a:lstStyle/>
          <a:p>
            <a:r>
              <a:rPr lang="en-US" sz="2200" dirty="0"/>
              <a:t>Social Networking</a:t>
            </a:r>
          </a:p>
          <a:p>
            <a:pPr lvl="1"/>
            <a:r>
              <a:rPr lang="en-US" sz="2000" dirty="0"/>
              <a:t>One of the most popular uses of the Internet</a:t>
            </a:r>
          </a:p>
          <a:p>
            <a:pPr lvl="1"/>
            <a:r>
              <a:rPr lang="en-US" sz="2000" dirty="0"/>
              <a:t>Facebook had 2.6 billion users as of April 2020</a:t>
            </a:r>
          </a:p>
          <a:p>
            <a:pPr lvl="1"/>
            <a:r>
              <a:rPr lang="en-US" sz="2000" dirty="0"/>
              <a:t>Social Search (increase the relevance of search results)</a:t>
            </a:r>
          </a:p>
          <a:p>
            <a:r>
              <a:rPr lang="en-US" sz="2200" dirty="0"/>
              <a:t>Viral Marketing</a:t>
            </a:r>
          </a:p>
          <a:p>
            <a:pPr lvl="1"/>
            <a:r>
              <a:rPr lang="en-US" sz="2000" dirty="0"/>
              <a:t>Power of viral marketing can be a great tool, critical factors:</a:t>
            </a:r>
          </a:p>
          <a:p>
            <a:pPr lvl="2"/>
            <a:r>
              <a:rPr lang="en-US" sz="1800" dirty="0"/>
              <a:t>Do something unexpected</a:t>
            </a:r>
          </a:p>
          <a:p>
            <a:pPr lvl="2"/>
            <a:r>
              <a:rPr lang="en-US" sz="1800" dirty="0"/>
              <a:t>Make people feel something</a:t>
            </a:r>
          </a:p>
          <a:p>
            <a:pPr lvl="2"/>
            <a:r>
              <a:rPr lang="en-US" sz="1800" dirty="0"/>
              <a:t>Make sequels</a:t>
            </a:r>
          </a:p>
          <a:p>
            <a:pPr lvl="2"/>
            <a:r>
              <a:rPr lang="en-US" sz="1800" dirty="0"/>
              <a:t>Allow sharing and easy distribution</a:t>
            </a:r>
          </a:p>
          <a:p>
            <a:pPr lvl="2"/>
            <a:r>
              <a:rPr lang="en-US" sz="1800" dirty="0"/>
              <a:t>Never restrict access to the viral content</a:t>
            </a:r>
          </a:p>
          <a:p>
            <a:endParaRPr lang="en-US" sz="2400" dirty="0"/>
          </a:p>
        </p:txBody>
      </p:sp>
    </p:spTree>
    <p:extLst>
      <p:ext uri="{BB962C8B-B14F-4D97-AF65-F5344CB8AC3E}">
        <p14:creationId xmlns:p14="http://schemas.microsoft.com/office/powerpoint/2010/main" val="976151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Learning Objective 5.4</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8229600" cy="4093846"/>
          </a:xfrm>
        </p:spPr>
        <p:txBody>
          <a:bodyPr/>
          <a:lstStyle/>
          <a:p>
            <a:r>
              <a:rPr lang="en-US" sz="2400" dirty="0">
                <a:solidFill>
                  <a:schemeClr val="tx1"/>
                </a:solidFill>
              </a:rPr>
              <a:t>Describe how companies can manage enterprise-oriented social media applications and deal with potential pitfalls associated with social media</a:t>
            </a:r>
            <a:endParaRPr lang="en-US" sz="2400" dirty="0"/>
          </a:p>
        </p:txBody>
      </p:sp>
    </p:spTree>
    <p:extLst>
      <p:ext uri="{BB962C8B-B14F-4D97-AF65-F5344CB8AC3E}">
        <p14:creationId xmlns:p14="http://schemas.microsoft.com/office/powerpoint/2010/main" val="1113633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Managing Social Media Applications in the Enterprise</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p:txBody>
          <a:bodyPr/>
          <a:lstStyle/>
          <a:p>
            <a:r>
              <a:rPr lang="en-US" sz="2400" dirty="0"/>
              <a:t>Organizational Issues</a:t>
            </a:r>
          </a:p>
          <a:p>
            <a:r>
              <a:rPr lang="en-US" sz="2400" dirty="0"/>
              <a:t>Downsides and Dangers of Using Social Media Applications</a:t>
            </a:r>
          </a:p>
        </p:txBody>
      </p:sp>
    </p:spTree>
    <p:extLst>
      <p:ext uri="{BB962C8B-B14F-4D97-AF65-F5344CB8AC3E}">
        <p14:creationId xmlns:p14="http://schemas.microsoft.com/office/powerpoint/2010/main" val="698497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Organizational Issues</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8229600" cy="941213"/>
          </a:xfrm>
        </p:spPr>
        <p:txBody>
          <a:bodyPr/>
          <a:lstStyle/>
          <a:p>
            <a:r>
              <a:rPr lang="en-US" sz="2400" dirty="0"/>
              <a:t>Various factors must be taken into account when using social media applications within an organization</a:t>
            </a:r>
          </a:p>
        </p:txBody>
      </p:sp>
      <p:pic>
        <p:nvPicPr>
          <p:cNvPr id="6" name="Content Placeholder 5" descr="Diagram&#10;&#10;Description automatically generated">
            <a:extLst>
              <a:ext uri="{FF2B5EF4-FFF2-40B4-BE49-F238E27FC236}">
                <a16:creationId xmlns:a16="http://schemas.microsoft.com/office/drawing/2014/main" id="{05BE53DF-BA10-4769-B3C9-301338C7EA4E}"/>
              </a:ext>
            </a:extLst>
          </p:cNvPr>
          <p:cNvPicPr>
            <a:picLocks noGrp="1" noChangeAspect="1"/>
          </p:cNvPicPr>
          <p:nvPr>
            <p:ph sz="quarter" idx="14"/>
          </p:nvPr>
        </p:nvPicPr>
        <p:blipFill>
          <a:blip r:embed="rId2"/>
          <a:stretch>
            <a:fillRect/>
          </a:stretch>
        </p:blipFill>
        <p:spPr>
          <a:xfrm>
            <a:off x="2408830" y="2497540"/>
            <a:ext cx="4326340" cy="3534713"/>
          </a:xfrm>
        </p:spPr>
      </p:pic>
    </p:spTree>
    <p:extLst>
      <p:ext uri="{BB962C8B-B14F-4D97-AF65-F5344CB8AC3E}">
        <p14:creationId xmlns:p14="http://schemas.microsoft.com/office/powerpoint/2010/main" val="3948232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Downsides and Dangers of Using Social Media Applications</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8229600" cy="4762586"/>
          </a:xfrm>
        </p:spPr>
        <p:txBody>
          <a:bodyPr/>
          <a:lstStyle/>
          <a:p>
            <a:r>
              <a:rPr lang="en-US" sz="2200" dirty="0"/>
              <a:t>Online Product Reviews</a:t>
            </a:r>
          </a:p>
          <a:p>
            <a:r>
              <a:rPr lang="en-US" sz="2200" dirty="0"/>
              <a:t>Microblogging</a:t>
            </a:r>
          </a:p>
          <a:p>
            <a:r>
              <a:rPr lang="en-US" sz="2200" dirty="0"/>
              <a:t>Social Networks</a:t>
            </a:r>
          </a:p>
          <a:p>
            <a:r>
              <a:rPr lang="en-US" sz="2200" dirty="0"/>
              <a:t>Bad Vibes Going Viral</a:t>
            </a:r>
          </a:p>
          <a:p>
            <a:r>
              <a:rPr lang="en-US" sz="2200" dirty="0"/>
              <a:t>Lessons Learned</a:t>
            </a:r>
          </a:p>
          <a:p>
            <a:pPr lvl="1"/>
            <a:r>
              <a:rPr lang="en-US" sz="2000" dirty="0"/>
              <a:t>Identify a crisis team</a:t>
            </a:r>
          </a:p>
          <a:p>
            <a:pPr lvl="1"/>
            <a:r>
              <a:rPr lang="en-US" sz="2000" dirty="0"/>
              <a:t>Identify your worst social media nightmare</a:t>
            </a:r>
          </a:p>
          <a:p>
            <a:pPr lvl="1"/>
            <a:r>
              <a:rPr lang="en-US" sz="2000" dirty="0"/>
              <a:t>Monitor your social media environment</a:t>
            </a:r>
          </a:p>
          <a:p>
            <a:pPr lvl="1"/>
            <a:r>
              <a:rPr lang="en-US" sz="2000" dirty="0"/>
              <a:t>Act fast. The first 24 hours count</a:t>
            </a:r>
          </a:p>
          <a:p>
            <a:r>
              <a:rPr lang="en-US" sz="2200" dirty="0"/>
              <a:t>Societal Impacts of Social Media</a:t>
            </a:r>
            <a:endParaRPr lang="en-US" sz="2400" dirty="0"/>
          </a:p>
        </p:txBody>
      </p:sp>
    </p:spTree>
    <p:extLst>
      <p:ext uri="{BB962C8B-B14F-4D97-AF65-F5344CB8AC3E}">
        <p14:creationId xmlns:p14="http://schemas.microsoft.com/office/powerpoint/2010/main" val="3897548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400" dirty="0"/>
              <a:t>End of Chapter Content</a:t>
            </a:r>
          </a:p>
        </p:txBody>
      </p:sp>
    </p:spTree>
    <p:extLst>
      <p:ext uri="{BB962C8B-B14F-4D97-AF65-F5344CB8AC3E}">
        <p14:creationId xmlns:p14="http://schemas.microsoft.com/office/powerpoint/2010/main" val="2206529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Managing in the Digital World: Facebook</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Facebook had 2.6 billion users in April 2020</a:t>
            </a:r>
          </a:p>
          <a:p>
            <a:r>
              <a:rPr lang="en-US" sz="2400" dirty="0"/>
              <a:t>Many companies now have Facebook pages</a:t>
            </a:r>
          </a:p>
          <a:p>
            <a:pPr lvl="1"/>
            <a:r>
              <a:rPr lang="en-US" sz="2200" dirty="0"/>
              <a:t>When users “like” a company, they can receive updates from the company</a:t>
            </a:r>
          </a:p>
          <a:p>
            <a:pPr lvl="1"/>
            <a:r>
              <a:rPr lang="en-US" sz="2200" dirty="0"/>
              <a:t>Consumers can leave comments for companies</a:t>
            </a:r>
          </a:p>
          <a:p>
            <a:pPr lvl="1"/>
            <a:r>
              <a:rPr lang="en-US" sz="2200" dirty="0"/>
              <a:t>Companies can interact with customers and track customer loyalty</a:t>
            </a:r>
          </a:p>
          <a:p>
            <a:pPr lvl="1"/>
            <a:r>
              <a:rPr lang="en-US" sz="2200" dirty="0"/>
              <a:t>Future demand is predicated based on customers’ “likes”</a:t>
            </a:r>
          </a:p>
          <a:p>
            <a:endParaRPr lang="en-US" sz="2400" dirty="0"/>
          </a:p>
        </p:txBody>
      </p:sp>
    </p:spTree>
    <p:extLst>
      <p:ext uri="{BB962C8B-B14F-4D97-AF65-F5344CB8AC3E}">
        <p14:creationId xmlns:p14="http://schemas.microsoft.com/office/powerpoint/2010/main" val="809262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Green IT: Solving Renewable Energy Challenges</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Renewable energy is generated from natural processes that are continually replenished (sunlight, rain, tides)</a:t>
            </a:r>
          </a:p>
          <a:p>
            <a:r>
              <a:rPr lang="en-US" sz="2400" dirty="0"/>
              <a:t>Continuous improvement in energy technologies rapidly improving efficiency and reducing the costs</a:t>
            </a:r>
          </a:p>
          <a:p>
            <a:r>
              <a:rPr lang="en-US" sz="2400" dirty="0"/>
              <a:t>A key challenge – environment’s natural variability – cannot be fully predicted</a:t>
            </a:r>
          </a:p>
          <a:p>
            <a:r>
              <a:rPr lang="en-US" sz="2400" dirty="0"/>
              <a:t>Not yet able to find ways to store massive amounts of energy</a:t>
            </a:r>
          </a:p>
          <a:p>
            <a:r>
              <a:rPr lang="en-US" sz="2400" dirty="0"/>
              <a:t>IoT and AI can help build solutions for a greener future</a:t>
            </a:r>
          </a:p>
        </p:txBody>
      </p:sp>
    </p:spTree>
    <p:extLst>
      <p:ext uri="{BB962C8B-B14F-4D97-AF65-F5344CB8AC3E}">
        <p14:creationId xmlns:p14="http://schemas.microsoft.com/office/powerpoint/2010/main" val="722365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Coming Attractions: Neural Implants</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a:xfrm>
            <a:off x="457200" y="1441449"/>
            <a:ext cx="8232775" cy="4809225"/>
          </a:xfrm>
        </p:spPr>
        <p:txBody>
          <a:bodyPr/>
          <a:lstStyle/>
          <a:p>
            <a:r>
              <a:rPr lang="en-US" sz="2400" dirty="0"/>
              <a:t>Imagine having a neural implant that would:</a:t>
            </a:r>
          </a:p>
          <a:p>
            <a:pPr lvl="1"/>
            <a:r>
              <a:rPr lang="en-US" sz="2200" dirty="0"/>
              <a:t>Seamlessly communicate with others globally</a:t>
            </a:r>
          </a:p>
          <a:p>
            <a:pPr lvl="1"/>
            <a:r>
              <a:rPr lang="en-US" sz="2200" dirty="0"/>
              <a:t>Restore hearing, eyesight, or paralysis</a:t>
            </a:r>
          </a:p>
          <a:p>
            <a:r>
              <a:rPr lang="en-US" sz="2400" dirty="0"/>
              <a:t>Researchers at Neuralink have begun testing their implants with Elon Musk’s US$100 million investment</a:t>
            </a:r>
          </a:p>
          <a:p>
            <a:r>
              <a:rPr lang="en-US" sz="2400" dirty="0"/>
              <a:t>Many positives from this type of technology</a:t>
            </a:r>
          </a:p>
          <a:p>
            <a:r>
              <a:rPr lang="en-US" sz="2400" dirty="0"/>
              <a:t>Also many downsides, including:</a:t>
            </a:r>
          </a:p>
          <a:p>
            <a:pPr lvl="1"/>
            <a:r>
              <a:rPr lang="en-US" sz="2200" dirty="0"/>
              <a:t>Holes drilled in your head</a:t>
            </a:r>
          </a:p>
          <a:p>
            <a:pPr lvl="1"/>
            <a:r>
              <a:rPr lang="en-US" sz="2200" dirty="0"/>
              <a:t>Type of data stored (in your head)</a:t>
            </a:r>
          </a:p>
          <a:p>
            <a:pPr lvl="1"/>
            <a:r>
              <a:rPr lang="en-US" sz="2200" dirty="0"/>
              <a:t>Possible malfunctions</a:t>
            </a:r>
          </a:p>
          <a:p>
            <a:endParaRPr lang="en-US" sz="2400" dirty="0"/>
          </a:p>
        </p:txBody>
      </p:sp>
    </p:spTree>
    <p:extLst>
      <p:ext uri="{BB962C8B-B14F-4D97-AF65-F5344CB8AC3E}">
        <p14:creationId xmlns:p14="http://schemas.microsoft.com/office/powerpoint/2010/main" val="413547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The Need for Communication and Collaboration</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6"/>
            <a:ext cx="8229600" cy="4403039"/>
          </a:xfrm>
        </p:spPr>
        <p:txBody>
          <a:bodyPr/>
          <a:lstStyle/>
          <a:p>
            <a:r>
              <a:rPr lang="en-US" sz="2400" dirty="0"/>
              <a:t>Managing the Virtual Organization</a:t>
            </a:r>
          </a:p>
          <a:p>
            <a:r>
              <a:rPr lang="en-US" sz="2400" dirty="0"/>
              <a:t>Collaboration Software</a:t>
            </a:r>
          </a:p>
          <a:p>
            <a:r>
              <a:rPr lang="en-US" sz="2400" dirty="0"/>
              <a:t>Videoconferencing</a:t>
            </a:r>
          </a:p>
          <a:p>
            <a:r>
              <a:rPr lang="en-US" sz="2400" dirty="0"/>
              <a:t>Intranets and Employee Portals</a:t>
            </a:r>
          </a:p>
          <a:p>
            <a:endParaRPr lang="en-US" sz="2400" dirty="0"/>
          </a:p>
          <a:p>
            <a:endParaRPr lang="en-US" sz="2400" dirty="0"/>
          </a:p>
        </p:txBody>
      </p:sp>
    </p:spTree>
    <p:extLst>
      <p:ext uri="{BB962C8B-B14F-4D97-AF65-F5344CB8AC3E}">
        <p14:creationId xmlns:p14="http://schemas.microsoft.com/office/powerpoint/2010/main" val="4184276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Security Matters: Terrorism is Winning the Social Media Battle</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Terrorism is the use of violence in order to purport a political, religious, or ideological change</a:t>
            </a:r>
          </a:p>
          <a:p>
            <a:r>
              <a:rPr lang="en-US" sz="2400" dirty="0"/>
              <a:t>In 60s and 70s commercial airline hijacking was broadcast on live TV, thus causing more hijackings</a:t>
            </a:r>
          </a:p>
          <a:p>
            <a:r>
              <a:rPr lang="en-US" sz="2400" dirty="0"/>
              <a:t>New technologies (Facebook, YouTube, Twitter) enable terrorists to use social media to create fear and to recruit new members</a:t>
            </a:r>
          </a:p>
          <a:p>
            <a:r>
              <a:rPr lang="en-US" sz="2400" dirty="0"/>
              <a:t>Attempts by governments to thwart the use of social media by terrorists has not been successful</a:t>
            </a:r>
          </a:p>
          <a:p>
            <a:endParaRPr lang="en-US" sz="2400" dirty="0"/>
          </a:p>
        </p:txBody>
      </p:sp>
    </p:spTree>
    <p:extLst>
      <p:ext uri="{BB962C8B-B14F-4D97-AF65-F5344CB8AC3E}">
        <p14:creationId xmlns:p14="http://schemas.microsoft.com/office/powerpoint/2010/main" val="3411751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Digital Density: Leveraging Data to Go SoLoMo: Yelp</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Yelp – a review and rating platform where you can find valuable information on local businesses</a:t>
            </a:r>
          </a:p>
          <a:p>
            <a:pPr lvl="1"/>
            <a:r>
              <a:rPr lang="en-US" sz="2200" dirty="0"/>
              <a:t>A pioneer in exploiting mobile technologies</a:t>
            </a:r>
          </a:p>
          <a:p>
            <a:pPr lvl="1"/>
            <a:r>
              <a:rPr lang="en-US" sz="2200" dirty="0"/>
              <a:t>Boasts more than 100 million monthly app visitors</a:t>
            </a:r>
          </a:p>
          <a:p>
            <a:pPr lvl="1"/>
            <a:r>
              <a:rPr lang="en-US" sz="2200" dirty="0"/>
              <a:t>Leveraging data and connections with local businesses to integrate messaging, transactions, quotes, etc.</a:t>
            </a:r>
          </a:p>
          <a:p>
            <a:r>
              <a:rPr lang="en-US" sz="2400" dirty="0"/>
              <a:t>Yelp had revenues of US$250 million in first quarter of 2020</a:t>
            </a:r>
          </a:p>
          <a:p>
            <a:r>
              <a:rPr lang="en-US" sz="2400" dirty="0"/>
              <a:t>Well positioned to continue it SoLoMo leadership</a:t>
            </a:r>
          </a:p>
        </p:txBody>
      </p:sp>
    </p:spTree>
    <p:extLst>
      <p:ext uri="{BB962C8B-B14F-4D97-AF65-F5344CB8AC3E}">
        <p14:creationId xmlns:p14="http://schemas.microsoft.com/office/powerpoint/2010/main" val="173064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Ethical Dilemma: Anonymity, Trolling, and Cyberharassment</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200" dirty="0"/>
              <a:t>Deindividuation is a loss of self-awareness often causing antisocial behavior by those operating on social media anonymously (Internet troll)</a:t>
            </a:r>
          </a:p>
          <a:p>
            <a:r>
              <a:rPr lang="en-US" sz="2200" dirty="0"/>
              <a:t>An Internet troll is one who creates discord on the Internet by starting arguments or upsetting people</a:t>
            </a:r>
          </a:p>
          <a:p>
            <a:r>
              <a:rPr lang="en-US" sz="2200" dirty="0"/>
              <a:t>Cyberharassment, usually by trolls, usually involves defamation or revealing person information of others to start cyber lynch mobs</a:t>
            </a:r>
          </a:p>
          <a:p>
            <a:pPr lvl="1"/>
            <a:r>
              <a:rPr lang="en-US" sz="2000" dirty="0"/>
              <a:t>Example: Gamergate (2014) targeted several women in the video gaming industry and wrote disparaging blog posts about them, which led them being threatening with assault, rape, and murder.</a:t>
            </a:r>
          </a:p>
          <a:p>
            <a:endParaRPr lang="en-US" sz="2400" dirty="0"/>
          </a:p>
        </p:txBody>
      </p:sp>
    </p:spTree>
    <p:extLst>
      <p:ext uri="{BB962C8B-B14F-4D97-AF65-F5344CB8AC3E}">
        <p14:creationId xmlns:p14="http://schemas.microsoft.com/office/powerpoint/2010/main" val="2692496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When Things Go Wrong: Crowdfunding Failures</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a:xfrm>
            <a:off x="457200" y="1441450"/>
            <a:ext cx="8232775" cy="4803486"/>
          </a:xfrm>
        </p:spPr>
        <p:txBody>
          <a:bodyPr/>
          <a:lstStyle/>
          <a:p>
            <a:r>
              <a:rPr lang="en-US" sz="2200" dirty="0"/>
              <a:t>Crowdfunding refers to the practice of funding a project or venture by raising small amounts of money from a large number of investors via the Internet</a:t>
            </a:r>
          </a:p>
          <a:p>
            <a:r>
              <a:rPr lang="en-US" sz="2200" dirty="0"/>
              <a:t>Some projects overpromise and under-deliver</a:t>
            </a:r>
          </a:p>
          <a:p>
            <a:pPr lvl="1"/>
            <a:r>
              <a:rPr lang="en-US" sz="2000" dirty="0"/>
              <a:t>Mostly from lack of experience or underestimation</a:t>
            </a:r>
          </a:p>
          <a:p>
            <a:r>
              <a:rPr lang="en-US" sz="2200" dirty="0"/>
              <a:t>Example: The Coolest Cooler project collected $13 million in 2014 to build multi-function ice chest and was backed by 60,000 people</a:t>
            </a:r>
          </a:p>
          <a:p>
            <a:pPr lvl="1"/>
            <a:r>
              <a:rPr lang="en-US" sz="2000" dirty="0"/>
              <a:t>As of 2019, only 20,000 coolers shipped</a:t>
            </a:r>
          </a:p>
          <a:p>
            <a:r>
              <a:rPr lang="en-US" sz="2200" dirty="0"/>
              <a:t>Some projects are outright scams</a:t>
            </a:r>
          </a:p>
          <a:p>
            <a:r>
              <a:rPr lang="en-US" sz="2200" dirty="0"/>
              <a:t>The moral? Crowdfunding sites are not stores</a:t>
            </a:r>
            <a:endParaRPr lang="en-US" sz="2400" dirty="0"/>
          </a:p>
        </p:txBody>
      </p:sp>
    </p:spTree>
    <p:extLst>
      <p:ext uri="{BB962C8B-B14F-4D97-AF65-F5344CB8AC3E}">
        <p14:creationId xmlns:p14="http://schemas.microsoft.com/office/powerpoint/2010/main" val="4185877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8A3C-6987-4812-97A8-1F649538C2DC}"/>
              </a:ext>
            </a:extLst>
          </p:cNvPr>
          <p:cNvSpPr>
            <a:spLocks noGrp="1"/>
          </p:cNvSpPr>
          <p:nvPr>
            <p:ph type="title"/>
          </p:nvPr>
        </p:nvSpPr>
        <p:spPr/>
        <p:txBody>
          <a:bodyPr/>
          <a:lstStyle/>
          <a:p>
            <a:r>
              <a:rPr lang="en-US" sz="3400" dirty="0"/>
              <a:t>Industry Analysis: Social Travel Platforms: Social Travel Platforms</a:t>
            </a:r>
          </a:p>
        </p:txBody>
      </p:sp>
      <p:sp>
        <p:nvSpPr>
          <p:cNvPr id="3" name="Content Placeholder 2">
            <a:extLst>
              <a:ext uri="{FF2B5EF4-FFF2-40B4-BE49-F238E27FC236}">
                <a16:creationId xmlns:a16="http://schemas.microsoft.com/office/drawing/2014/main" id="{AC647A54-38DA-419D-A108-D8C390839B83}"/>
              </a:ext>
            </a:extLst>
          </p:cNvPr>
          <p:cNvSpPr>
            <a:spLocks noGrp="1"/>
          </p:cNvSpPr>
          <p:nvPr>
            <p:ph sz="quarter" idx="13"/>
          </p:nvPr>
        </p:nvSpPr>
        <p:spPr/>
        <p:txBody>
          <a:bodyPr/>
          <a:lstStyle/>
          <a:p>
            <a:r>
              <a:rPr lang="en-US" sz="2400" dirty="0"/>
              <a:t>When competition heats up, merger and acquisitions happen</a:t>
            </a:r>
          </a:p>
          <a:p>
            <a:pPr lvl="1"/>
            <a:r>
              <a:rPr lang="en-US" sz="2200" dirty="0"/>
              <a:t>Expedia purchased Travelocity and Orbitz</a:t>
            </a:r>
          </a:p>
          <a:p>
            <a:r>
              <a:rPr lang="en-US" sz="2400" dirty="0"/>
              <a:t>New crop of travel sites have popped up with Airbnb</a:t>
            </a:r>
          </a:p>
          <a:p>
            <a:pPr lvl="1"/>
            <a:r>
              <a:rPr lang="en-US" sz="2200" dirty="0"/>
              <a:t>Allows people to offer houses, condos, apartments</a:t>
            </a:r>
          </a:p>
          <a:p>
            <a:pPr lvl="1"/>
            <a:r>
              <a:rPr lang="en-US" sz="2200" dirty="0"/>
              <a:t>Less costs, allows ratings, provides good service</a:t>
            </a:r>
          </a:p>
          <a:p>
            <a:pPr lvl="1"/>
            <a:r>
              <a:rPr lang="en-US" sz="2200" dirty="0"/>
              <a:t>More than 2 million rentals each night by Oct 2019</a:t>
            </a:r>
          </a:p>
          <a:p>
            <a:r>
              <a:rPr lang="en-US" sz="2400" dirty="0"/>
              <a:t>Uber provides travel, encourages ratings</a:t>
            </a:r>
          </a:p>
          <a:p>
            <a:pPr lvl="1"/>
            <a:r>
              <a:rPr lang="en-US" sz="2200" dirty="0"/>
              <a:t>Cashless payment made by automatic transfer</a:t>
            </a:r>
          </a:p>
          <a:p>
            <a:endParaRPr lang="en-US" sz="2400" dirty="0"/>
          </a:p>
        </p:txBody>
      </p:sp>
    </p:spTree>
    <p:extLst>
      <p:ext uri="{BB962C8B-B14F-4D97-AF65-F5344CB8AC3E}">
        <p14:creationId xmlns:p14="http://schemas.microsoft.com/office/powerpoint/2010/main" val="1124575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Managing the Virtual Organization</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8229600" cy="1186874"/>
          </a:xfrm>
        </p:spPr>
        <p:txBody>
          <a:bodyPr/>
          <a:lstStyle/>
          <a:p>
            <a:r>
              <a:rPr lang="en-US" sz="2400" b="1" dirty="0"/>
              <a:t>Synchronous</a:t>
            </a:r>
            <a:r>
              <a:rPr lang="en-US" sz="2400" dirty="0"/>
              <a:t> – at the same time</a:t>
            </a:r>
          </a:p>
          <a:p>
            <a:r>
              <a:rPr lang="en-US" sz="2400" b="1" dirty="0"/>
              <a:t>Asynchronous</a:t>
            </a:r>
            <a:r>
              <a:rPr lang="en-US" sz="2400" dirty="0"/>
              <a:t> – not coordinated in time</a:t>
            </a:r>
          </a:p>
          <a:p>
            <a:endParaRPr lang="en-US" sz="2400" dirty="0"/>
          </a:p>
          <a:p>
            <a:endParaRPr lang="en-US" sz="2400" dirty="0"/>
          </a:p>
          <a:p>
            <a:pPr marL="101600" indent="0">
              <a:buNone/>
            </a:pPr>
            <a:r>
              <a:rPr lang="en-US" sz="2400" dirty="0"/>
              <a:t> </a:t>
            </a:r>
          </a:p>
        </p:txBody>
      </p:sp>
      <p:pic>
        <p:nvPicPr>
          <p:cNvPr id="6" name="Content Placeholder 5" descr="A picture containing text, sky, light, day&#10;&#10;Description automatically generated">
            <a:extLst>
              <a:ext uri="{FF2B5EF4-FFF2-40B4-BE49-F238E27FC236}">
                <a16:creationId xmlns:a16="http://schemas.microsoft.com/office/drawing/2014/main" id="{6F96BAC4-71C9-49C5-BA60-F12B568DBD88}"/>
              </a:ext>
            </a:extLst>
          </p:cNvPr>
          <p:cNvPicPr>
            <a:picLocks noGrp="1" noChangeAspect="1"/>
          </p:cNvPicPr>
          <p:nvPr>
            <p:ph sz="quarter" idx="14"/>
          </p:nvPr>
        </p:nvPicPr>
        <p:blipFill>
          <a:blip r:embed="rId2"/>
          <a:stretch>
            <a:fillRect/>
          </a:stretch>
        </p:blipFill>
        <p:spPr>
          <a:xfrm>
            <a:off x="457200" y="2743201"/>
            <a:ext cx="4904826" cy="3333749"/>
          </a:xfrm>
        </p:spPr>
      </p:pic>
      <p:sp>
        <p:nvSpPr>
          <p:cNvPr id="7" name="Content Placeholder 2">
            <a:extLst>
              <a:ext uri="{FF2B5EF4-FFF2-40B4-BE49-F238E27FC236}">
                <a16:creationId xmlns:a16="http://schemas.microsoft.com/office/drawing/2014/main" id="{903EC078-041A-4698-81BF-E10BD8A4C99D}"/>
              </a:ext>
            </a:extLst>
          </p:cNvPr>
          <p:cNvSpPr txBox="1">
            <a:spLocks/>
          </p:cNvSpPr>
          <p:nvPr/>
        </p:nvSpPr>
        <p:spPr>
          <a:xfrm>
            <a:off x="5362026" y="3429000"/>
            <a:ext cx="2532993" cy="135320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000" dirty="0"/>
              <a:t>Members of highly specialized virtual teams are often not co-located</a:t>
            </a:r>
          </a:p>
          <a:p>
            <a:endParaRPr lang="en-US" sz="2400" dirty="0"/>
          </a:p>
          <a:p>
            <a:pPr marL="101600" indent="0">
              <a:buFont typeface="Arial"/>
              <a:buNone/>
            </a:pPr>
            <a:r>
              <a:rPr lang="en-US" sz="2400" dirty="0"/>
              <a:t> </a:t>
            </a:r>
          </a:p>
        </p:txBody>
      </p:sp>
    </p:spTree>
    <p:extLst>
      <p:ext uri="{BB962C8B-B14F-4D97-AF65-F5344CB8AC3E}">
        <p14:creationId xmlns:p14="http://schemas.microsoft.com/office/powerpoint/2010/main" val="3254467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Collaboration Software</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8229600" cy="1872673"/>
          </a:xfrm>
        </p:spPr>
        <p:txBody>
          <a:bodyPr/>
          <a:lstStyle/>
          <a:p>
            <a:r>
              <a:rPr lang="en-US" sz="2000" b="1" dirty="0"/>
              <a:t>Collaboration software </a:t>
            </a:r>
            <a:r>
              <a:rPr lang="en-US" sz="2000" dirty="0"/>
              <a:t>represents a class of software that enables people to work together more effectively</a:t>
            </a:r>
          </a:p>
          <a:p>
            <a:r>
              <a:rPr lang="en-US" sz="2000" dirty="0"/>
              <a:t>Collaboration software is distinguished along two dimensions:</a:t>
            </a:r>
          </a:p>
          <a:p>
            <a:pPr lvl="1"/>
            <a:r>
              <a:rPr lang="en-US" sz="1800" dirty="0"/>
              <a:t>Whether the software supports synchronous or asynchronous collaboration and communication</a:t>
            </a:r>
          </a:p>
        </p:txBody>
      </p:sp>
      <p:sp>
        <p:nvSpPr>
          <p:cNvPr id="7" name="Content Placeholder 2">
            <a:extLst>
              <a:ext uri="{FF2B5EF4-FFF2-40B4-BE49-F238E27FC236}">
                <a16:creationId xmlns:a16="http://schemas.microsoft.com/office/drawing/2014/main" id="{1452E8E1-6218-4ABF-89A5-35A97A80D67D}"/>
              </a:ext>
            </a:extLst>
          </p:cNvPr>
          <p:cNvSpPr txBox="1">
            <a:spLocks/>
          </p:cNvSpPr>
          <p:nvPr/>
        </p:nvSpPr>
        <p:spPr>
          <a:xfrm>
            <a:off x="457200" y="3412717"/>
            <a:ext cx="3063766" cy="262679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1"/>
            <a:r>
              <a:rPr lang="en-US" sz="1800" dirty="0"/>
              <a:t>Whether the software supports groups working together face-to-face or distributed</a:t>
            </a:r>
          </a:p>
        </p:txBody>
      </p:sp>
      <p:pic>
        <p:nvPicPr>
          <p:cNvPr id="6" name="Content Placeholder 5" descr="Diagram&#10;&#10;Description automatically generated">
            <a:extLst>
              <a:ext uri="{FF2B5EF4-FFF2-40B4-BE49-F238E27FC236}">
                <a16:creationId xmlns:a16="http://schemas.microsoft.com/office/drawing/2014/main" id="{365B6F11-127E-46B4-8F88-457DC65947E8}"/>
              </a:ext>
            </a:extLst>
          </p:cNvPr>
          <p:cNvPicPr>
            <a:picLocks noGrp="1" noChangeAspect="1"/>
          </p:cNvPicPr>
          <p:nvPr>
            <p:ph sz="quarter" idx="14"/>
          </p:nvPr>
        </p:nvPicPr>
        <p:blipFill>
          <a:blip r:embed="rId2"/>
          <a:stretch>
            <a:fillRect/>
          </a:stretch>
        </p:blipFill>
        <p:spPr>
          <a:xfrm>
            <a:off x="3636579" y="3389069"/>
            <a:ext cx="4403836" cy="2907220"/>
          </a:xfrm>
        </p:spPr>
      </p:pic>
    </p:spTree>
    <p:extLst>
      <p:ext uri="{BB962C8B-B14F-4D97-AF65-F5344CB8AC3E}">
        <p14:creationId xmlns:p14="http://schemas.microsoft.com/office/powerpoint/2010/main" val="1856837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Categories of Collaboration Tools</a:t>
            </a:r>
          </a:p>
        </p:txBody>
      </p:sp>
      <p:graphicFrame>
        <p:nvGraphicFramePr>
          <p:cNvPr id="5" name="Table 5">
            <a:extLst>
              <a:ext uri="{FF2B5EF4-FFF2-40B4-BE49-F238E27FC236}">
                <a16:creationId xmlns:a16="http://schemas.microsoft.com/office/drawing/2014/main" id="{F4441830-1EB2-41B0-B45F-9506AAD6521D}"/>
              </a:ext>
            </a:extLst>
          </p:cNvPr>
          <p:cNvGraphicFramePr>
            <a:graphicFrameLocks noGrp="1"/>
          </p:cNvGraphicFramePr>
          <p:nvPr>
            <p:ph sz="quarter" idx="13"/>
            <p:extLst>
              <p:ext uri="{D42A27DB-BD31-4B8C-83A1-F6EECF244321}">
                <p14:modId xmlns:p14="http://schemas.microsoft.com/office/powerpoint/2010/main" val="2546438112"/>
              </p:ext>
            </p:extLst>
          </p:nvPr>
        </p:nvGraphicFramePr>
        <p:xfrm>
          <a:off x="457200" y="1555750"/>
          <a:ext cx="8229600" cy="3632200"/>
        </p:xfrm>
        <a:graphic>
          <a:graphicData uri="http://schemas.openxmlformats.org/drawingml/2006/table">
            <a:tbl>
              <a:tblPr firstRow="1" bandRow="1">
                <a:tableStyleId>{40F9630F-82C1-40B7-BC3A-925EFCFF5E92}</a:tableStyleId>
              </a:tblPr>
              <a:tblGrid>
                <a:gridCol w="1739462">
                  <a:extLst>
                    <a:ext uri="{9D8B030D-6E8A-4147-A177-3AD203B41FA5}">
                      <a16:colId xmlns:a16="http://schemas.microsoft.com/office/drawing/2014/main" val="3713358224"/>
                    </a:ext>
                  </a:extLst>
                </a:gridCol>
                <a:gridCol w="2375338">
                  <a:extLst>
                    <a:ext uri="{9D8B030D-6E8A-4147-A177-3AD203B41FA5}">
                      <a16:colId xmlns:a16="http://schemas.microsoft.com/office/drawing/2014/main" val="2461340038"/>
                    </a:ext>
                  </a:extLst>
                </a:gridCol>
                <a:gridCol w="2057400">
                  <a:extLst>
                    <a:ext uri="{9D8B030D-6E8A-4147-A177-3AD203B41FA5}">
                      <a16:colId xmlns:a16="http://schemas.microsoft.com/office/drawing/2014/main" val="748491828"/>
                    </a:ext>
                  </a:extLst>
                </a:gridCol>
                <a:gridCol w="2057400">
                  <a:extLst>
                    <a:ext uri="{9D8B030D-6E8A-4147-A177-3AD203B41FA5}">
                      <a16:colId xmlns:a16="http://schemas.microsoft.com/office/drawing/2014/main" val="1904783894"/>
                    </a:ext>
                  </a:extLst>
                </a:gridCol>
              </a:tblGrid>
              <a:tr h="370840">
                <a:tc>
                  <a:txBody>
                    <a:bodyPr/>
                    <a:lstStyle/>
                    <a:p>
                      <a:r>
                        <a:rPr lang="en-US" dirty="0"/>
                        <a:t>Category</a:t>
                      </a:r>
                    </a:p>
                  </a:txBody>
                  <a:tcPr/>
                </a:tc>
                <a:tc>
                  <a:txBody>
                    <a:bodyPr/>
                    <a:lstStyle/>
                    <a:p>
                      <a:r>
                        <a:rPr lang="en-US" dirty="0"/>
                        <a:t>Description</a:t>
                      </a:r>
                    </a:p>
                  </a:txBody>
                  <a:tcPr/>
                </a:tc>
                <a:tc>
                  <a:txBody>
                    <a:bodyPr/>
                    <a:lstStyle/>
                    <a:p>
                      <a:r>
                        <a:rPr lang="en-US" dirty="0"/>
                        <a:t>Instances</a:t>
                      </a:r>
                    </a:p>
                  </a:txBody>
                  <a:tcPr/>
                </a:tc>
                <a:tc>
                  <a:txBody>
                    <a:bodyPr/>
                    <a:lstStyle/>
                    <a:p>
                      <a:r>
                        <a:rPr lang="en-US" dirty="0"/>
                        <a:t>Examples</a:t>
                      </a:r>
                    </a:p>
                  </a:txBody>
                  <a:tcPr/>
                </a:tc>
                <a:extLst>
                  <a:ext uri="{0D108BD9-81ED-4DB2-BD59-A6C34878D82A}">
                    <a16:rowId xmlns:a16="http://schemas.microsoft.com/office/drawing/2014/main" val="3178366835"/>
                  </a:ext>
                </a:extLst>
              </a:tr>
              <a:tr h="370840">
                <a:tc>
                  <a:txBody>
                    <a:bodyPr/>
                    <a:lstStyle/>
                    <a:p>
                      <a:r>
                        <a:rPr lang="en-US" dirty="0"/>
                        <a:t>Electronic communication tools</a:t>
                      </a:r>
                    </a:p>
                  </a:txBody>
                  <a:tcPr/>
                </a:tc>
                <a:tc>
                  <a:txBody>
                    <a:bodyPr/>
                    <a:lstStyle/>
                    <a:p>
                      <a:r>
                        <a:rPr lang="en-US" dirty="0"/>
                        <a:t>Tools allowing users to convey verbal and written information and send files, documents, or other content</a:t>
                      </a:r>
                    </a:p>
                  </a:txBody>
                  <a:tcPr/>
                </a:tc>
                <a:tc>
                  <a:txBody>
                    <a:bodyPr/>
                    <a:lstStyle/>
                    <a:p>
                      <a:r>
                        <a:rPr lang="en-US" dirty="0"/>
                        <a:t>Fax, email, voice mail, blogs, wikis, static websites</a:t>
                      </a:r>
                    </a:p>
                  </a:txBody>
                  <a:tcPr/>
                </a:tc>
                <a:tc>
                  <a:txBody>
                    <a:bodyPr/>
                    <a:lstStyle/>
                    <a:p>
                      <a:r>
                        <a:rPr lang="en-US" dirty="0"/>
                        <a:t>MS Outlook, Blogger, Wikipedia</a:t>
                      </a:r>
                    </a:p>
                  </a:txBody>
                  <a:tcPr/>
                </a:tc>
                <a:extLst>
                  <a:ext uri="{0D108BD9-81ED-4DB2-BD59-A6C34878D82A}">
                    <a16:rowId xmlns:a16="http://schemas.microsoft.com/office/drawing/2014/main" val="245548942"/>
                  </a:ext>
                </a:extLst>
              </a:tr>
              <a:tr h="370840">
                <a:tc>
                  <a:txBody>
                    <a:bodyPr/>
                    <a:lstStyle/>
                    <a:p>
                      <a:r>
                        <a:rPr lang="en-US" dirty="0"/>
                        <a:t>Electronic conferencing tools</a:t>
                      </a:r>
                    </a:p>
                  </a:txBody>
                  <a:tcPr/>
                </a:tc>
                <a:tc>
                  <a:txBody>
                    <a:bodyPr/>
                    <a:lstStyle/>
                    <a:p>
                      <a:r>
                        <a:rPr lang="en-US" dirty="0"/>
                        <a:t>Tools allowing information sharing and rich interactions between users</a:t>
                      </a:r>
                    </a:p>
                  </a:txBody>
                  <a:tcPr/>
                </a:tc>
                <a:tc>
                  <a:txBody>
                    <a:bodyPr/>
                    <a:lstStyle/>
                    <a:p>
                      <a:r>
                        <a:rPr lang="en-US" dirty="0"/>
                        <a:t>Internet forums, instant messaging, application sharing, videoconferencing</a:t>
                      </a:r>
                    </a:p>
                  </a:txBody>
                  <a:tcPr/>
                </a:tc>
                <a:tc>
                  <a:txBody>
                    <a:bodyPr/>
                    <a:lstStyle/>
                    <a:p>
                      <a:r>
                        <a:rPr lang="en-US" dirty="0"/>
                        <a:t>Apple FaceTime, Skye, Google Hangouts, WebEx, Zoon</a:t>
                      </a:r>
                    </a:p>
                  </a:txBody>
                  <a:tcPr/>
                </a:tc>
                <a:extLst>
                  <a:ext uri="{0D108BD9-81ED-4DB2-BD59-A6C34878D82A}">
                    <a16:rowId xmlns:a16="http://schemas.microsoft.com/office/drawing/2014/main" val="1226530664"/>
                  </a:ext>
                </a:extLst>
              </a:tr>
              <a:tr h="370840">
                <a:tc>
                  <a:txBody>
                    <a:bodyPr/>
                    <a:lstStyle/>
                    <a:p>
                      <a:r>
                        <a:rPr lang="en-US" dirty="0"/>
                        <a:t>Collaboration management tools</a:t>
                      </a:r>
                    </a:p>
                  </a:txBody>
                  <a:tcPr/>
                </a:tc>
                <a:tc>
                  <a:txBody>
                    <a:bodyPr/>
                    <a:lstStyle/>
                    <a:p>
                      <a:r>
                        <a:rPr lang="en-US" dirty="0"/>
                        <a:t>Tools used to facilitate virtual or co-located meetings and manage group activities</a:t>
                      </a:r>
                    </a:p>
                  </a:txBody>
                  <a:tcPr/>
                </a:tc>
                <a:tc>
                  <a:txBody>
                    <a:bodyPr/>
                    <a:lstStyle/>
                    <a:p>
                      <a:r>
                        <a:rPr lang="en-US" dirty="0"/>
                        <a:t>Electronic calendars, knowledge management systems, intranets, online document systems</a:t>
                      </a:r>
                    </a:p>
                  </a:txBody>
                  <a:tcPr/>
                </a:tc>
                <a:tc>
                  <a:txBody>
                    <a:bodyPr/>
                    <a:lstStyle/>
                    <a:p>
                      <a:r>
                        <a:rPr lang="en-US" dirty="0"/>
                        <a:t>Google Docs, MS Office Online, MS SharePoint, Microsoft Whiteboard</a:t>
                      </a:r>
                    </a:p>
                  </a:txBody>
                  <a:tcPr/>
                </a:tc>
                <a:extLst>
                  <a:ext uri="{0D108BD9-81ED-4DB2-BD59-A6C34878D82A}">
                    <a16:rowId xmlns:a16="http://schemas.microsoft.com/office/drawing/2014/main" val="2178161299"/>
                  </a:ext>
                </a:extLst>
              </a:tr>
            </a:tbl>
          </a:graphicData>
        </a:graphic>
      </p:graphicFrame>
    </p:spTree>
    <p:extLst>
      <p:ext uri="{BB962C8B-B14F-4D97-AF65-F5344CB8AC3E}">
        <p14:creationId xmlns:p14="http://schemas.microsoft.com/office/powerpoint/2010/main" val="70611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An Electric Meeting System (EMS)</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7"/>
            <a:ext cx="8229600" cy="776970"/>
          </a:xfrm>
        </p:spPr>
        <p:txBody>
          <a:bodyPr/>
          <a:lstStyle/>
          <a:p>
            <a:r>
              <a:rPr lang="en-US" sz="2200" dirty="0"/>
              <a:t>An electronic meeting system utilizes networked computers and sophisticated software to support various group tasks</a:t>
            </a:r>
          </a:p>
          <a:p>
            <a:endParaRPr lang="en-US" sz="2400" dirty="0"/>
          </a:p>
        </p:txBody>
      </p:sp>
      <p:pic>
        <p:nvPicPr>
          <p:cNvPr id="6" name="Content Placeholder 5">
            <a:extLst>
              <a:ext uri="{FF2B5EF4-FFF2-40B4-BE49-F238E27FC236}">
                <a16:creationId xmlns:a16="http://schemas.microsoft.com/office/drawing/2014/main" id="{74DFC3BF-EA41-49CA-BFEB-513343C7A894}"/>
              </a:ext>
            </a:extLst>
          </p:cNvPr>
          <p:cNvPicPr>
            <a:picLocks noGrp="1" noChangeAspect="1"/>
          </p:cNvPicPr>
          <p:nvPr>
            <p:ph sz="quarter" idx="14"/>
          </p:nvPr>
        </p:nvPicPr>
        <p:blipFill>
          <a:blip r:embed="rId2"/>
          <a:stretch>
            <a:fillRect/>
          </a:stretch>
        </p:blipFill>
        <p:spPr>
          <a:xfrm>
            <a:off x="1946765" y="2417818"/>
            <a:ext cx="5250469" cy="3727628"/>
          </a:xfrm>
        </p:spPr>
      </p:pic>
    </p:spTree>
    <p:extLst>
      <p:ext uri="{BB962C8B-B14F-4D97-AF65-F5344CB8AC3E}">
        <p14:creationId xmlns:p14="http://schemas.microsoft.com/office/powerpoint/2010/main" val="166096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AC09-1467-4516-BFC0-2E79CFF5610C}"/>
              </a:ext>
            </a:extLst>
          </p:cNvPr>
          <p:cNvSpPr>
            <a:spLocks noGrp="1"/>
          </p:cNvSpPr>
          <p:nvPr>
            <p:ph type="title"/>
          </p:nvPr>
        </p:nvSpPr>
        <p:spPr/>
        <p:txBody>
          <a:bodyPr/>
          <a:lstStyle/>
          <a:p>
            <a:r>
              <a:rPr lang="en-US" sz="3400" dirty="0"/>
              <a:t>Videoconferencing</a:t>
            </a:r>
          </a:p>
        </p:txBody>
      </p:sp>
      <p:sp>
        <p:nvSpPr>
          <p:cNvPr id="3" name="Content Placeholder 2">
            <a:extLst>
              <a:ext uri="{FF2B5EF4-FFF2-40B4-BE49-F238E27FC236}">
                <a16:creationId xmlns:a16="http://schemas.microsoft.com/office/drawing/2014/main" id="{BC43FBA3-0336-40BC-A4D3-F420CA95CA8B}"/>
              </a:ext>
            </a:extLst>
          </p:cNvPr>
          <p:cNvSpPr>
            <a:spLocks noGrp="1"/>
          </p:cNvSpPr>
          <p:nvPr>
            <p:ph sz="quarter" idx="13"/>
          </p:nvPr>
        </p:nvSpPr>
        <p:spPr>
          <a:xfrm>
            <a:off x="457200" y="1556326"/>
            <a:ext cx="8229600" cy="3930073"/>
          </a:xfrm>
        </p:spPr>
        <p:txBody>
          <a:bodyPr/>
          <a:lstStyle/>
          <a:p>
            <a:r>
              <a:rPr lang="en-US" sz="2400" dirty="0"/>
              <a:t>Desktop Videoconferencing</a:t>
            </a:r>
          </a:p>
          <a:p>
            <a:pPr lvl="1"/>
            <a:r>
              <a:rPr lang="en-US" sz="2200" dirty="0"/>
              <a:t>Simple and low cost</a:t>
            </a:r>
          </a:p>
          <a:p>
            <a:pPr lvl="1"/>
            <a:r>
              <a:rPr lang="en-US" sz="2200" dirty="0"/>
              <a:t>Internet based</a:t>
            </a:r>
          </a:p>
          <a:p>
            <a:r>
              <a:rPr lang="en-US" sz="2400" dirty="0"/>
              <a:t>Dedicated Videoconferencing</a:t>
            </a:r>
          </a:p>
          <a:p>
            <a:pPr lvl="1"/>
            <a:r>
              <a:rPr lang="en-US" sz="2200" dirty="0"/>
              <a:t>Organizational conference rooms</a:t>
            </a:r>
          </a:p>
          <a:p>
            <a:pPr lvl="1"/>
            <a:r>
              <a:rPr lang="en-US" sz="2200" dirty="0"/>
              <a:t>Multiple people and/or locations</a:t>
            </a:r>
          </a:p>
          <a:p>
            <a:pPr lvl="1"/>
            <a:r>
              <a:rPr lang="en-US" sz="2200" dirty="0"/>
              <a:t>Highly realistic/excellent video and audio quality</a:t>
            </a:r>
          </a:p>
          <a:p>
            <a:pPr lvl="1"/>
            <a:r>
              <a:rPr lang="en-US" sz="2200" dirty="0"/>
              <a:t>Can be extremely expensive, up to $500K</a:t>
            </a:r>
          </a:p>
          <a:p>
            <a:endParaRPr lang="en-US" sz="2400" dirty="0"/>
          </a:p>
        </p:txBody>
      </p:sp>
    </p:spTree>
    <p:extLst>
      <p:ext uri="{BB962C8B-B14F-4D97-AF65-F5344CB8AC3E}">
        <p14:creationId xmlns:p14="http://schemas.microsoft.com/office/powerpoint/2010/main" val="1986316913"/>
      </p:ext>
    </p:extLst>
  </p:cSld>
  <p:clrMapOvr>
    <a:masterClrMapping/>
  </p:clrMapOvr>
</p:sld>
</file>

<file path=ppt/theme/theme1.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28429017-3D04-476D-9229-0140317D0677}" vid="{DD5D0168-7AC5-4A87-B85D-934600C9CF8C}"/>
    </a:ext>
  </a:extLst>
</a:theme>
</file>

<file path=ppt/theme/theme2.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28429017-3D04-476D-9229-0140317D0677}" vid="{B32BE753-94A5-46AA-BDE3-D3745DD288CC}"/>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IST Template</Template>
  <TotalTime>258</TotalTime>
  <Words>2209</Words>
  <Application>Microsoft Office PowerPoint</Application>
  <PresentationFormat>On-screen Show (4:3)</PresentationFormat>
  <Paragraphs>300</Paragraphs>
  <Slides>45</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Noto Sans Symbols</vt:lpstr>
      <vt:lpstr>Times New Roman</vt:lpstr>
      <vt:lpstr>Verdana</vt:lpstr>
      <vt:lpstr>1_508 Lecture</vt:lpstr>
      <vt:lpstr>508 Lecture</vt:lpstr>
      <vt:lpstr>Information Systems Today: Managing in the Digital World</vt:lpstr>
      <vt:lpstr>Learning Objectives</vt:lpstr>
      <vt:lpstr>Learning Objective 5.1</vt:lpstr>
      <vt:lpstr>The Need for Communication and Collaboration</vt:lpstr>
      <vt:lpstr>Managing the Virtual Organization</vt:lpstr>
      <vt:lpstr>Collaboration Software</vt:lpstr>
      <vt:lpstr>Categories of Collaboration Tools</vt:lpstr>
      <vt:lpstr>An Electric Meeting System (EMS)</vt:lpstr>
      <vt:lpstr>Videoconferencing</vt:lpstr>
      <vt:lpstr>Intranets and Employee Portals</vt:lpstr>
      <vt:lpstr>Learning Objective 5.2</vt:lpstr>
      <vt:lpstr>The Evolving Web</vt:lpstr>
      <vt:lpstr>Evolving Web Capabilities</vt:lpstr>
      <vt:lpstr>Evolving Social Interaction</vt:lpstr>
      <vt:lpstr>Shifting Perspectives from Web 1.0 to Web 2.0</vt:lpstr>
      <vt:lpstr>The Evolving Workspace</vt:lpstr>
      <vt:lpstr>Future Web Capabilities</vt:lpstr>
      <vt:lpstr>Learning Objective 5.3</vt:lpstr>
      <vt:lpstr>Social Media and the Enterprise</vt:lpstr>
      <vt:lpstr>Enhancing Communication Using Social Media</vt:lpstr>
      <vt:lpstr>Blogging</vt:lpstr>
      <vt:lpstr>Enhancing Cooperation with Social Media</vt:lpstr>
      <vt:lpstr>Media Sharing</vt:lpstr>
      <vt:lpstr>Tagging</vt:lpstr>
      <vt:lpstr>Social Bookmarking and Social Cataloging</vt:lpstr>
      <vt:lpstr>Enhancing Collaboration with Social Media</vt:lpstr>
      <vt:lpstr>Cloud-Based Collaboration Tools</vt:lpstr>
      <vt:lpstr>Web-Based Collaboration Tools</vt:lpstr>
      <vt:lpstr>Wikis</vt:lpstr>
      <vt:lpstr>Human-Based Computing (Crowdsourcing)</vt:lpstr>
      <vt:lpstr>Enhancing Connection with Social Media</vt:lpstr>
      <vt:lpstr>Learning Objective 5.4</vt:lpstr>
      <vt:lpstr>Managing Social Media Applications in the Enterprise</vt:lpstr>
      <vt:lpstr>Organizational Issues</vt:lpstr>
      <vt:lpstr>Downsides and Dangers of Using Social Media Applications</vt:lpstr>
      <vt:lpstr>End of Chapter Content</vt:lpstr>
      <vt:lpstr>Managing in the Digital World: Facebook</vt:lpstr>
      <vt:lpstr>Green IT: Solving Renewable Energy Challenges</vt:lpstr>
      <vt:lpstr>Coming Attractions: Neural Implants</vt:lpstr>
      <vt:lpstr>Security Matters: Terrorism is Winning the Social Media Battle</vt:lpstr>
      <vt:lpstr>Digital Density: Leveraging Data to Go SoLoMo: Yelp</vt:lpstr>
      <vt:lpstr>Ethical Dilemma: Anonymity, Trolling, and Cyberharassment</vt:lpstr>
      <vt:lpstr>When Things Go Wrong: Crowdfunding Failures</vt:lpstr>
      <vt:lpstr>Industry Analysis: Social Travel Platforms: Social Travel Platforms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Systems Today: Managing in the Digital World</dc:title>
  <dc:subject>Psychology</dc:subject>
  <dc:creator>Harold Wise</dc:creator>
  <cp:keywords>Psychology</cp:keywords>
  <cp:lastModifiedBy>Vinothini Radhakrishnan</cp:lastModifiedBy>
  <cp:revision>30</cp:revision>
  <dcterms:created xsi:type="dcterms:W3CDTF">2021-03-03T20:00:10Z</dcterms:created>
  <dcterms:modified xsi:type="dcterms:W3CDTF">2021-03-24T14:14:12Z</dcterms:modified>
</cp:coreProperties>
</file>