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59" r:id="rId2"/>
  </p:sldMasterIdLst>
  <p:notesMasterIdLst>
    <p:notesMasterId r:id="rId50"/>
  </p:notesMasterIdLst>
  <p:handoutMasterIdLst>
    <p:handoutMasterId r:id="rId51"/>
  </p:handoutMasterIdLst>
  <p:sldIdLst>
    <p:sldId id="411" r:id="rId3"/>
    <p:sldId id="311" r:id="rId4"/>
    <p:sldId id="368" r:id="rId5"/>
    <p:sldId id="369" r:id="rId6"/>
    <p:sldId id="374" r:id="rId7"/>
    <p:sldId id="380" r:id="rId8"/>
    <p:sldId id="375" r:id="rId9"/>
    <p:sldId id="376" r:id="rId10"/>
    <p:sldId id="377" r:id="rId11"/>
    <p:sldId id="378" r:id="rId12"/>
    <p:sldId id="379" r:id="rId13"/>
    <p:sldId id="370" r:id="rId14"/>
    <p:sldId id="381" r:id="rId15"/>
    <p:sldId id="371" r:id="rId16"/>
    <p:sldId id="372" r:id="rId17"/>
    <p:sldId id="373" r:id="rId18"/>
    <p:sldId id="363" r:id="rId19"/>
    <p:sldId id="365" r:id="rId20"/>
    <p:sldId id="366" r:id="rId21"/>
    <p:sldId id="367" r:id="rId22"/>
    <p:sldId id="382" r:id="rId23"/>
    <p:sldId id="383" r:id="rId24"/>
    <p:sldId id="384" r:id="rId25"/>
    <p:sldId id="385" r:id="rId26"/>
    <p:sldId id="387" r:id="rId27"/>
    <p:sldId id="388" r:id="rId28"/>
    <p:sldId id="389" r:id="rId29"/>
    <p:sldId id="390" r:id="rId30"/>
    <p:sldId id="391" r:id="rId31"/>
    <p:sldId id="392" r:id="rId32"/>
    <p:sldId id="393" r:id="rId33"/>
    <p:sldId id="394" r:id="rId34"/>
    <p:sldId id="397" r:id="rId35"/>
    <p:sldId id="398" r:id="rId36"/>
    <p:sldId id="399" r:id="rId37"/>
    <p:sldId id="400" r:id="rId38"/>
    <p:sldId id="401" r:id="rId39"/>
    <p:sldId id="361" r:id="rId40"/>
    <p:sldId id="360" r:id="rId41"/>
    <p:sldId id="350" r:id="rId42"/>
    <p:sldId id="351" r:id="rId43"/>
    <p:sldId id="352" r:id="rId44"/>
    <p:sldId id="353" r:id="rId45"/>
    <p:sldId id="403" r:id="rId46"/>
    <p:sldId id="402" r:id="rId47"/>
    <p:sldId id="345" r:id="rId48"/>
    <p:sldId id="298" r:id="rId4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358" autoAdjust="0"/>
  </p:normalViewPr>
  <p:slideViewPr>
    <p:cSldViewPr snapToGrid="0" snapToObjects="1">
      <p:cViewPr varScale="1">
        <p:scale>
          <a:sx n="69" d="100"/>
          <a:sy n="69" d="100"/>
        </p:scale>
        <p:origin x="690" y="66"/>
      </p:cViewPr>
      <p:guideLst>
        <p:guide orient="horz" pos="2160"/>
        <p:guide pos="2880"/>
      </p:guideLst>
    </p:cSldViewPr>
  </p:slideViewPr>
  <p:outlineViewPr>
    <p:cViewPr>
      <p:scale>
        <a:sx n="33" d="100"/>
        <a:sy n="33" d="100"/>
      </p:scale>
      <p:origin x="0" y="-43118"/>
    </p:cViewPr>
  </p:outlineViewPr>
  <p:notesTextViewPr>
    <p:cViewPr>
      <p:scale>
        <a:sx n="3" d="2"/>
        <a:sy n="3" d="2"/>
      </p:scale>
      <p:origin x="0" y="0"/>
    </p:cViewPr>
  </p:notesTextViewPr>
  <p:sorterViewPr>
    <p:cViewPr>
      <p:scale>
        <a:sx n="100" d="100"/>
        <a:sy n="100" d="100"/>
      </p:scale>
      <p:origin x="0" y="-3346"/>
    </p:cViewPr>
  </p:sorterViewPr>
  <p:notesViewPr>
    <p:cSldViewPr snapToGrid="0" snapToObjects="1">
      <p:cViewPr varScale="1">
        <p:scale>
          <a:sx n="85" d="100"/>
          <a:sy n="85" d="100"/>
        </p:scale>
        <p:origin x="380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3/24/2021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a:t>
            </a:r>
            <a:r>
              <a:rPr lang="en-US" sz="1200" b="0" i="0" u="none" strike="noStrike" kern="1200" cap="none" dirty="0" err="1">
                <a:solidFill>
                  <a:schemeClr val="dk1"/>
                </a:solidFill>
                <a:latin typeface="Arial"/>
                <a:ea typeface="Arial"/>
                <a:cs typeface="Arial"/>
                <a:sym typeface="Arial"/>
              </a:rPr>
              <a:t>MathType</a:t>
            </a:r>
            <a:r>
              <a:rPr lang="en-US" sz="1200" b="0" i="0" u="none" strike="noStrike" kern="1200" cap="none" dirty="0">
                <a:solidFill>
                  <a:schemeClr val="dk1"/>
                </a:solidFill>
                <a:latin typeface="Arial"/>
                <a:ea typeface="Arial"/>
                <a:cs typeface="Arial"/>
                <a:sym typeface="Arial"/>
              </a:rPr>
              <a:t>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3509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If this slide</a:t>
            </a:r>
            <a:r>
              <a:rPr lang="en-US" baseline="0" dirty="0"/>
              <a:t> was not included in the original PPT, it should be added.</a:t>
            </a: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r>
              <a:rPr lang="en-US"/>
              <a:t>Click to edit Master subtitle style</a:t>
            </a:r>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a:extLst>
              <a:ext uri="{FF2B5EF4-FFF2-40B4-BE49-F238E27FC236}">
                <a16:creationId xmlns:a16="http://schemas.microsoft.com/office/drawing/2014/main" id="{0291B9DA-1DAD-4AB4-94B2-688DFC8B093A}"/>
              </a:ext>
            </a:extLst>
          </p:cNvPr>
          <p:cNvSpPr>
            <a:spLocks noGrp="1"/>
          </p:cNvSpPr>
          <p:nvPr>
            <p:ph type="body" sz="quarter" idx="13" hasCustomPrompt="1"/>
          </p:nvPr>
        </p:nvSpPr>
        <p:spPr>
          <a:xfrm>
            <a:off x="1494693" y="6407662"/>
            <a:ext cx="7194635" cy="334534"/>
          </a:xfrm>
        </p:spPr>
        <p:txBody>
          <a:bodyPr/>
          <a:lstStyle>
            <a:lvl1pPr marL="101600" indent="0" algn="r">
              <a:buNone/>
              <a:defRPr sz="1200">
                <a:latin typeface="Verdana" panose="020B0604030504040204" pitchFamily="34" charset="0"/>
                <a:ea typeface="Verdana" panose="020B0604030504040204" pitchFamily="34" charset="0"/>
                <a:cs typeface="Verdana" panose="020B0604030504040204" pitchFamily="34" charset="0"/>
              </a:defRPr>
            </a:lvl1pPr>
            <a:lvl2pPr>
              <a:defRPr sz="1200">
                <a:latin typeface="Verdana" panose="020B0604030504040204" pitchFamily="34" charset="0"/>
                <a:ea typeface="Verdana" panose="020B0604030504040204" pitchFamily="34" charset="0"/>
                <a:cs typeface="Verdana" panose="020B0604030504040204" pitchFamily="34" charset="0"/>
              </a:defRPr>
            </a:lvl2pPr>
            <a:lvl3pPr>
              <a:defRPr sz="1200">
                <a:latin typeface="Verdana" panose="020B0604030504040204" pitchFamily="34" charset="0"/>
                <a:ea typeface="Verdana" panose="020B0604030504040204" pitchFamily="34" charset="0"/>
                <a:cs typeface="Verdana" panose="020B0604030504040204" pitchFamily="34" charset="0"/>
              </a:defRPr>
            </a:lvl3pPr>
            <a:lvl4pPr>
              <a:defRPr sz="1200">
                <a:latin typeface="Verdana" panose="020B0604030504040204" pitchFamily="34" charset="0"/>
                <a:ea typeface="Verdana" panose="020B0604030504040204" pitchFamily="34" charset="0"/>
                <a:cs typeface="Verdana" panose="020B0604030504040204" pitchFamily="34" charset="0"/>
              </a:defRPr>
            </a:lvl4pPr>
            <a:lvl5pPr>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add copyright text</a:t>
            </a:r>
          </a:p>
        </p:txBody>
      </p:sp>
      <p:sp>
        <p:nvSpPr>
          <p:cNvPr id="4" name="Picture Placeholder 3">
            <a:extLst>
              <a:ext uri="{FF2B5EF4-FFF2-40B4-BE49-F238E27FC236}">
                <a16:creationId xmlns:a16="http://schemas.microsoft.com/office/drawing/2014/main" id="{3AC35AB9-24C4-47CB-AA83-05CAEBB6D99B}"/>
              </a:ext>
            </a:extLst>
          </p:cNvPr>
          <p:cNvSpPr>
            <a:spLocks noGrp="1"/>
          </p:cNvSpPr>
          <p:nvPr>
            <p:ph type="pic" sz="quarter" idx="14" hasCustomPrompt="1"/>
          </p:nvPr>
        </p:nvSpPr>
        <p:spPr>
          <a:xfrm>
            <a:off x="93663" y="6407150"/>
            <a:ext cx="1401762" cy="334963"/>
          </a:xfrm>
        </p:spPr>
        <p:txBody>
          <a:bodyPr/>
          <a:lstStyle>
            <a:lvl1pPr marL="101600" indent="0">
              <a:buNone/>
              <a:defRPr sz="1200"/>
            </a:lvl1pPr>
          </a:lstStyle>
          <a:p>
            <a:r>
              <a:rPr lang="en-US" dirty="0"/>
              <a:t>Logo</a:t>
            </a:r>
          </a:p>
        </p:txBody>
      </p:sp>
    </p:spTree>
    <p:extLst>
      <p:ext uri="{BB962C8B-B14F-4D97-AF65-F5344CB8AC3E}">
        <p14:creationId xmlns:p14="http://schemas.microsoft.com/office/powerpoint/2010/main" val="421594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5" name="Footer Placeholder 4">
            <a:extLst>
              <a:ext uri="{FF2B5EF4-FFF2-40B4-BE49-F238E27FC236}">
                <a16:creationId xmlns:a16="http://schemas.microsoft.com/office/drawing/2014/main" id="{E2476705-5AD3-4E05-9DCF-CA01EBF96B12}"/>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4872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9319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9349B39A-AC01-4073-85EF-922E8DBA6C0A}"/>
              </a:ext>
            </a:extLst>
          </p:cNvPr>
          <p:cNvSpPr>
            <a:spLocks noGrp="1"/>
          </p:cNvSpPr>
          <p:nvPr>
            <p:ph type="pic" sz="quarter" idx="18"/>
          </p:nvPr>
        </p:nvSpPr>
        <p:spPr>
          <a:xfrm>
            <a:off x="457200" y="1517650"/>
            <a:ext cx="4178300" cy="4608513"/>
          </a:xfrm>
        </p:spPr>
        <p:txBody>
          <a:bodyPr/>
          <a:lstStyle/>
          <a:p>
            <a:endParaRPr lang="en-IN"/>
          </a:p>
        </p:txBody>
      </p:sp>
      <p:pic>
        <p:nvPicPr>
          <p:cNvPr id="11" name="Logo"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59154511"/>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598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igure + Capti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p:nvPr>
        </p:nvSpPr>
        <p:spPr>
          <a:xfrm>
            <a:off x="457200" y="1481138"/>
            <a:ext cx="4484688" cy="4408487"/>
          </a:xfrm>
        </p:spPr>
        <p:txBody>
          <a:bodyPr/>
          <a:lstStyle/>
          <a:p>
            <a:pPr lvl="0"/>
            <a:r>
              <a:rPr lang="en-US" dirty="0"/>
              <a:t>Edit Master text styles</a:t>
            </a:r>
          </a:p>
        </p:txBody>
      </p:sp>
      <p:sp>
        <p:nvSpPr>
          <p:cNvPr id="9" name="Picture Placeholder 8">
            <a:extLst>
              <a:ext uri="{FF2B5EF4-FFF2-40B4-BE49-F238E27FC236}">
                <a16:creationId xmlns:a16="http://schemas.microsoft.com/office/drawing/2014/main" id="{F95A3C12-C176-4C2E-9820-6A6035C43AF5}"/>
              </a:ext>
            </a:extLst>
          </p:cNvPr>
          <p:cNvSpPr>
            <a:spLocks noGrp="1"/>
          </p:cNvSpPr>
          <p:nvPr>
            <p:ph type="pic" sz="quarter" idx="14"/>
          </p:nvPr>
        </p:nvSpPr>
        <p:spPr>
          <a:xfrm>
            <a:off x="5192713" y="1481138"/>
            <a:ext cx="3592512" cy="3754437"/>
          </a:xfrm>
        </p:spPr>
        <p:txBody>
          <a:bodyPr/>
          <a:lstStyle/>
          <a:p>
            <a:endParaRPr lang="en-US" dirty="0"/>
          </a:p>
        </p:txBody>
      </p:sp>
      <p:sp>
        <p:nvSpPr>
          <p:cNvPr id="11" name="Text Placeholder 10">
            <a:extLst>
              <a:ext uri="{FF2B5EF4-FFF2-40B4-BE49-F238E27FC236}">
                <a16:creationId xmlns:a16="http://schemas.microsoft.com/office/drawing/2014/main" id="{F059F1CC-D06F-4B10-B166-6D6F2C786A37}"/>
              </a:ext>
            </a:extLst>
          </p:cNvPr>
          <p:cNvSpPr>
            <a:spLocks noGrp="1"/>
          </p:cNvSpPr>
          <p:nvPr>
            <p:ph type="body" sz="quarter" idx="15" hasCustomPrompt="1"/>
          </p:nvPr>
        </p:nvSpPr>
        <p:spPr>
          <a:xfrm>
            <a:off x="5192713" y="5399088"/>
            <a:ext cx="3592512" cy="490537"/>
          </a:xfrm>
        </p:spPr>
        <p:txBody>
          <a:bodyPr/>
          <a:lstStyle>
            <a:lvl1pPr marL="101600" indent="0">
              <a:buNone/>
              <a:defRPr sz="1200"/>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 name="Footer Placeholder 4">
            <a:extLst>
              <a:ext uri="{FF2B5EF4-FFF2-40B4-BE49-F238E27FC236}">
                <a16:creationId xmlns:a16="http://schemas.microsoft.com/office/drawing/2014/main" id="{A6FA6EBD-95B8-4957-AE05-FC01EF65059B}"/>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6042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hasCustomPrompt="1"/>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63" name="Shape 63"/>
          <p:cNvSpPr txBox="1">
            <a:spLocks noGrp="1"/>
          </p:cNvSpPr>
          <p:nvPr>
            <p:ph type="body" idx="1" hasCustomPrompt="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r>
              <a:rPr lang="en-US" dirty="0"/>
              <a:t>Click to add Learning Objective(s)</a:t>
            </a:r>
            <a:endParaRPr dirty="0"/>
          </a:p>
        </p:txBody>
      </p:sp>
      <p:sp>
        <p:nvSpPr>
          <p:cNvPr id="64" name="Shape 64"/>
          <p:cNvSpPr txBox="1">
            <a:spLocks noGrp="1"/>
          </p:cNvSpPr>
          <p:nvPr>
            <p:ph type="body" idx="2"/>
          </p:nvPr>
        </p:nvSpPr>
        <p:spPr>
          <a:xfrm>
            <a:off x="457200" y="1358678"/>
            <a:ext cx="8229600" cy="4767485"/>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91D3-E16C-46AB-9A90-0F52CA812534}"/>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957388"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22325" y="2643044"/>
            <a:ext cx="1957388"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22325" y="3613151"/>
            <a:ext cx="1957388"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6729412" y="1681163"/>
            <a:ext cx="1957388"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6729413" y="2651910"/>
            <a:ext cx="1957387"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6729413" y="3613151"/>
            <a:ext cx="1957387" cy="627063"/>
          </a:xfrm>
        </p:spPr>
        <p:txBody>
          <a:bodyPr/>
          <a:lstStyle>
            <a:lvl1pPr marL="101600" indent="0">
              <a:buNone/>
              <a:defRPr/>
            </a:lvl1pPr>
          </a:lstStyle>
          <a:p>
            <a:pPr lvl="0"/>
            <a:r>
              <a:rPr lang="en-US" dirty="0"/>
              <a:t>Label 6</a:t>
            </a:r>
          </a:p>
        </p:txBody>
      </p:sp>
      <p:sp>
        <p:nvSpPr>
          <p:cNvPr id="5" name="Footer Placeholder 4">
            <a:extLst>
              <a:ext uri="{FF2B5EF4-FFF2-40B4-BE49-F238E27FC236}">
                <a16:creationId xmlns:a16="http://schemas.microsoft.com/office/drawing/2014/main" id="{237B7866-709E-4B26-BCD7-5CF284C134CA}"/>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27899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75"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443972" y="6429709"/>
            <a:ext cx="917999" cy="279914"/>
          </a:xfrm>
          <a:prstGeom prst="rect">
            <a:avLst/>
          </a:prstGeom>
          <a:noFill/>
          <a:ln>
            <a:noFill/>
          </a:ln>
        </p:spPr>
      </p:pic>
      <p:sp>
        <p:nvSpPr>
          <p:cNvPr id="16" name="Shape 16"/>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2015, 2012, 2009 Pearson Education, Inc. All Rights Reserved</a:t>
            </a:r>
          </a:p>
        </p:txBody>
      </p:sp>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71" r:id="rId3"/>
    <p:sldLayoutId id="2147483673" r:id="rId4"/>
    <p:sldLayoutId id="2147483654" r:id="rId5"/>
    <p:sldLayoutId id="2147483655" r:id="rId6"/>
    <p:sldLayoutId id="2147483670" r:id="rId7"/>
    <p:sldLayoutId id="2147483669" r:id="rId8"/>
    <p:sldLayoutId id="2147483657"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swap.com/" TargetMode="External"/><Relationship Id="rId2" Type="http://schemas.openxmlformats.org/officeDocument/2006/relationships/hyperlink" Target="https://www.ebay.com/" TargetMode="External"/><Relationship Id="rId1" Type="http://schemas.openxmlformats.org/officeDocument/2006/relationships/slideLayout" Target="../slideLayouts/slideLayout4.xml"/><Relationship Id="rId4" Type="http://schemas.openxmlformats.org/officeDocument/2006/relationships/hyperlink" Target="http://www.craigslist.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395287" y="89113"/>
            <a:ext cx="8353425" cy="1110365"/>
          </a:xfrm>
        </p:spPr>
        <p:txBody>
          <a:bodyPr lIns="0" tIns="0" rIns="0" bIns="0" anchor="ctr"/>
          <a:lstStyle/>
          <a:p>
            <a:r>
              <a:rPr lang="en-IN" dirty="0"/>
              <a:t>Information Systems Today: Managing in the Digital World</a:t>
            </a:r>
            <a:endParaRPr lang="en-US" dirty="0"/>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00618" y="1405376"/>
            <a:ext cx="8353425" cy="320395"/>
          </a:xfrm>
        </p:spPr>
        <p:txBody>
          <a:bodyPr lIns="0" tIns="0" rIns="0" bIns="0" anchor="ctr"/>
          <a:lstStyle/>
          <a:p>
            <a:r>
              <a:rPr lang="en-US" dirty="0">
                <a:solidFill>
                  <a:schemeClr val="tx2"/>
                </a:solidFill>
              </a:rPr>
              <a:t>Ninth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4593936" y="2858343"/>
            <a:ext cx="3657600" cy="526779"/>
          </a:xfrm>
        </p:spPr>
        <p:txBody>
          <a:bodyPr lIns="0" tIns="0" rIns="0" bIns="0" anchor="ctr"/>
          <a:lstStyle/>
          <a:p>
            <a:pPr marL="0"/>
            <a:r>
              <a:rPr lang="en-US" dirty="0"/>
              <a:t>Chapter 4</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4593936" y="3593420"/>
            <a:ext cx="4151856" cy="924274"/>
          </a:xfrm>
        </p:spPr>
        <p:txBody>
          <a:bodyPr lIns="0" tIns="0" rIns="0" bIns="0" anchor="ctr"/>
          <a:lstStyle/>
          <a:p>
            <a:pPr marL="0"/>
            <a:r>
              <a:rPr lang="en-IN" dirty="0">
                <a:solidFill>
                  <a:schemeClr val="tx1"/>
                </a:solidFill>
              </a:rPr>
              <a:t>Enabling Business-to-Consumer Electronic Commerce</a:t>
            </a:r>
          </a:p>
        </p:txBody>
      </p:sp>
      <p:pic>
        <p:nvPicPr>
          <p:cNvPr id="9" name="Picture Placeholder 8" descr="Front Cover: Information Systems Today: Managing in the Digital World, Ninth Edition by Valacich, Schneider, Hashim">
            <a:extLst>
              <a:ext uri="{FF2B5EF4-FFF2-40B4-BE49-F238E27FC236}">
                <a16:creationId xmlns:a16="http://schemas.microsoft.com/office/drawing/2014/main" id="{374A1B07-B9FA-496D-BD9F-C32534CA6553}"/>
              </a:ext>
            </a:extLst>
          </p:cNvPr>
          <p:cNvPicPr>
            <a:picLocks noGrp="1" noChangeAspect="1"/>
          </p:cNvPicPr>
          <p:nvPr>
            <p:ph type="pic" sz="quarter" idx="18"/>
          </p:nvPr>
        </p:nvPicPr>
        <p:blipFill>
          <a:blip r:embed="rId3"/>
          <a:srcRect l="4039" r="4039"/>
          <a:stretch>
            <a:fillRect/>
          </a:stretch>
        </p:blipFill>
        <p:spPr>
          <a:xfrm>
            <a:off x="451266" y="1936005"/>
            <a:ext cx="3218309" cy="4341428"/>
          </a:xfrm>
        </p:spPr>
      </p:pic>
      <p:sp>
        <p:nvSpPr>
          <p:cNvPr id="8" name="Content Placeholder 7">
            <a:extLst>
              <a:ext uri="{FF2B5EF4-FFF2-40B4-BE49-F238E27FC236}">
                <a16:creationId xmlns:a16="http://schemas.microsoft.com/office/drawing/2014/main" id="{C8E88D28-1A9F-4FC4-946F-10B4629D1438}"/>
              </a:ext>
            </a:extLst>
          </p:cNvPr>
          <p:cNvSpPr>
            <a:spLocks noGrp="1"/>
          </p:cNvSpPr>
          <p:nvPr>
            <p:ph sz="quarter" idx="17"/>
          </p:nvPr>
        </p:nvSpPr>
        <p:spPr>
          <a:xfrm>
            <a:off x="2173332" y="6440541"/>
            <a:ext cx="6589712" cy="228600"/>
          </a:xfrm>
        </p:spPr>
        <p:txBody>
          <a:bodyPr/>
          <a:lstStyle/>
          <a:p>
            <a:pPr marL="0" indent="0">
              <a:spcBef>
                <a:spcPts val="0"/>
              </a:spcBef>
              <a:buClrTx/>
              <a:buSzTx/>
              <a:defRPr/>
            </a:pPr>
            <a:r>
              <a:rPr lang="en-US" altLang="en-US" dirty="0">
                <a:latin typeface="Verdana"/>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47998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Business-to-Consumer E-Commerce</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p:txBody>
          <a:bodyPr/>
          <a:lstStyle/>
          <a:p>
            <a:r>
              <a:rPr lang="en-US" sz="2400" dirty="0"/>
              <a:t>E-tailing: Capabilities and Opportunities</a:t>
            </a:r>
          </a:p>
          <a:p>
            <a:r>
              <a:rPr lang="en-US" sz="2400" dirty="0"/>
              <a:t>Benefits of E-tailing</a:t>
            </a:r>
          </a:p>
          <a:p>
            <a:r>
              <a:rPr lang="en-US" sz="2400" dirty="0"/>
              <a:t>Drawbacks of E-tailing</a:t>
            </a:r>
          </a:p>
        </p:txBody>
      </p:sp>
    </p:spTree>
    <p:extLst>
      <p:ext uri="{BB962C8B-B14F-4D97-AF65-F5344CB8AC3E}">
        <p14:creationId xmlns:p14="http://schemas.microsoft.com/office/powerpoint/2010/main" val="198631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Business-to-Consumer E-Commerce Strategies</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3921840"/>
            <a:ext cx="8229600" cy="2267528"/>
          </a:xfrm>
        </p:spPr>
        <p:txBody>
          <a:bodyPr/>
          <a:lstStyle/>
          <a:p>
            <a:r>
              <a:rPr lang="en-US" sz="2200" b="1" dirty="0"/>
              <a:t>Brick and Mortar </a:t>
            </a:r>
            <a:r>
              <a:rPr lang="en-US" sz="2200" dirty="0"/>
              <a:t>– consists of retailers operating solely in physical retail stores</a:t>
            </a:r>
          </a:p>
          <a:p>
            <a:r>
              <a:rPr lang="en-US" sz="2200" b="1" dirty="0"/>
              <a:t>Click and Mortar </a:t>
            </a:r>
            <a:r>
              <a:rPr lang="en-US" sz="2200" dirty="0"/>
              <a:t>– consists of retailers who use both physical retail stores and online stores</a:t>
            </a:r>
          </a:p>
          <a:p>
            <a:r>
              <a:rPr lang="en-US" sz="2200" b="1" dirty="0"/>
              <a:t>Click Only </a:t>
            </a:r>
            <a:r>
              <a:rPr lang="en-US" sz="2200" dirty="0"/>
              <a:t>– consists of retailers who use online sales only</a:t>
            </a:r>
          </a:p>
        </p:txBody>
      </p:sp>
      <p:pic>
        <p:nvPicPr>
          <p:cNvPr id="6" name="Content Placeholder 5" descr="Diagram&#10;&#10;Description automatically generated">
            <a:extLst>
              <a:ext uri="{FF2B5EF4-FFF2-40B4-BE49-F238E27FC236}">
                <a16:creationId xmlns:a16="http://schemas.microsoft.com/office/drawing/2014/main" id="{2774E1DC-7724-4DEC-B877-090CD83C6D79}"/>
              </a:ext>
            </a:extLst>
          </p:cNvPr>
          <p:cNvPicPr>
            <a:picLocks noGrp="1" noChangeAspect="1"/>
          </p:cNvPicPr>
          <p:nvPr>
            <p:ph sz="quarter" idx="14"/>
          </p:nvPr>
        </p:nvPicPr>
        <p:blipFill>
          <a:blip r:embed="rId2"/>
          <a:stretch>
            <a:fillRect/>
          </a:stretch>
        </p:blipFill>
        <p:spPr>
          <a:xfrm>
            <a:off x="2579205" y="1312650"/>
            <a:ext cx="3985590" cy="2304169"/>
          </a:xfrm>
        </p:spPr>
      </p:pic>
    </p:spTree>
    <p:extLst>
      <p:ext uri="{BB962C8B-B14F-4D97-AF65-F5344CB8AC3E}">
        <p14:creationId xmlns:p14="http://schemas.microsoft.com/office/powerpoint/2010/main" val="398370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E-tailing: Capabilities and Opportunities </a:t>
            </a:r>
            <a:r>
              <a:rPr lang="en-US" sz="1600" dirty="0"/>
              <a:t>(1 of 2)</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8229600" cy="4566177"/>
          </a:xfrm>
        </p:spPr>
        <p:txBody>
          <a:bodyPr/>
          <a:lstStyle/>
          <a:p>
            <a:r>
              <a:rPr lang="en-US" sz="2400" dirty="0"/>
              <a:t>Firms from across the world can effectively compete for customers and gain access to new  markets</a:t>
            </a:r>
          </a:p>
          <a:p>
            <a:r>
              <a:rPr lang="en-US" sz="2400" b="1" dirty="0"/>
              <a:t>Disintermediation</a:t>
            </a:r>
            <a:r>
              <a:rPr lang="en-US" sz="2400" dirty="0"/>
              <a:t> consists of cutting out the “middleman” and reaching customers more directly and efficiently</a:t>
            </a:r>
          </a:p>
          <a:p>
            <a:r>
              <a:rPr lang="en-US" sz="2400" dirty="0"/>
              <a:t>The </a:t>
            </a:r>
            <a:r>
              <a:rPr lang="en-US" sz="2400" b="1" dirty="0"/>
              <a:t>Long Tail </a:t>
            </a:r>
            <a:r>
              <a:rPr lang="en-US" sz="2400" dirty="0"/>
              <a:t>refers to the ability to cater to niche markets instead of selling mainstream products</a:t>
            </a:r>
          </a:p>
          <a:p>
            <a:r>
              <a:rPr lang="en-US" sz="2400" b="1" dirty="0"/>
              <a:t>Mass Customization </a:t>
            </a:r>
            <a:r>
              <a:rPr lang="en-US" sz="2400" dirty="0"/>
              <a:t>refers to firms that can tailor their products and services to meet a customer’s particular needs</a:t>
            </a:r>
          </a:p>
        </p:txBody>
      </p:sp>
    </p:spTree>
    <p:extLst>
      <p:ext uri="{BB962C8B-B14F-4D97-AF65-F5344CB8AC3E}">
        <p14:creationId xmlns:p14="http://schemas.microsoft.com/office/powerpoint/2010/main" val="4030724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E-tailing: Capabilities and Opportunities </a:t>
            </a:r>
            <a:r>
              <a:rPr lang="en-US" sz="1600" dirty="0"/>
              <a:t>(2 of 2)</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8229600" cy="4566177"/>
          </a:xfrm>
        </p:spPr>
        <p:txBody>
          <a:bodyPr/>
          <a:lstStyle/>
          <a:p>
            <a:r>
              <a:rPr lang="en-US" sz="2200" b="1" dirty="0"/>
              <a:t>Group buying </a:t>
            </a:r>
            <a:r>
              <a:rPr lang="en-US" sz="2200" dirty="0"/>
              <a:t>consists of many people agreeing to purchase the product or service to get significant discounts</a:t>
            </a:r>
          </a:p>
          <a:p>
            <a:r>
              <a:rPr lang="en-US" sz="2200" dirty="0"/>
              <a:t>New Revenue and Pricing Models</a:t>
            </a:r>
          </a:p>
          <a:p>
            <a:pPr lvl="1"/>
            <a:r>
              <a:rPr lang="en-US" sz="2000" b="1" dirty="0"/>
              <a:t>Menu-driven pricing models </a:t>
            </a:r>
            <a:r>
              <a:rPr lang="en-US" sz="2000" dirty="0"/>
              <a:t>consists of companies selling products or services at a set price they determine</a:t>
            </a:r>
          </a:p>
          <a:p>
            <a:pPr lvl="1"/>
            <a:r>
              <a:rPr lang="en-US" sz="2000" b="1" dirty="0"/>
              <a:t>Dynamic pricing models </a:t>
            </a:r>
            <a:r>
              <a:rPr lang="en-US" sz="2000" dirty="0"/>
              <a:t>consists of offering consumers discounts on various products and services</a:t>
            </a:r>
          </a:p>
          <a:p>
            <a:r>
              <a:rPr lang="en-US" sz="2200" b="1" dirty="0"/>
              <a:t>Social Commerce </a:t>
            </a:r>
            <a:r>
              <a:rPr lang="en-US" sz="2200" dirty="0"/>
              <a:t>is the use of social media to influence shopping behavior</a:t>
            </a:r>
          </a:p>
        </p:txBody>
      </p:sp>
    </p:spTree>
    <p:extLst>
      <p:ext uri="{BB962C8B-B14F-4D97-AF65-F5344CB8AC3E}">
        <p14:creationId xmlns:p14="http://schemas.microsoft.com/office/powerpoint/2010/main" val="198705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Mass Customization</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p:txBody>
          <a:bodyPr/>
          <a:lstStyle/>
          <a:p>
            <a:r>
              <a:rPr lang="en-US" sz="2400" dirty="0"/>
              <a:t>Mass customization generates additional value for customers and profits for producers</a:t>
            </a:r>
          </a:p>
          <a:p>
            <a:endParaRPr lang="en-US" sz="2400" dirty="0"/>
          </a:p>
        </p:txBody>
      </p:sp>
      <p:pic>
        <p:nvPicPr>
          <p:cNvPr id="6" name="Content Placeholder 5" descr="Diagram&#10;&#10;Description automatically generated">
            <a:extLst>
              <a:ext uri="{FF2B5EF4-FFF2-40B4-BE49-F238E27FC236}">
                <a16:creationId xmlns:a16="http://schemas.microsoft.com/office/drawing/2014/main" id="{58EA471F-A7CF-4781-9F82-1B7C7CD36B3B}"/>
              </a:ext>
            </a:extLst>
          </p:cNvPr>
          <p:cNvPicPr>
            <a:picLocks noGrp="1" noChangeAspect="1"/>
          </p:cNvPicPr>
          <p:nvPr>
            <p:ph sz="quarter" idx="14"/>
          </p:nvPr>
        </p:nvPicPr>
        <p:blipFill>
          <a:blip r:embed="rId2"/>
          <a:stretch>
            <a:fillRect/>
          </a:stretch>
        </p:blipFill>
        <p:spPr>
          <a:xfrm>
            <a:off x="1761044" y="2574235"/>
            <a:ext cx="5621912" cy="3502715"/>
          </a:xfrm>
        </p:spPr>
      </p:pic>
    </p:spTree>
    <p:extLst>
      <p:ext uri="{BB962C8B-B14F-4D97-AF65-F5344CB8AC3E}">
        <p14:creationId xmlns:p14="http://schemas.microsoft.com/office/powerpoint/2010/main" val="2074689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Dynamic Pricing Model</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848943"/>
          </a:xfrm>
        </p:spPr>
        <p:txBody>
          <a:bodyPr/>
          <a:lstStyle/>
          <a:p>
            <a:r>
              <a:rPr lang="en-US" sz="2400" dirty="0"/>
              <a:t>Priceline.com lets consumers name their own price for travel-related services</a:t>
            </a:r>
          </a:p>
        </p:txBody>
      </p:sp>
      <p:pic>
        <p:nvPicPr>
          <p:cNvPr id="6" name="Content Placeholder 5" descr="Diagram&#10;&#10;Description automatically generated">
            <a:extLst>
              <a:ext uri="{FF2B5EF4-FFF2-40B4-BE49-F238E27FC236}">
                <a16:creationId xmlns:a16="http://schemas.microsoft.com/office/drawing/2014/main" id="{46033B83-CE16-4919-82E2-FBF8538E0EFE}"/>
              </a:ext>
            </a:extLst>
          </p:cNvPr>
          <p:cNvPicPr>
            <a:picLocks noGrp="1" noChangeAspect="1"/>
          </p:cNvPicPr>
          <p:nvPr>
            <p:ph sz="quarter" idx="14"/>
          </p:nvPr>
        </p:nvPicPr>
        <p:blipFill>
          <a:blip r:embed="rId2"/>
          <a:stretch>
            <a:fillRect/>
          </a:stretch>
        </p:blipFill>
        <p:spPr>
          <a:xfrm>
            <a:off x="2200707" y="2415210"/>
            <a:ext cx="4742586" cy="3671680"/>
          </a:xfrm>
        </p:spPr>
      </p:pic>
    </p:spTree>
    <p:extLst>
      <p:ext uri="{BB962C8B-B14F-4D97-AF65-F5344CB8AC3E}">
        <p14:creationId xmlns:p14="http://schemas.microsoft.com/office/powerpoint/2010/main" val="2784519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Benefits of E-tailing</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p:txBody>
          <a:bodyPr/>
          <a:lstStyle/>
          <a:p>
            <a:r>
              <a:rPr lang="en-US" sz="2400" dirty="0"/>
              <a:t>Product benefits: With no store size and shelf space restrictions, companies can sell a far wider variety of goods</a:t>
            </a:r>
          </a:p>
          <a:p>
            <a:r>
              <a:rPr lang="en-US" sz="2400" dirty="0"/>
              <a:t>Place benefits: Internet storefronts are available on almost every computer connected to the Internet</a:t>
            </a:r>
          </a:p>
          <a:p>
            <a:r>
              <a:rPr lang="en-US" sz="2400" dirty="0"/>
              <a:t>Price benefits: Online retailers are efficient, with high volumes and low overhead that allow for very competitive pricing</a:t>
            </a:r>
          </a:p>
          <a:p>
            <a:endParaRPr lang="en-US" sz="2400" dirty="0"/>
          </a:p>
        </p:txBody>
      </p:sp>
    </p:spTree>
    <p:extLst>
      <p:ext uri="{BB962C8B-B14F-4D97-AF65-F5344CB8AC3E}">
        <p14:creationId xmlns:p14="http://schemas.microsoft.com/office/powerpoint/2010/main" val="3967462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a:xfrm>
            <a:off x="457200" y="225310"/>
            <a:ext cx="8229600" cy="1097279"/>
          </a:xfrm>
        </p:spPr>
        <p:txBody>
          <a:bodyPr/>
          <a:lstStyle/>
          <a:p>
            <a:r>
              <a:rPr lang="en-US" sz="3400" dirty="0"/>
              <a:t>Drawbacks of E-tailing</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4586056"/>
          </a:xfrm>
        </p:spPr>
        <p:txBody>
          <a:bodyPr/>
          <a:lstStyle/>
          <a:p>
            <a:r>
              <a:rPr lang="en-US" sz="2400" dirty="0"/>
              <a:t>Trust</a:t>
            </a:r>
          </a:p>
          <a:p>
            <a:pPr lvl="1"/>
            <a:r>
              <a:rPr lang="en-US" sz="2200" dirty="0"/>
              <a:t>This is especially a concern for new online businesses without a proven track record</a:t>
            </a:r>
          </a:p>
          <a:p>
            <a:r>
              <a:rPr lang="en-US" sz="2400" dirty="0"/>
              <a:t>Direct Product Experience</a:t>
            </a:r>
          </a:p>
          <a:p>
            <a:pPr lvl="1"/>
            <a:r>
              <a:rPr lang="en-US" sz="2200" dirty="0"/>
              <a:t>E-tailing doesn’t provide sensory information</a:t>
            </a:r>
          </a:p>
          <a:p>
            <a:r>
              <a:rPr lang="en-US" sz="2400" dirty="0"/>
              <a:t>Product Delivery and Returns</a:t>
            </a:r>
          </a:p>
          <a:p>
            <a:pPr lvl="1"/>
            <a:r>
              <a:rPr lang="en-US" sz="2200" dirty="0"/>
              <a:t>Except for direct downloads, e-tailing requires additional delivery time for products</a:t>
            </a:r>
          </a:p>
          <a:p>
            <a:pPr lvl="1"/>
            <a:r>
              <a:rPr lang="en-US" sz="2200" dirty="0"/>
              <a:t>Returns may also be a hassle, compared to just going to the store</a:t>
            </a:r>
          </a:p>
          <a:p>
            <a:endParaRPr lang="en-US" sz="2400" dirty="0"/>
          </a:p>
        </p:txBody>
      </p:sp>
    </p:spTree>
    <p:extLst>
      <p:ext uri="{BB962C8B-B14F-4D97-AF65-F5344CB8AC3E}">
        <p14:creationId xmlns:p14="http://schemas.microsoft.com/office/powerpoint/2010/main" val="836478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Learning Objective 4.3</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p:txBody>
          <a:bodyPr/>
          <a:lstStyle/>
          <a:p>
            <a:r>
              <a:rPr lang="en-US" sz="2400" dirty="0"/>
              <a:t>Understand the keys to successful electronic commerce websites and explain the different forms of Internet marketing</a:t>
            </a:r>
          </a:p>
        </p:txBody>
      </p:sp>
    </p:spTree>
    <p:extLst>
      <p:ext uri="{BB962C8B-B14F-4D97-AF65-F5344CB8AC3E}">
        <p14:creationId xmlns:p14="http://schemas.microsoft.com/office/powerpoint/2010/main" val="125972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Electronic Commerce Websites and Internet Marketing</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4556238"/>
          </a:xfrm>
        </p:spPr>
        <p:txBody>
          <a:bodyPr/>
          <a:lstStyle/>
          <a:p>
            <a:r>
              <a:rPr lang="en-US" sz="2400" dirty="0"/>
              <a:t>Designing Websites to Meet Online Consumers’ Needs</a:t>
            </a:r>
          </a:p>
          <a:p>
            <a:r>
              <a:rPr lang="en-US" sz="2400" dirty="0"/>
              <a:t>Internet Marketing</a:t>
            </a:r>
          </a:p>
        </p:txBody>
      </p:sp>
    </p:spTree>
    <p:extLst>
      <p:ext uri="{BB962C8B-B14F-4D97-AF65-F5344CB8AC3E}">
        <p14:creationId xmlns:p14="http://schemas.microsoft.com/office/powerpoint/2010/main" val="8714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75F8-3DA7-4619-AE71-635019585900}"/>
              </a:ext>
            </a:extLst>
          </p:cNvPr>
          <p:cNvSpPr>
            <a:spLocks noGrp="1"/>
          </p:cNvSpPr>
          <p:nvPr>
            <p:ph type="title"/>
          </p:nvPr>
        </p:nvSpPr>
        <p:spPr>
          <a:xfrm>
            <a:off x="457200" y="215370"/>
            <a:ext cx="8229600" cy="816475"/>
          </a:xfrm>
        </p:spPr>
        <p:txBody>
          <a:bodyPr/>
          <a:lstStyle/>
          <a:p>
            <a:r>
              <a:rPr lang="en-US" sz="3400" dirty="0"/>
              <a:t>Learning Objectives</a:t>
            </a:r>
          </a:p>
        </p:txBody>
      </p:sp>
      <p:sp>
        <p:nvSpPr>
          <p:cNvPr id="4" name="Text Placeholder 3">
            <a:extLst>
              <a:ext uri="{FF2B5EF4-FFF2-40B4-BE49-F238E27FC236}">
                <a16:creationId xmlns:a16="http://schemas.microsoft.com/office/drawing/2014/main" id="{D5AAD40C-6D66-48D1-964A-A72A78B2EEFD}"/>
              </a:ext>
            </a:extLst>
          </p:cNvPr>
          <p:cNvSpPr>
            <a:spLocks noGrp="1"/>
          </p:cNvSpPr>
          <p:nvPr>
            <p:ph type="body" idx="2"/>
          </p:nvPr>
        </p:nvSpPr>
        <p:spPr>
          <a:xfrm>
            <a:off x="457200" y="1132175"/>
            <a:ext cx="8229600" cy="4767485"/>
          </a:xfrm>
        </p:spPr>
        <p:txBody>
          <a:bodyPr/>
          <a:lstStyle/>
          <a:p>
            <a:pPr marL="101600" indent="0">
              <a:buNone/>
            </a:pPr>
            <a:r>
              <a:rPr lang="en-US" sz="2200" b="1" dirty="0">
                <a:solidFill>
                  <a:srgbClr val="007FA3"/>
                </a:solidFill>
              </a:rPr>
              <a:t>4.1 </a:t>
            </a:r>
            <a:r>
              <a:rPr lang="en-US" sz="2200" dirty="0"/>
              <a:t>Describe different approaches to competing in cyberspace as well as different forms of electronic government and fintech</a:t>
            </a:r>
          </a:p>
          <a:p>
            <a:pPr marL="101600" indent="0">
              <a:buNone/>
            </a:pPr>
            <a:r>
              <a:rPr lang="en-US" sz="2200" b="1" dirty="0">
                <a:solidFill>
                  <a:srgbClr val="007FA3"/>
                </a:solidFill>
              </a:rPr>
              <a:t>4.2 </a:t>
            </a:r>
            <a:r>
              <a:rPr lang="en-US" sz="2200" dirty="0"/>
              <a:t>Describe business-to-consumer electronic commerce strategies</a:t>
            </a:r>
          </a:p>
          <a:p>
            <a:pPr marL="101600" indent="0">
              <a:buNone/>
            </a:pPr>
            <a:r>
              <a:rPr lang="en-US" sz="2200" b="1" dirty="0">
                <a:solidFill>
                  <a:srgbClr val="007FA3"/>
                </a:solidFill>
              </a:rPr>
              <a:t>4.3 </a:t>
            </a:r>
            <a:r>
              <a:rPr lang="en-US" sz="2200" dirty="0"/>
              <a:t>Understand the keys to successful electronic commerce websites and explain the different forms of Internet marketing</a:t>
            </a:r>
            <a:endParaRPr lang="en-US" sz="2200" b="1" dirty="0">
              <a:solidFill>
                <a:srgbClr val="007FA3"/>
              </a:solidFill>
            </a:endParaRPr>
          </a:p>
          <a:p>
            <a:pPr marL="101600" indent="0">
              <a:buNone/>
            </a:pPr>
            <a:r>
              <a:rPr lang="en-US" sz="2200" b="1" dirty="0">
                <a:solidFill>
                  <a:srgbClr val="007FA3"/>
                </a:solidFill>
              </a:rPr>
              <a:t>4.4 </a:t>
            </a:r>
            <a:r>
              <a:rPr lang="en-US" sz="2200" dirty="0"/>
              <a:t>Describe mobile commerce, voice commerce, consumer-to-consumer electronic commerce, and consumer-to-business electronic commerce</a:t>
            </a:r>
            <a:endParaRPr lang="en-US" sz="2200" b="1" dirty="0">
              <a:solidFill>
                <a:srgbClr val="007FA3"/>
              </a:solidFill>
            </a:endParaRPr>
          </a:p>
          <a:p>
            <a:pPr marL="101600" indent="0">
              <a:buNone/>
            </a:pPr>
            <a:r>
              <a:rPr lang="en-US" sz="2200" b="1" dirty="0">
                <a:solidFill>
                  <a:srgbClr val="007FA3"/>
                </a:solidFill>
              </a:rPr>
              <a:t>4.5 </a:t>
            </a:r>
            <a:r>
              <a:rPr lang="en-US" sz="2200" dirty="0"/>
              <a:t>Describe how to conduct financial transactions and navigate the legal issues of electronic commerce</a:t>
            </a:r>
            <a:endParaRPr lang="en-US" sz="2200" b="1" dirty="0">
              <a:solidFill>
                <a:srgbClr val="007FA3"/>
              </a:solidFill>
            </a:endParaRPr>
          </a:p>
          <a:p>
            <a:pPr marL="101600" indent="0">
              <a:buNone/>
            </a:pPr>
            <a:endParaRPr lang="en-US" sz="2200" dirty="0">
              <a:solidFill>
                <a:schemeClr val="tx1"/>
              </a:solidFill>
            </a:endParaRPr>
          </a:p>
        </p:txBody>
      </p:sp>
    </p:spTree>
    <p:extLst>
      <p:ext uri="{BB962C8B-B14F-4D97-AF65-F5344CB8AC3E}">
        <p14:creationId xmlns:p14="http://schemas.microsoft.com/office/powerpoint/2010/main" val="338748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Designing Websites to Meet Online Customers’ Needs</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8229600" cy="4089099"/>
          </a:xfrm>
        </p:spPr>
        <p:txBody>
          <a:bodyPr/>
          <a:lstStyle/>
          <a:p>
            <a:r>
              <a:rPr lang="en-US" sz="2400" dirty="0"/>
              <a:t>Structural Firmness</a:t>
            </a:r>
          </a:p>
          <a:p>
            <a:pPr lvl="1"/>
            <a:r>
              <a:rPr lang="en-US" sz="2200" dirty="0"/>
              <a:t>No bad links, understandable error messages, privacy/security, speed</a:t>
            </a:r>
          </a:p>
          <a:p>
            <a:r>
              <a:rPr lang="en-US" sz="2400" dirty="0"/>
              <a:t>Functional Convenience</a:t>
            </a:r>
          </a:p>
          <a:p>
            <a:pPr lvl="1"/>
            <a:r>
              <a:rPr lang="en-US" sz="2200" dirty="0"/>
              <a:t>Ease of use, simple navigation, user feedback, help features, on-click ordering, flexible payment, order tracking</a:t>
            </a:r>
          </a:p>
          <a:p>
            <a:r>
              <a:rPr lang="en-US" sz="2400" dirty="0"/>
              <a:t>Representational Delight</a:t>
            </a:r>
          </a:p>
          <a:p>
            <a:pPr lvl="1"/>
            <a:r>
              <a:rPr lang="en-US" sz="2200" dirty="0"/>
              <a:t>Aesthetically pleasing, professional look and feel, color/font/images, consistent layout, no clutter</a:t>
            </a:r>
          </a:p>
          <a:p>
            <a:endParaRPr lang="en-US" sz="2400" dirty="0"/>
          </a:p>
        </p:txBody>
      </p:sp>
    </p:spTree>
    <p:extLst>
      <p:ext uri="{BB962C8B-B14F-4D97-AF65-F5344CB8AC3E}">
        <p14:creationId xmlns:p14="http://schemas.microsoft.com/office/powerpoint/2010/main" val="320462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The Online Consumers’ Hierarchy of Needs</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1634134"/>
          </a:xfrm>
        </p:spPr>
        <p:txBody>
          <a:bodyPr/>
          <a:lstStyle/>
          <a:p>
            <a:r>
              <a:rPr lang="en-US" sz="2200" dirty="0"/>
              <a:t>In a perfect world, an organization would strive to meet all three sets of characteristics</a:t>
            </a:r>
          </a:p>
          <a:p>
            <a:r>
              <a:rPr lang="en-US" sz="2200" dirty="0"/>
              <a:t>In reality, businesses constantly have to make trade-offs between complexity, resource limitations, and other factors</a:t>
            </a:r>
          </a:p>
        </p:txBody>
      </p:sp>
      <p:pic>
        <p:nvPicPr>
          <p:cNvPr id="6" name="Content Placeholder 5" descr="Chart, line chart&#10;&#10;Description automatically generated">
            <a:extLst>
              <a:ext uri="{FF2B5EF4-FFF2-40B4-BE49-F238E27FC236}">
                <a16:creationId xmlns:a16="http://schemas.microsoft.com/office/drawing/2014/main" id="{33590541-BCD8-43D2-B1B2-760134EA78BC}"/>
              </a:ext>
            </a:extLst>
          </p:cNvPr>
          <p:cNvPicPr>
            <a:picLocks noGrp="1" noChangeAspect="1"/>
          </p:cNvPicPr>
          <p:nvPr>
            <p:ph sz="quarter" idx="14"/>
          </p:nvPr>
        </p:nvPicPr>
        <p:blipFill>
          <a:blip r:embed="rId2"/>
          <a:stretch>
            <a:fillRect/>
          </a:stretch>
        </p:blipFill>
        <p:spPr>
          <a:xfrm>
            <a:off x="1979844" y="3429000"/>
            <a:ext cx="5184312" cy="2850360"/>
          </a:xfrm>
        </p:spPr>
      </p:pic>
    </p:spTree>
    <p:extLst>
      <p:ext uri="{BB962C8B-B14F-4D97-AF65-F5344CB8AC3E}">
        <p14:creationId xmlns:p14="http://schemas.microsoft.com/office/powerpoint/2010/main" val="116519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Internet Marketing</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3399183" cy="4520623"/>
          </a:xfrm>
        </p:spPr>
        <p:txBody>
          <a:bodyPr/>
          <a:lstStyle/>
          <a:p>
            <a:r>
              <a:rPr lang="en-US" sz="2000" dirty="0"/>
              <a:t>A fundamental mistake companies make when building an online business is assuming that if you build it, they will come</a:t>
            </a:r>
          </a:p>
          <a:p>
            <a:r>
              <a:rPr lang="en-US" sz="2000" dirty="0"/>
              <a:t>Businesses must attract visitors to their site and away from thousands of other sites</a:t>
            </a:r>
          </a:p>
          <a:p>
            <a:r>
              <a:rPr lang="en-US" sz="2000" dirty="0"/>
              <a:t>By 2023, companies will spend US$150 billion on internet marketing</a:t>
            </a:r>
          </a:p>
        </p:txBody>
      </p:sp>
      <p:pic>
        <p:nvPicPr>
          <p:cNvPr id="6" name="Content Placeholder 5">
            <a:extLst>
              <a:ext uri="{FF2B5EF4-FFF2-40B4-BE49-F238E27FC236}">
                <a16:creationId xmlns:a16="http://schemas.microsoft.com/office/drawing/2014/main" id="{2D5D7E71-4F41-4EEB-A5FA-604B20CE06E3}"/>
              </a:ext>
            </a:extLst>
          </p:cNvPr>
          <p:cNvPicPr>
            <a:picLocks noGrp="1" noChangeAspect="1"/>
          </p:cNvPicPr>
          <p:nvPr>
            <p:ph sz="quarter" idx="14"/>
          </p:nvPr>
        </p:nvPicPr>
        <p:blipFill>
          <a:blip r:embed="rId2"/>
          <a:stretch>
            <a:fillRect/>
          </a:stretch>
        </p:blipFill>
        <p:spPr>
          <a:xfrm>
            <a:off x="3949565" y="2037522"/>
            <a:ext cx="4737236" cy="3697356"/>
          </a:xfrm>
        </p:spPr>
      </p:pic>
    </p:spTree>
    <p:extLst>
      <p:ext uri="{BB962C8B-B14F-4D97-AF65-F5344CB8AC3E}">
        <p14:creationId xmlns:p14="http://schemas.microsoft.com/office/powerpoint/2010/main" val="598074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Search Marketing</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884584" y="1591965"/>
            <a:ext cx="4273826" cy="4520623"/>
          </a:xfrm>
        </p:spPr>
        <p:txBody>
          <a:bodyPr/>
          <a:lstStyle/>
          <a:p>
            <a:r>
              <a:rPr lang="en-US" sz="2400" dirty="0"/>
              <a:t>By 2023 US will spend US$86 billion on search marketing</a:t>
            </a:r>
          </a:p>
          <a:p>
            <a:r>
              <a:rPr lang="en-US" sz="2400" dirty="0"/>
              <a:t>Companies use search engine optimization (SEO) to boost their rankings in search engines</a:t>
            </a:r>
          </a:p>
          <a:p>
            <a:r>
              <a:rPr lang="en-US" sz="2400" dirty="0"/>
              <a:t>Google’s AdWords ensures high-quality leads by using key words (Paid Search)</a:t>
            </a:r>
          </a:p>
        </p:txBody>
      </p:sp>
      <p:pic>
        <p:nvPicPr>
          <p:cNvPr id="6" name="Content Placeholder 5" descr="Chart, pie chart&#10;&#10;Description automatically generated">
            <a:extLst>
              <a:ext uri="{FF2B5EF4-FFF2-40B4-BE49-F238E27FC236}">
                <a16:creationId xmlns:a16="http://schemas.microsoft.com/office/drawing/2014/main" id="{AAFE0AB6-7F7D-4AE0-A85B-079597A43956}"/>
              </a:ext>
            </a:extLst>
          </p:cNvPr>
          <p:cNvPicPr>
            <a:picLocks noGrp="1" noChangeAspect="1"/>
          </p:cNvPicPr>
          <p:nvPr>
            <p:ph sz="quarter" idx="14"/>
          </p:nvPr>
        </p:nvPicPr>
        <p:blipFill>
          <a:blip r:embed="rId2"/>
          <a:stretch>
            <a:fillRect/>
          </a:stretch>
        </p:blipFill>
        <p:spPr>
          <a:xfrm>
            <a:off x="5158410" y="1312650"/>
            <a:ext cx="2993469" cy="4516880"/>
          </a:xfrm>
        </p:spPr>
      </p:pic>
    </p:spTree>
    <p:extLst>
      <p:ext uri="{BB962C8B-B14F-4D97-AF65-F5344CB8AC3E}">
        <p14:creationId xmlns:p14="http://schemas.microsoft.com/office/powerpoint/2010/main" val="220380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Learning Objective 4.4</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p:txBody>
          <a:bodyPr/>
          <a:lstStyle/>
          <a:p>
            <a:r>
              <a:rPr lang="en-US" sz="2400" dirty="0"/>
              <a:t>Describe mobile commerce, voice commerce, consumer-to-consumer electronic commerce, and consumer-to-business electronic commerce</a:t>
            </a:r>
            <a:endParaRPr lang="en-US" sz="2400" b="1" dirty="0">
              <a:solidFill>
                <a:srgbClr val="007FA3"/>
              </a:solidFill>
            </a:endParaRPr>
          </a:p>
          <a:p>
            <a:endParaRPr lang="en-US" sz="2400" dirty="0"/>
          </a:p>
        </p:txBody>
      </p:sp>
    </p:spTree>
    <p:extLst>
      <p:ext uri="{BB962C8B-B14F-4D97-AF65-F5344CB8AC3E}">
        <p14:creationId xmlns:p14="http://schemas.microsoft.com/office/powerpoint/2010/main" val="1561229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2700" dirty="0"/>
              <a:t>Mobile Commerce, Voice Commerce, Consumer-to-Consumer EC, and Consumer-to-Business EC</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3176652" cy="2267528"/>
          </a:xfrm>
        </p:spPr>
        <p:txBody>
          <a:bodyPr/>
          <a:lstStyle/>
          <a:p>
            <a:r>
              <a:rPr lang="en-US" sz="2400" dirty="0"/>
              <a:t>Voice Commerce</a:t>
            </a:r>
          </a:p>
          <a:p>
            <a:r>
              <a:rPr lang="en-US" sz="2400" dirty="0"/>
              <a:t>C2C EC</a:t>
            </a:r>
          </a:p>
          <a:p>
            <a:r>
              <a:rPr lang="en-US" sz="2400" dirty="0"/>
              <a:t>C2B EC</a:t>
            </a:r>
          </a:p>
        </p:txBody>
      </p:sp>
      <p:pic>
        <p:nvPicPr>
          <p:cNvPr id="6" name="Content Placeholder 5">
            <a:extLst>
              <a:ext uri="{FF2B5EF4-FFF2-40B4-BE49-F238E27FC236}">
                <a16:creationId xmlns:a16="http://schemas.microsoft.com/office/drawing/2014/main" id="{AAEEADC6-052C-4C7E-99DF-7D2D6636931D}"/>
              </a:ext>
            </a:extLst>
          </p:cNvPr>
          <p:cNvPicPr>
            <a:picLocks noGrp="1" noChangeAspect="1"/>
          </p:cNvPicPr>
          <p:nvPr>
            <p:ph sz="quarter" idx="14"/>
          </p:nvPr>
        </p:nvPicPr>
        <p:blipFill>
          <a:blip r:embed="rId2"/>
          <a:stretch>
            <a:fillRect/>
          </a:stretch>
        </p:blipFill>
        <p:spPr>
          <a:xfrm>
            <a:off x="2643810" y="2083100"/>
            <a:ext cx="4104858" cy="3253386"/>
          </a:xfrm>
        </p:spPr>
      </p:pic>
      <p:sp>
        <p:nvSpPr>
          <p:cNvPr id="7" name="Content Placeholder 2">
            <a:extLst>
              <a:ext uri="{FF2B5EF4-FFF2-40B4-BE49-F238E27FC236}">
                <a16:creationId xmlns:a16="http://schemas.microsoft.com/office/drawing/2014/main" id="{30A33698-9E2F-4D9C-990E-D34C9B1D33D6}"/>
              </a:ext>
            </a:extLst>
          </p:cNvPr>
          <p:cNvSpPr txBox="1">
            <a:spLocks/>
          </p:cNvSpPr>
          <p:nvPr/>
        </p:nvSpPr>
        <p:spPr>
          <a:xfrm>
            <a:off x="3041373" y="5345570"/>
            <a:ext cx="3707295" cy="91608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400" dirty="0"/>
              <a:t>Tablets are often used as “couch computers”</a:t>
            </a:r>
          </a:p>
        </p:txBody>
      </p:sp>
    </p:spTree>
    <p:extLst>
      <p:ext uri="{BB962C8B-B14F-4D97-AF65-F5344CB8AC3E}">
        <p14:creationId xmlns:p14="http://schemas.microsoft.com/office/powerpoint/2010/main" val="98102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Mobile EC</a:t>
            </a:r>
          </a:p>
        </p:txBody>
      </p:sp>
      <p:sp>
        <p:nvSpPr>
          <p:cNvPr id="7" name="Content Placeholder 2">
            <a:extLst>
              <a:ext uri="{FF2B5EF4-FFF2-40B4-BE49-F238E27FC236}">
                <a16:creationId xmlns:a16="http://schemas.microsoft.com/office/drawing/2014/main" id="{CF387A8C-CC86-4C9A-A7CA-FC86093B399E}"/>
              </a:ext>
            </a:extLst>
          </p:cNvPr>
          <p:cNvSpPr txBox="1">
            <a:spLocks/>
          </p:cNvSpPr>
          <p:nvPr/>
        </p:nvSpPr>
        <p:spPr>
          <a:xfrm>
            <a:off x="298173" y="1630017"/>
            <a:ext cx="6072809" cy="86470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71882" indent="0">
              <a:buNone/>
            </a:pPr>
            <a:r>
              <a:rPr lang="en-US" sz="2000" dirty="0"/>
              <a:t>Services can be offered tailored to a person’s needs based on their current location</a:t>
            </a:r>
          </a:p>
        </p:txBody>
      </p:sp>
      <p:graphicFrame>
        <p:nvGraphicFramePr>
          <p:cNvPr id="8" name="Table 8">
            <a:extLst>
              <a:ext uri="{FF2B5EF4-FFF2-40B4-BE49-F238E27FC236}">
                <a16:creationId xmlns:a16="http://schemas.microsoft.com/office/drawing/2014/main" id="{26AA5D86-62BB-4DA6-98B3-6E2886085B75}"/>
              </a:ext>
            </a:extLst>
          </p:cNvPr>
          <p:cNvGraphicFramePr>
            <a:graphicFrameLocks noGrp="1"/>
          </p:cNvGraphicFramePr>
          <p:nvPr>
            <p:ph sz="quarter" idx="13"/>
            <p:extLst>
              <p:ext uri="{D42A27DB-BD31-4B8C-83A1-F6EECF244321}">
                <p14:modId xmlns:p14="http://schemas.microsoft.com/office/powerpoint/2010/main" val="3733312673"/>
              </p:ext>
            </p:extLst>
          </p:nvPr>
        </p:nvGraphicFramePr>
        <p:xfrm>
          <a:off x="576468" y="2494722"/>
          <a:ext cx="5128592" cy="1854200"/>
        </p:xfrm>
        <a:graphic>
          <a:graphicData uri="http://schemas.openxmlformats.org/drawingml/2006/table">
            <a:tbl>
              <a:tblPr firstRow="1" bandRow="1">
                <a:tableStyleId>{40F9630F-82C1-40B7-BC3A-925EFCFF5E92}</a:tableStyleId>
              </a:tblPr>
              <a:tblGrid>
                <a:gridCol w="904462">
                  <a:extLst>
                    <a:ext uri="{9D8B030D-6E8A-4147-A177-3AD203B41FA5}">
                      <a16:colId xmlns:a16="http://schemas.microsoft.com/office/drawing/2014/main" val="2090128860"/>
                    </a:ext>
                  </a:extLst>
                </a:gridCol>
                <a:gridCol w="4224130">
                  <a:extLst>
                    <a:ext uri="{9D8B030D-6E8A-4147-A177-3AD203B41FA5}">
                      <a16:colId xmlns:a16="http://schemas.microsoft.com/office/drawing/2014/main" val="3809624202"/>
                    </a:ext>
                  </a:extLst>
                </a:gridCol>
              </a:tblGrid>
              <a:tr h="370840">
                <a:tc>
                  <a:txBody>
                    <a:bodyPr/>
                    <a:lstStyle/>
                    <a:p>
                      <a:r>
                        <a:rPr lang="en-US" dirty="0"/>
                        <a:t>Service</a:t>
                      </a:r>
                    </a:p>
                  </a:txBody>
                  <a:tcPr/>
                </a:tc>
                <a:tc>
                  <a:txBody>
                    <a:bodyPr/>
                    <a:lstStyle/>
                    <a:p>
                      <a:r>
                        <a:rPr lang="en-US" dirty="0"/>
                        <a:t>Example</a:t>
                      </a:r>
                    </a:p>
                  </a:txBody>
                  <a:tcPr/>
                </a:tc>
                <a:extLst>
                  <a:ext uri="{0D108BD9-81ED-4DB2-BD59-A6C34878D82A}">
                    <a16:rowId xmlns:a16="http://schemas.microsoft.com/office/drawing/2014/main" val="358439661"/>
                  </a:ext>
                </a:extLst>
              </a:tr>
              <a:tr h="370840">
                <a:tc>
                  <a:txBody>
                    <a:bodyPr/>
                    <a:lstStyle/>
                    <a:p>
                      <a:r>
                        <a:rPr lang="en-US" sz="1200" dirty="0"/>
                        <a:t>Location</a:t>
                      </a:r>
                    </a:p>
                  </a:txBody>
                  <a:tcPr/>
                </a:tc>
                <a:tc>
                  <a:txBody>
                    <a:bodyPr/>
                    <a:lstStyle/>
                    <a:p>
                      <a:r>
                        <a:rPr lang="en-US" sz="1200" dirty="0"/>
                        <a:t>Determining the basic geographic position of the cell phone</a:t>
                      </a:r>
                    </a:p>
                  </a:txBody>
                  <a:tcPr/>
                </a:tc>
                <a:extLst>
                  <a:ext uri="{0D108BD9-81ED-4DB2-BD59-A6C34878D82A}">
                    <a16:rowId xmlns:a16="http://schemas.microsoft.com/office/drawing/2014/main" val="524038534"/>
                  </a:ext>
                </a:extLst>
              </a:tr>
              <a:tr h="370840">
                <a:tc>
                  <a:txBody>
                    <a:bodyPr/>
                    <a:lstStyle/>
                    <a:p>
                      <a:r>
                        <a:rPr lang="en-US" sz="1200" dirty="0"/>
                        <a:t>Mapping</a:t>
                      </a:r>
                    </a:p>
                  </a:txBody>
                  <a:tcPr/>
                </a:tc>
                <a:tc>
                  <a:txBody>
                    <a:bodyPr/>
                    <a:lstStyle/>
                    <a:p>
                      <a:r>
                        <a:rPr lang="en-US" sz="1200" dirty="0"/>
                        <a:t>Capturing specific locations to be viewed on the phone</a:t>
                      </a:r>
                    </a:p>
                  </a:txBody>
                  <a:tcPr/>
                </a:tc>
                <a:extLst>
                  <a:ext uri="{0D108BD9-81ED-4DB2-BD59-A6C34878D82A}">
                    <a16:rowId xmlns:a16="http://schemas.microsoft.com/office/drawing/2014/main" val="3049276801"/>
                  </a:ext>
                </a:extLst>
              </a:tr>
              <a:tr h="370840">
                <a:tc>
                  <a:txBody>
                    <a:bodyPr/>
                    <a:lstStyle/>
                    <a:p>
                      <a:r>
                        <a:rPr lang="en-US" sz="1200" dirty="0"/>
                        <a:t>Navigation</a:t>
                      </a:r>
                    </a:p>
                  </a:txBody>
                  <a:tcPr/>
                </a:tc>
                <a:tc>
                  <a:txBody>
                    <a:bodyPr/>
                    <a:lstStyle/>
                    <a:p>
                      <a:r>
                        <a:rPr lang="en-US" sz="1200" dirty="0"/>
                        <a:t>The ability to give route directions from one point to another</a:t>
                      </a:r>
                    </a:p>
                  </a:txBody>
                  <a:tcPr/>
                </a:tc>
                <a:extLst>
                  <a:ext uri="{0D108BD9-81ED-4DB2-BD59-A6C34878D82A}">
                    <a16:rowId xmlns:a16="http://schemas.microsoft.com/office/drawing/2014/main" val="3447727876"/>
                  </a:ext>
                </a:extLst>
              </a:tr>
              <a:tr h="370840">
                <a:tc>
                  <a:txBody>
                    <a:bodyPr/>
                    <a:lstStyle/>
                    <a:p>
                      <a:r>
                        <a:rPr lang="en-US" sz="1200" dirty="0"/>
                        <a:t>Tracking</a:t>
                      </a:r>
                    </a:p>
                  </a:txBody>
                  <a:tcPr/>
                </a:tc>
                <a:tc>
                  <a:txBody>
                    <a:bodyPr/>
                    <a:lstStyle/>
                    <a:p>
                      <a:r>
                        <a:rPr lang="en-US" sz="1200" dirty="0"/>
                        <a:t>The ability to see another person’s location</a:t>
                      </a:r>
                    </a:p>
                  </a:txBody>
                  <a:tcPr/>
                </a:tc>
                <a:extLst>
                  <a:ext uri="{0D108BD9-81ED-4DB2-BD59-A6C34878D82A}">
                    <a16:rowId xmlns:a16="http://schemas.microsoft.com/office/drawing/2014/main" val="3451304081"/>
                  </a:ext>
                </a:extLst>
              </a:tr>
            </a:tbl>
          </a:graphicData>
        </a:graphic>
      </p:graphicFrame>
      <p:sp>
        <p:nvSpPr>
          <p:cNvPr id="9" name="Content Placeholder 2">
            <a:extLst>
              <a:ext uri="{FF2B5EF4-FFF2-40B4-BE49-F238E27FC236}">
                <a16:creationId xmlns:a16="http://schemas.microsoft.com/office/drawing/2014/main" id="{8E69A72D-3D5B-4894-888B-69198504CB89}"/>
              </a:ext>
            </a:extLst>
          </p:cNvPr>
          <p:cNvSpPr txBox="1">
            <a:spLocks/>
          </p:cNvSpPr>
          <p:nvPr/>
        </p:nvSpPr>
        <p:spPr>
          <a:xfrm>
            <a:off x="2345175" y="4884409"/>
            <a:ext cx="3906079" cy="73771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71882" indent="0">
              <a:buNone/>
            </a:pPr>
            <a:r>
              <a:rPr lang="en-US" sz="2000" dirty="0"/>
              <a:t>Consumers use mobile apps to make purchases while on the go</a:t>
            </a:r>
          </a:p>
        </p:txBody>
      </p:sp>
      <p:pic>
        <p:nvPicPr>
          <p:cNvPr id="6" name="Content Placeholder 5" descr="Graphical user interface, application&#10;&#10;Description automatically generated">
            <a:extLst>
              <a:ext uri="{FF2B5EF4-FFF2-40B4-BE49-F238E27FC236}">
                <a16:creationId xmlns:a16="http://schemas.microsoft.com/office/drawing/2014/main" id="{67B2912F-B859-453A-A253-AEC286788F18}"/>
              </a:ext>
            </a:extLst>
          </p:cNvPr>
          <p:cNvPicPr>
            <a:picLocks noGrp="1" noChangeAspect="1"/>
          </p:cNvPicPr>
          <p:nvPr>
            <p:ph sz="quarter" idx="14"/>
          </p:nvPr>
        </p:nvPicPr>
        <p:blipFill>
          <a:blip r:embed="rId2"/>
          <a:stretch>
            <a:fillRect/>
          </a:stretch>
        </p:blipFill>
        <p:spPr>
          <a:xfrm>
            <a:off x="6251254" y="1119716"/>
            <a:ext cx="2133029" cy="4804005"/>
          </a:xfrm>
        </p:spPr>
      </p:pic>
    </p:spTree>
    <p:extLst>
      <p:ext uri="{BB962C8B-B14F-4D97-AF65-F5344CB8AC3E}">
        <p14:creationId xmlns:p14="http://schemas.microsoft.com/office/powerpoint/2010/main" val="1325857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Product and Content Sales</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1783221"/>
          </a:xfrm>
        </p:spPr>
        <p:txBody>
          <a:bodyPr/>
          <a:lstStyle/>
          <a:p>
            <a:r>
              <a:rPr lang="en-US" sz="2400" dirty="0"/>
              <a:t>Mobile users increasingly use their mobile devices to purchase products or content on the go</a:t>
            </a:r>
          </a:p>
          <a:p>
            <a:r>
              <a:rPr lang="en-US" sz="2400" dirty="0"/>
              <a:t>Businesses must decide whether to build apps for different platforms and form factors</a:t>
            </a:r>
          </a:p>
        </p:txBody>
      </p:sp>
      <p:pic>
        <p:nvPicPr>
          <p:cNvPr id="6" name="Content Placeholder 5" descr="Graphical user interface, website&#10;&#10;Description automatically generated">
            <a:extLst>
              <a:ext uri="{FF2B5EF4-FFF2-40B4-BE49-F238E27FC236}">
                <a16:creationId xmlns:a16="http://schemas.microsoft.com/office/drawing/2014/main" id="{9591C296-8F0F-4B37-A4A6-941237D1297C}"/>
              </a:ext>
            </a:extLst>
          </p:cNvPr>
          <p:cNvPicPr>
            <a:picLocks noGrp="1" noChangeAspect="1"/>
          </p:cNvPicPr>
          <p:nvPr>
            <p:ph sz="quarter" idx="14"/>
          </p:nvPr>
        </p:nvPicPr>
        <p:blipFill>
          <a:blip r:embed="rId2"/>
          <a:stretch>
            <a:fillRect/>
          </a:stretch>
        </p:blipFill>
        <p:spPr>
          <a:xfrm>
            <a:off x="2328081" y="3429000"/>
            <a:ext cx="4487838" cy="2673419"/>
          </a:xfrm>
        </p:spPr>
      </p:pic>
    </p:spTree>
    <p:extLst>
      <p:ext uri="{BB962C8B-B14F-4D97-AF65-F5344CB8AC3E}">
        <p14:creationId xmlns:p14="http://schemas.microsoft.com/office/powerpoint/2010/main" val="1558377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Opportunities and Threats of C2C EC</a:t>
            </a:r>
          </a:p>
        </p:txBody>
      </p:sp>
      <p:graphicFrame>
        <p:nvGraphicFramePr>
          <p:cNvPr id="5" name="Table 5">
            <a:extLst>
              <a:ext uri="{FF2B5EF4-FFF2-40B4-BE49-F238E27FC236}">
                <a16:creationId xmlns:a16="http://schemas.microsoft.com/office/drawing/2014/main" id="{6FD080F6-23C4-45ED-8E6E-ECBF3741A421}"/>
              </a:ext>
            </a:extLst>
          </p:cNvPr>
          <p:cNvGraphicFramePr>
            <a:graphicFrameLocks noGrp="1"/>
          </p:cNvGraphicFramePr>
          <p:nvPr>
            <p:ph sz="quarter" idx="13"/>
            <p:extLst>
              <p:ext uri="{D42A27DB-BD31-4B8C-83A1-F6EECF244321}">
                <p14:modId xmlns:p14="http://schemas.microsoft.com/office/powerpoint/2010/main" val="1642272274"/>
              </p:ext>
            </p:extLst>
          </p:nvPr>
        </p:nvGraphicFramePr>
        <p:xfrm>
          <a:off x="457200" y="1555750"/>
          <a:ext cx="8229600" cy="2169160"/>
        </p:xfrm>
        <a:graphic>
          <a:graphicData uri="http://schemas.openxmlformats.org/drawingml/2006/table">
            <a:tbl>
              <a:tblPr firstRow="1" bandRow="1">
                <a:tableStyleId>{40F9630F-82C1-40B7-BC3A-925EFCFF5E92}</a:tableStyleId>
              </a:tblPr>
              <a:tblGrid>
                <a:gridCol w="4899991">
                  <a:extLst>
                    <a:ext uri="{9D8B030D-6E8A-4147-A177-3AD203B41FA5}">
                      <a16:colId xmlns:a16="http://schemas.microsoft.com/office/drawing/2014/main" val="459271297"/>
                    </a:ext>
                  </a:extLst>
                </a:gridCol>
                <a:gridCol w="3329609">
                  <a:extLst>
                    <a:ext uri="{9D8B030D-6E8A-4147-A177-3AD203B41FA5}">
                      <a16:colId xmlns:a16="http://schemas.microsoft.com/office/drawing/2014/main" val="2385396771"/>
                    </a:ext>
                  </a:extLst>
                </a:gridCol>
              </a:tblGrid>
              <a:tr h="370840">
                <a:tc>
                  <a:txBody>
                    <a:bodyPr/>
                    <a:lstStyle/>
                    <a:p>
                      <a:r>
                        <a:rPr lang="en-US" dirty="0"/>
                        <a:t>Opportunities</a:t>
                      </a:r>
                    </a:p>
                  </a:txBody>
                  <a:tcPr/>
                </a:tc>
                <a:tc>
                  <a:txBody>
                    <a:bodyPr/>
                    <a:lstStyle/>
                    <a:p>
                      <a:r>
                        <a:rPr lang="en-US" dirty="0"/>
                        <a:t>Threats</a:t>
                      </a:r>
                    </a:p>
                  </a:txBody>
                  <a:tcPr/>
                </a:tc>
                <a:extLst>
                  <a:ext uri="{0D108BD9-81ED-4DB2-BD59-A6C34878D82A}">
                    <a16:rowId xmlns:a16="http://schemas.microsoft.com/office/drawing/2014/main" val="3820211994"/>
                  </a:ext>
                </a:extLst>
              </a:tr>
              <a:tr h="370840">
                <a:tc>
                  <a:txBody>
                    <a:bodyPr/>
                    <a:lstStyle/>
                    <a:p>
                      <a:pPr marL="285750" indent="-285750">
                        <a:buFont typeface="Arial" panose="020B0604020202020204" pitchFamily="34" charset="0"/>
                        <a:buChar char="•"/>
                      </a:pPr>
                      <a:r>
                        <a:rPr lang="en-US" dirty="0"/>
                        <a:t>Consumers can buy and sell to broader markets</a:t>
                      </a:r>
                    </a:p>
                    <a:p>
                      <a:pPr marL="285750" indent="-285750">
                        <a:buFont typeface="Arial" panose="020B0604020202020204" pitchFamily="34" charset="0"/>
                        <a:buChar char="•"/>
                      </a:pPr>
                      <a:r>
                        <a:rPr lang="en-US" dirty="0"/>
                        <a:t>Eliminates the middleman that increase the final price of products and services</a:t>
                      </a:r>
                    </a:p>
                    <a:p>
                      <a:pPr marL="285750" indent="-285750">
                        <a:buFont typeface="Arial" panose="020B0604020202020204" pitchFamily="34" charset="0"/>
                        <a:buChar char="•"/>
                      </a:pPr>
                      <a:r>
                        <a:rPr lang="en-US" dirty="0"/>
                        <a:t>Always available for consumers 24/7/365</a:t>
                      </a:r>
                    </a:p>
                    <a:p>
                      <a:pPr marL="285750" indent="-285750">
                        <a:buFont typeface="Arial" panose="020B0604020202020204" pitchFamily="34" charset="0"/>
                        <a:buChar char="•"/>
                      </a:pPr>
                      <a:r>
                        <a:rPr lang="en-US" dirty="0"/>
                        <a:t>Market demand is an efficient mechanism for setting prices in the electronic environment</a:t>
                      </a:r>
                    </a:p>
                    <a:p>
                      <a:pPr marL="285750" indent="-285750">
                        <a:buFont typeface="Arial" panose="020B0604020202020204" pitchFamily="34" charset="0"/>
                        <a:buChar char="•"/>
                      </a:pPr>
                      <a:r>
                        <a:rPr lang="en-US" dirty="0"/>
                        <a:t>Increase the numbers of buyers and sellers who can find each other</a:t>
                      </a:r>
                    </a:p>
                  </a:txBody>
                  <a:tcPr/>
                </a:tc>
                <a:tc>
                  <a:txBody>
                    <a:bodyPr/>
                    <a:lstStyle/>
                    <a:p>
                      <a:pPr marL="285750" indent="-285750">
                        <a:buFont typeface="Arial" panose="020B0604020202020204" pitchFamily="34" charset="0"/>
                        <a:buChar char="•"/>
                      </a:pPr>
                      <a:r>
                        <a:rPr lang="en-US" dirty="0"/>
                        <a:t>No quality control</a:t>
                      </a:r>
                    </a:p>
                    <a:p>
                      <a:pPr marL="285750" indent="-285750">
                        <a:buFont typeface="Arial" panose="020B0604020202020204" pitchFamily="34" charset="0"/>
                        <a:buChar char="•"/>
                      </a:pPr>
                      <a:r>
                        <a:rPr lang="en-US" dirty="0"/>
                        <a:t>Higher risk of fraud</a:t>
                      </a:r>
                    </a:p>
                    <a:p>
                      <a:pPr marL="285750" indent="-285750">
                        <a:buFont typeface="Arial" panose="020B0604020202020204" pitchFamily="34" charset="0"/>
                        <a:buChar char="•"/>
                      </a:pPr>
                      <a:r>
                        <a:rPr lang="en-US" dirty="0"/>
                        <a:t>Harder to use traditional payment methods (checks, cash, ATM cards)</a:t>
                      </a:r>
                    </a:p>
                  </a:txBody>
                  <a:tcPr/>
                </a:tc>
                <a:extLst>
                  <a:ext uri="{0D108BD9-81ED-4DB2-BD59-A6C34878D82A}">
                    <a16:rowId xmlns:a16="http://schemas.microsoft.com/office/drawing/2014/main" val="2816829831"/>
                  </a:ext>
                </a:extLst>
              </a:tr>
            </a:tbl>
          </a:graphicData>
        </a:graphic>
      </p:graphicFrame>
    </p:spTree>
    <p:extLst>
      <p:ext uri="{BB962C8B-B14F-4D97-AF65-F5344CB8AC3E}">
        <p14:creationId xmlns:p14="http://schemas.microsoft.com/office/powerpoint/2010/main" val="2408011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E-Auctions and Online Classifieds</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4675508"/>
          </a:xfrm>
        </p:spPr>
        <p:txBody>
          <a:bodyPr/>
          <a:lstStyle/>
          <a:p>
            <a:r>
              <a:rPr lang="en-US" sz="2400" dirty="0"/>
              <a:t>E-Auctions</a:t>
            </a:r>
          </a:p>
          <a:p>
            <a:pPr lvl="1"/>
            <a:r>
              <a:rPr lang="en-US" sz="2200" dirty="0"/>
              <a:t>Individual sellers can sell or barter items at online auctions</a:t>
            </a:r>
          </a:p>
          <a:p>
            <a:pPr lvl="1"/>
            <a:r>
              <a:rPr lang="en-US" sz="2200" dirty="0"/>
              <a:t>Consumers place bids</a:t>
            </a:r>
          </a:p>
          <a:p>
            <a:pPr lvl="1"/>
            <a:r>
              <a:rPr lang="en-US" sz="2200" dirty="0"/>
              <a:t>Examples: </a:t>
            </a:r>
            <a:r>
              <a:rPr lang="en-US" sz="2200" dirty="0">
                <a:hlinkClick r:id="rId2" tooltip="https://www.ebay.com/"/>
              </a:rPr>
              <a:t>eBay.com</a:t>
            </a:r>
            <a:r>
              <a:rPr lang="en-US" sz="2200" dirty="0"/>
              <a:t> and </a:t>
            </a:r>
            <a:r>
              <a:rPr lang="en-US" sz="2200" dirty="0">
                <a:hlinkClick r:id="rId3" tooltip="https://www.swap.com/"/>
              </a:rPr>
              <a:t>swap.com</a:t>
            </a:r>
            <a:endParaRPr lang="en-US" sz="2200" dirty="0"/>
          </a:p>
          <a:p>
            <a:pPr lvl="1"/>
            <a:r>
              <a:rPr lang="en-US" sz="2200" dirty="0"/>
              <a:t>Revenue model based on small transaction fees, highly profitable</a:t>
            </a:r>
          </a:p>
          <a:p>
            <a:r>
              <a:rPr lang="en-US" sz="2400" dirty="0"/>
              <a:t>Online Classifieds</a:t>
            </a:r>
          </a:p>
          <a:p>
            <a:pPr lvl="1"/>
            <a:r>
              <a:rPr lang="en-US" sz="2200" dirty="0"/>
              <a:t>Just advertising, no online transactions</a:t>
            </a:r>
          </a:p>
          <a:p>
            <a:pPr lvl="1"/>
            <a:r>
              <a:rPr lang="en-US" sz="2200" dirty="0"/>
              <a:t>Freecycling</a:t>
            </a:r>
          </a:p>
          <a:p>
            <a:pPr lvl="1"/>
            <a:r>
              <a:rPr lang="en-US" sz="2200" dirty="0"/>
              <a:t>Examples: </a:t>
            </a:r>
            <a:r>
              <a:rPr lang="en-US" sz="2200" dirty="0">
                <a:hlinkClick r:id="rId4" tooltip="http://www.craigslist.com/"/>
              </a:rPr>
              <a:t>craigslist.com</a:t>
            </a:r>
            <a:endParaRPr lang="en-US" sz="2200" dirty="0"/>
          </a:p>
          <a:p>
            <a:endParaRPr lang="en-US" sz="2400" dirty="0"/>
          </a:p>
        </p:txBody>
      </p:sp>
    </p:spTree>
    <p:extLst>
      <p:ext uri="{BB962C8B-B14F-4D97-AF65-F5344CB8AC3E}">
        <p14:creationId xmlns:p14="http://schemas.microsoft.com/office/powerpoint/2010/main" val="367601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Learning Objective 4.1</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p:txBody>
          <a:bodyPr/>
          <a:lstStyle/>
          <a:p>
            <a:r>
              <a:rPr lang="en-US" sz="2400" dirty="0"/>
              <a:t>Describe different approaches to competing in cyberspace as well as different forms of electronic government and fintech</a:t>
            </a:r>
          </a:p>
        </p:txBody>
      </p:sp>
    </p:spTree>
    <p:extLst>
      <p:ext uri="{BB962C8B-B14F-4D97-AF65-F5344CB8AC3E}">
        <p14:creationId xmlns:p14="http://schemas.microsoft.com/office/powerpoint/2010/main" val="3453943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C2B EC </a:t>
            </a:r>
          </a:p>
        </p:txBody>
      </p:sp>
      <p:pic>
        <p:nvPicPr>
          <p:cNvPr id="6" name="Content Placeholder 5" descr="Graphical user interface, application, website&#10;&#10;Description automatically generated">
            <a:extLst>
              <a:ext uri="{FF2B5EF4-FFF2-40B4-BE49-F238E27FC236}">
                <a16:creationId xmlns:a16="http://schemas.microsoft.com/office/drawing/2014/main" id="{03E5A865-F8EF-40B2-81D4-29A1CE00E0F6}"/>
              </a:ext>
            </a:extLst>
          </p:cNvPr>
          <p:cNvPicPr>
            <a:picLocks noGrp="1" noChangeAspect="1"/>
          </p:cNvPicPr>
          <p:nvPr>
            <p:ph sz="quarter" idx="13"/>
          </p:nvPr>
        </p:nvPicPr>
        <p:blipFill>
          <a:blip r:embed="rId2"/>
          <a:stretch>
            <a:fillRect/>
          </a:stretch>
        </p:blipFill>
        <p:spPr>
          <a:xfrm>
            <a:off x="1202534" y="1430027"/>
            <a:ext cx="6738932" cy="2724530"/>
          </a:xfrm>
        </p:spPr>
      </p:pic>
      <p:sp>
        <p:nvSpPr>
          <p:cNvPr id="4" name="Content Placeholder 3">
            <a:extLst>
              <a:ext uri="{FF2B5EF4-FFF2-40B4-BE49-F238E27FC236}">
                <a16:creationId xmlns:a16="http://schemas.microsoft.com/office/drawing/2014/main" id="{22719428-E985-4115-833F-1E3365E987DF}"/>
              </a:ext>
            </a:extLst>
          </p:cNvPr>
          <p:cNvSpPr>
            <a:spLocks noGrp="1"/>
          </p:cNvSpPr>
          <p:nvPr>
            <p:ph sz="quarter" idx="14"/>
          </p:nvPr>
        </p:nvSpPr>
        <p:spPr>
          <a:xfrm>
            <a:off x="457200" y="4293704"/>
            <a:ext cx="8229600" cy="1783246"/>
          </a:xfrm>
        </p:spPr>
        <p:txBody>
          <a:bodyPr/>
          <a:lstStyle/>
          <a:p>
            <a:r>
              <a:rPr lang="en-US" sz="2400" dirty="0"/>
              <a:t>Relatively new phenomenon, consumers can sell small pieces of work (e.g., photos) or services to businesses</a:t>
            </a:r>
          </a:p>
          <a:p>
            <a:r>
              <a:rPr lang="en-US" sz="2400" dirty="0"/>
              <a:t>It might be argued that anyone who made a living doing this is actually in business for themselves</a:t>
            </a:r>
          </a:p>
          <a:p>
            <a:endParaRPr lang="en-US" sz="2400" dirty="0"/>
          </a:p>
        </p:txBody>
      </p:sp>
    </p:spTree>
    <p:extLst>
      <p:ext uri="{BB962C8B-B14F-4D97-AF65-F5344CB8AC3E}">
        <p14:creationId xmlns:p14="http://schemas.microsoft.com/office/powerpoint/2010/main" val="2016649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Learning Objective 4.5</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p:txBody>
          <a:bodyPr/>
          <a:lstStyle/>
          <a:p>
            <a:r>
              <a:rPr lang="en-US" sz="2400" dirty="0"/>
              <a:t>Describe how to conduct financial transactions and navigate the legal issues of electronic commerce</a:t>
            </a:r>
            <a:endParaRPr lang="en-US" sz="2400" b="1" dirty="0">
              <a:solidFill>
                <a:srgbClr val="007FA3"/>
              </a:solidFill>
            </a:endParaRPr>
          </a:p>
          <a:p>
            <a:endParaRPr lang="en-US" sz="2400" dirty="0"/>
          </a:p>
        </p:txBody>
      </p:sp>
    </p:spTree>
    <p:extLst>
      <p:ext uri="{BB962C8B-B14F-4D97-AF65-F5344CB8AC3E}">
        <p14:creationId xmlns:p14="http://schemas.microsoft.com/office/powerpoint/2010/main" val="2185571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Securing Payments and Navigating Legal Issues in EC</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p:txBody>
          <a:bodyPr/>
          <a:lstStyle/>
          <a:p>
            <a:r>
              <a:rPr lang="en-US" sz="2400" dirty="0"/>
              <a:t>Securing Payments in the Digital World</a:t>
            </a:r>
          </a:p>
          <a:p>
            <a:r>
              <a:rPr lang="en-US" sz="2400" dirty="0"/>
              <a:t>Legal Issues in EC</a:t>
            </a:r>
          </a:p>
        </p:txBody>
      </p:sp>
    </p:spTree>
    <p:extLst>
      <p:ext uri="{BB962C8B-B14F-4D97-AF65-F5344CB8AC3E}">
        <p14:creationId xmlns:p14="http://schemas.microsoft.com/office/powerpoint/2010/main" val="363833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Securing Payments in the Digital World</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8229600" cy="4446909"/>
          </a:xfrm>
        </p:spPr>
        <p:txBody>
          <a:bodyPr/>
          <a:lstStyle/>
          <a:p>
            <a:r>
              <a:rPr lang="en-US" sz="2400" dirty="0"/>
              <a:t>Must be sure that online transactions are secure</a:t>
            </a:r>
          </a:p>
          <a:p>
            <a:r>
              <a:rPr lang="en-US" sz="2400" dirty="0"/>
              <a:t>Issues related to different forms of online payments are:</a:t>
            </a:r>
          </a:p>
          <a:p>
            <a:pPr marL="741600" lvl="2" indent="-428400">
              <a:spcBef>
                <a:spcPts val="1500"/>
              </a:spcBef>
              <a:buFont typeface="+mj-lt"/>
              <a:buAutoNum type="arabicPeriod"/>
            </a:pPr>
            <a:r>
              <a:rPr lang="en-US" sz="2200" dirty="0"/>
              <a:t>Payment Services—involves the use of independent payment services such as PayPal, Google Wallet</a:t>
            </a:r>
          </a:p>
          <a:p>
            <a:pPr marL="741600" lvl="2" indent="-428400">
              <a:spcBef>
                <a:spcPts val="1500"/>
              </a:spcBef>
              <a:buFont typeface="+mj-lt"/>
              <a:buAutoNum type="arabicPeriod"/>
            </a:pPr>
            <a:r>
              <a:rPr lang="en-US" sz="2200" dirty="0"/>
              <a:t>Cryptocurrencies—involves the use of a non-banking currency such as Bitcoin</a:t>
            </a:r>
          </a:p>
          <a:p>
            <a:pPr marL="741600" lvl="2" indent="-428400">
              <a:spcBef>
                <a:spcPts val="1500"/>
              </a:spcBef>
              <a:buFont typeface="+mj-lt"/>
              <a:buAutoNum type="arabicPeriod"/>
            </a:pPr>
            <a:r>
              <a:rPr lang="en-US" sz="2200" dirty="0"/>
              <a:t>Managing Risk—businesses are financially liable for fraudulent transactions, thus look for these and sometimes reject risky transactions</a:t>
            </a:r>
          </a:p>
          <a:p>
            <a:endParaRPr lang="en-US" sz="2400" dirty="0"/>
          </a:p>
        </p:txBody>
      </p:sp>
    </p:spTree>
    <p:extLst>
      <p:ext uri="{BB962C8B-B14F-4D97-AF65-F5344CB8AC3E}">
        <p14:creationId xmlns:p14="http://schemas.microsoft.com/office/powerpoint/2010/main" val="1691403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Bitcoins</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720587" y="2168437"/>
            <a:ext cx="2653748" cy="2267528"/>
          </a:xfrm>
        </p:spPr>
        <p:txBody>
          <a:bodyPr/>
          <a:lstStyle/>
          <a:p>
            <a:r>
              <a:rPr lang="en-US" sz="2000" dirty="0"/>
              <a:t>In the Bitcoin network, transactions are stored on a public ledger in the form of a blockchain.</a:t>
            </a:r>
          </a:p>
        </p:txBody>
      </p:sp>
      <p:sp>
        <p:nvSpPr>
          <p:cNvPr id="4" name="Content Placeholder 3">
            <a:extLst>
              <a:ext uri="{FF2B5EF4-FFF2-40B4-BE49-F238E27FC236}">
                <a16:creationId xmlns:a16="http://schemas.microsoft.com/office/drawing/2014/main" id="{22719428-E985-4115-833F-1E3365E987DF}"/>
              </a:ext>
            </a:extLst>
          </p:cNvPr>
          <p:cNvSpPr>
            <a:spLocks noGrp="1"/>
          </p:cNvSpPr>
          <p:nvPr>
            <p:ph sz="quarter" idx="14"/>
          </p:nvPr>
        </p:nvSpPr>
        <p:spPr>
          <a:xfrm>
            <a:off x="3637722" y="1043609"/>
            <a:ext cx="5049078" cy="5033341"/>
          </a:xfrm>
        </p:spPr>
        <p:txBody>
          <a:bodyPr/>
          <a:lstStyle/>
          <a:p>
            <a:r>
              <a:rPr lang="en-US" sz="2400" b="1" dirty="0"/>
              <a:t>Figure 4-18 here, missing from the Images file</a:t>
            </a:r>
          </a:p>
        </p:txBody>
      </p:sp>
    </p:spTree>
    <p:extLst>
      <p:ext uri="{BB962C8B-B14F-4D97-AF65-F5344CB8AC3E}">
        <p14:creationId xmlns:p14="http://schemas.microsoft.com/office/powerpoint/2010/main" val="2703350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Ways to Protect Yourself When Shopping Online</a:t>
            </a:r>
          </a:p>
        </p:txBody>
      </p:sp>
      <p:graphicFrame>
        <p:nvGraphicFramePr>
          <p:cNvPr id="5" name="Table 5">
            <a:extLst>
              <a:ext uri="{FF2B5EF4-FFF2-40B4-BE49-F238E27FC236}">
                <a16:creationId xmlns:a16="http://schemas.microsoft.com/office/drawing/2014/main" id="{B6E17778-8E78-4453-BB68-A2E01198FBAC}"/>
              </a:ext>
            </a:extLst>
          </p:cNvPr>
          <p:cNvGraphicFramePr>
            <a:graphicFrameLocks noGrp="1"/>
          </p:cNvGraphicFramePr>
          <p:nvPr>
            <p:ph sz="quarter" idx="13"/>
            <p:extLst>
              <p:ext uri="{D42A27DB-BD31-4B8C-83A1-F6EECF244321}">
                <p14:modId xmlns:p14="http://schemas.microsoft.com/office/powerpoint/2010/main" val="145248781"/>
              </p:ext>
            </p:extLst>
          </p:nvPr>
        </p:nvGraphicFramePr>
        <p:xfrm>
          <a:off x="457200" y="1555750"/>
          <a:ext cx="8229600" cy="4424680"/>
        </p:xfrm>
        <a:graphic>
          <a:graphicData uri="http://schemas.openxmlformats.org/drawingml/2006/table">
            <a:tbl>
              <a:tblPr firstRow="1" bandRow="1">
                <a:tableStyleId>{40F9630F-82C1-40B7-BC3A-925EFCFF5E92}</a:tableStyleId>
              </a:tblPr>
              <a:tblGrid>
                <a:gridCol w="3150704">
                  <a:extLst>
                    <a:ext uri="{9D8B030D-6E8A-4147-A177-3AD203B41FA5}">
                      <a16:colId xmlns:a16="http://schemas.microsoft.com/office/drawing/2014/main" val="1728344725"/>
                    </a:ext>
                  </a:extLst>
                </a:gridCol>
                <a:gridCol w="5078896">
                  <a:extLst>
                    <a:ext uri="{9D8B030D-6E8A-4147-A177-3AD203B41FA5}">
                      <a16:colId xmlns:a16="http://schemas.microsoft.com/office/drawing/2014/main" val="3572175222"/>
                    </a:ext>
                  </a:extLst>
                </a:gridCol>
              </a:tblGrid>
              <a:tr h="370840">
                <a:tc>
                  <a:txBody>
                    <a:bodyPr/>
                    <a:lstStyle/>
                    <a:p>
                      <a:r>
                        <a:rPr lang="en-US" dirty="0"/>
                        <a:t>Tip</a:t>
                      </a:r>
                    </a:p>
                  </a:txBody>
                  <a:tcPr/>
                </a:tc>
                <a:tc>
                  <a:txBody>
                    <a:bodyPr/>
                    <a:lstStyle/>
                    <a:p>
                      <a:r>
                        <a:rPr lang="en-US" dirty="0"/>
                        <a:t>Example</a:t>
                      </a:r>
                    </a:p>
                  </a:txBody>
                  <a:tcPr/>
                </a:tc>
                <a:extLst>
                  <a:ext uri="{0D108BD9-81ED-4DB2-BD59-A6C34878D82A}">
                    <a16:rowId xmlns:a16="http://schemas.microsoft.com/office/drawing/2014/main" val="4117091232"/>
                  </a:ext>
                </a:extLst>
              </a:tr>
              <a:tr h="370840">
                <a:tc>
                  <a:txBody>
                    <a:bodyPr/>
                    <a:lstStyle/>
                    <a:p>
                      <a:r>
                        <a:rPr lang="en-US" dirty="0"/>
                        <a:t>Ensure that the website uses SSL encryption</a:t>
                      </a:r>
                    </a:p>
                  </a:txBody>
                  <a:tcPr/>
                </a:tc>
                <a:tc>
                  <a:txBody>
                    <a:bodyPr/>
                    <a:lstStyle/>
                    <a:p>
                      <a:r>
                        <a:rPr lang="en-US" dirty="0"/>
                        <a:t>Always look for the padlock icon in your browser’s status bar before transmitting sensitive information</a:t>
                      </a:r>
                    </a:p>
                  </a:txBody>
                  <a:tcPr/>
                </a:tc>
                <a:extLst>
                  <a:ext uri="{0D108BD9-81ED-4DB2-BD59-A6C34878D82A}">
                    <a16:rowId xmlns:a16="http://schemas.microsoft.com/office/drawing/2014/main" val="3470912377"/>
                  </a:ext>
                </a:extLst>
              </a:tr>
              <a:tr h="370840">
                <a:tc>
                  <a:txBody>
                    <a:bodyPr/>
                    <a:lstStyle/>
                    <a:p>
                      <a:r>
                        <a:rPr lang="en-US" dirty="0"/>
                        <a:t>Check the site’s privacy policy</a:t>
                      </a:r>
                    </a:p>
                  </a:txBody>
                  <a:tcPr/>
                </a:tc>
                <a:tc>
                  <a:txBody>
                    <a:bodyPr/>
                    <a:lstStyle/>
                    <a:p>
                      <a:r>
                        <a:rPr lang="en-US" dirty="0"/>
                        <a:t>Make sure that the company you’re about to do business with does not share any information you would prefer not be shared</a:t>
                      </a:r>
                    </a:p>
                  </a:txBody>
                  <a:tcPr/>
                </a:tc>
                <a:extLst>
                  <a:ext uri="{0D108BD9-81ED-4DB2-BD59-A6C34878D82A}">
                    <a16:rowId xmlns:a16="http://schemas.microsoft.com/office/drawing/2014/main" val="1776453338"/>
                  </a:ext>
                </a:extLst>
              </a:tr>
              <a:tr h="370840">
                <a:tc>
                  <a:txBody>
                    <a:bodyPr/>
                    <a:lstStyle/>
                    <a:p>
                      <a:r>
                        <a:rPr lang="en-US" dirty="0"/>
                        <a:t>Read and understand the refund and shipping policies</a:t>
                      </a:r>
                    </a:p>
                  </a:txBody>
                  <a:tcPr/>
                </a:tc>
                <a:tc>
                  <a:txBody>
                    <a:bodyPr/>
                    <a:lstStyle/>
                    <a:p>
                      <a:r>
                        <a:rPr lang="en-US" dirty="0"/>
                        <a:t>Make sure that you can return unwanted/defective products for a refund</a:t>
                      </a:r>
                    </a:p>
                  </a:txBody>
                  <a:tcPr/>
                </a:tc>
                <a:extLst>
                  <a:ext uri="{0D108BD9-81ED-4DB2-BD59-A6C34878D82A}">
                    <a16:rowId xmlns:a16="http://schemas.microsoft.com/office/drawing/2014/main" val="1121883034"/>
                  </a:ext>
                </a:extLst>
              </a:tr>
              <a:tr h="370840">
                <a:tc>
                  <a:txBody>
                    <a:bodyPr/>
                    <a:lstStyle/>
                    <a:p>
                      <a:r>
                        <a:rPr lang="en-US" dirty="0"/>
                        <a:t>Keep your personal information private</a:t>
                      </a:r>
                    </a:p>
                  </a:txBody>
                  <a:tcPr/>
                </a:tc>
                <a:tc>
                  <a:txBody>
                    <a:bodyPr/>
                    <a:lstStyle/>
                    <a:p>
                      <a:r>
                        <a:rPr lang="en-US" dirty="0"/>
                        <a:t>Make sure that you don’t give out sensitive information, such as your Social Security number, unless you know what the other entity is going to do with it</a:t>
                      </a:r>
                    </a:p>
                  </a:txBody>
                  <a:tcPr/>
                </a:tc>
                <a:extLst>
                  <a:ext uri="{0D108BD9-81ED-4DB2-BD59-A6C34878D82A}">
                    <a16:rowId xmlns:a16="http://schemas.microsoft.com/office/drawing/2014/main" val="1264157858"/>
                  </a:ext>
                </a:extLst>
              </a:tr>
              <a:tr h="370840">
                <a:tc>
                  <a:txBody>
                    <a:bodyPr/>
                    <a:lstStyle/>
                    <a:p>
                      <a:r>
                        <a:rPr lang="en-US" dirty="0"/>
                        <a:t>Give payment information only to businesses you know and trust</a:t>
                      </a:r>
                    </a:p>
                  </a:txBody>
                  <a:tcPr/>
                </a:tc>
                <a:tc>
                  <a:txBody>
                    <a:bodyPr/>
                    <a:lstStyle/>
                    <a:p>
                      <a:r>
                        <a:rPr lang="en-US" dirty="0"/>
                        <a:t>Make sure that you don’t provide your payment information to fly-by-night operations</a:t>
                      </a:r>
                    </a:p>
                  </a:txBody>
                  <a:tcPr/>
                </a:tc>
                <a:extLst>
                  <a:ext uri="{0D108BD9-81ED-4DB2-BD59-A6C34878D82A}">
                    <a16:rowId xmlns:a16="http://schemas.microsoft.com/office/drawing/2014/main" val="136859704"/>
                  </a:ext>
                </a:extLst>
              </a:tr>
              <a:tr h="370840">
                <a:tc>
                  <a:txBody>
                    <a:bodyPr/>
                    <a:lstStyle/>
                    <a:p>
                      <a:r>
                        <a:rPr lang="en-US" dirty="0"/>
                        <a:t>Keep records of your online transactions and check your email</a:t>
                      </a:r>
                    </a:p>
                  </a:txBody>
                  <a:tcPr/>
                </a:tc>
                <a:tc>
                  <a:txBody>
                    <a:bodyPr/>
                    <a:lstStyle/>
                    <a:p>
                      <a:r>
                        <a:rPr lang="en-US" dirty="0"/>
                        <a:t>Make sure that you don’t miss important notifications about your purchases</a:t>
                      </a:r>
                    </a:p>
                  </a:txBody>
                  <a:tcPr/>
                </a:tc>
                <a:extLst>
                  <a:ext uri="{0D108BD9-81ED-4DB2-BD59-A6C34878D82A}">
                    <a16:rowId xmlns:a16="http://schemas.microsoft.com/office/drawing/2014/main" val="3697203765"/>
                  </a:ext>
                </a:extLst>
              </a:tr>
              <a:tr h="370840">
                <a:tc>
                  <a:txBody>
                    <a:bodyPr/>
                    <a:lstStyle/>
                    <a:p>
                      <a:r>
                        <a:rPr lang="en-US" dirty="0"/>
                        <a:t>Review your monthly credit card and bank statements</a:t>
                      </a:r>
                    </a:p>
                  </a:txBody>
                  <a:tcPr/>
                </a:tc>
                <a:tc>
                  <a:txBody>
                    <a:bodyPr/>
                    <a:lstStyle/>
                    <a:p>
                      <a:r>
                        <a:rPr lang="en-US" dirty="0"/>
                        <a:t>Make sure to check for any erroneous or unauthorized transactions</a:t>
                      </a:r>
                    </a:p>
                  </a:txBody>
                  <a:tcPr/>
                </a:tc>
                <a:extLst>
                  <a:ext uri="{0D108BD9-81ED-4DB2-BD59-A6C34878D82A}">
                    <a16:rowId xmlns:a16="http://schemas.microsoft.com/office/drawing/2014/main" val="2134223806"/>
                  </a:ext>
                </a:extLst>
              </a:tr>
            </a:tbl>
          </a:graphicData>
        </a:graphic>
      </p:graphicFrame>
    </p:spTree>
    <p:extLst>
      <p:ext uri="{BB962C8B-B14F-4D97-AF65-F5344CB8AC3E}">
        <p14:creationId xmlns:p14="http://schemas.microsoft.com/office/powerpoint/2010/main" val="476019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Possible Indicators of Fraud</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755374" y="1746257"/>
            <a:ext cx="2902226" cy="1872673"/>
          </a:xfrm>
        </p:spPr>
        <p:txBody>
          <a:bodyPr/>
          <a:lstStyle/>
          <a:p>
            <a:r>
              <a:rPr lang="en-US" sz="2000" dirty="0"/>
              <a:t>Email addresses</a:t>
            </a:r>
          </a:p>
          <a:p>
            <a:r>
              <a:rPr lang="en-US" sz="2000" dirty="0"/>
              <a:t>Shipping and billing addresses</a:t>
            </a:r>
          </a:p>
          <a:p>
            <a:r>
              <a:rPr lang="en-US" sz="2000" dirty="0"/>
              <a:t>Transactions patterns</a:t>
            </a:r>
          </a:p>
          <a:p>
            <a:endParaRPr lang="en-US" sz="2400" dirty="0"/>
          </a:p>
        </p:txBody>
      </p:sp>
      <p:pic>
        <p:nvPicPr>
          <p:cNvPr id="6" name="Content Placeholder 5" descr="Diagram&#10;&#10;Description automatically generated">
            <a:extLst>
              <a:ext uri="{FF2B5EF4-FFF2-40B4-BE49-F238E27FC236}">
                <a16:creationId xmlns:a16="http://schemas.microsoft.com/office/drawing/2014/main" id="{A08DE6EB-73A5-41F7-9EF5-0071BA52AE0D}"/>
              </a:ext>
            </a:extLst>
          </p:cNvPr>
          <p:cNvPicPr>
            <a:picLocks noGrp="1" noChangeAspect="1"/>
          </p:cNvPicPr>
          <p:nvPr>
            <p:ph sz="quarter" idx="14"/>
          </p:nvPr>
        </p:nvPicPr>
        <p:blipFill>
          <a:blip r:embed="rId2"/>
          <a:stretch>
            <a:fillRect/>
          </a:stretch>
        </p:blipFill>
        <p:spPr>
          <a:xfrm>
            <a:off x="3817482" y="1746257"/>
            <a:ext cx="4869318" cy="3879292"/>
          </a:xfrm>
        </p:spPr>
      </p:pic>
    </p:spTree>
    <p:extLst>
      <p:ext uri="{BB962C8B-B14F-4D97-AF65-F5344CB8AC3E}">
        <p14:creationId xmlns:p14="http://schemas.microsoft.com/office/powerpoint/2010/main" val="3730327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Legal Issues in EC</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8229600" cy="4774899"/>
          </a:xfrm>
        </p:spPr>
        <p:txBody>
          <a:bodyPr/>
          <a:lstStyle/>
          <a:p>
            <a:r>
              <a:rPr lang="en-US" sz="2400" dirty="0"/>
              <a:t>Taxation</a:t>
            </a:r>
          </a:p>
          <a:p>
            <a:pPr lvl="1"/>
            <a:r>
              <a:rPr lang="en-US" sz="2200" dirty="0"/>
              <a:t>Sales taxes</a:t>
            </a:r>
          </a:p>
          <a:p>
            <a:pPr lvl="1"/>
            <a:r>
              <a:rPr lang="en-US" sz="2200" b="1" dirty="0"/>
              <a:t>Internet Tax Freedom Act</a:t>
            </a:r>
            <a:r>
              <a:rPr lang="en-US" sz="2200" dirty="0"/>
              <a:t>: Internet sales are treated like mail-order sales</a:t>
            </a:r>
          </a:p>
          <a:p>
            <a:r>
              <a:rPr lang="en-US" sz="2400" dirty="0"/>
              <a:t>Digital Rights Management</a:t>
            </a:r>
          </a:p>
          <a:p>
            <a:pPr lvl="1"/>
            <a:r>
              <a:rPr lang="en-US" sz="2200" dirty="0"/>
              <a:t>Preventing unauthorized duplication</a:t>
            </a:r>
          </a:p>
          <a:p>
            <a:pPr lvl="1"/>
            <a:r>
              <a:rPr lang="en-US" sz="2200" dirty="0"/>
              <a:t>Restrict which devices can play media</a:t>
            </a:r>
          </a:p>
          <a:p>
            <a:pPr lvl="1"/>
            <a:r>
              <a:rPr lang="en-US" sz="2200" dirty="0"/>
              <a:t>Limit number of times media can be played</a:t>
            </a:r>
          </a:p>
          <a:p>
            <a:r>
              <a:rPr lang="en-US" sz="2400" dirty="0"/>
              <a:t>Net Neutrality</a:t>
            </a:r>
          </a:p>
          <a:p>
            <a:pPr lvl="1"/>
            <a:r>
              <a:rPr lang="en-US" sz="2200" dirty="0"/>
              <a:t>Should the Internet be open? Or should Internet access come first to the highest bidder?</a:t>
            </a:r>
          </a:p>
          <a:p>
            <a:endParaRPr lang="en-US" sz="2400" dirty="0"/>
          </a:p>
        </p:txBody>
      </p:sp>
    </p:spTree>
    <p:extLst>
      <p:ext uri="{BB962C8B-B14F-4D97-AF65-F5344CB8AC3E}">
        <p14:creationId xmlns:p14="http://schemas.microsoft.com/office/powerpoint/2010/main" val="4061681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400" dirty="0"/>
              <a:t>End of Chapter Content</a:t>
            </a:r>
          </a:p>
        </p:txBody>
      </p:sp>
    </p:spTree>
    <p:extLst>
      <p:ext uri="{BB962C8B-B14F-4D97-AF65-F5344CB8AC3E}">
        <p14:creationId xmlns:p14="http://schemas.microsoft.com/office/powerpoint/2010/main" val="2206529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Managing in the Digital World: Taobao and the World of E-commerce</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a:xfrm>
            <a:off x="457200" y="1441450"/>
            <a:ext cx="8232775" cy="4800324"/>
          </a:xfrm>
        </p:spPr>
        <p:txBody>
          <a:bodyPr/>
          <a:lstStyle/>
          <a:p>
            <a:r>
              <a:rPr lang="en-US" sz="2400" dirty="0"/>
              <a:t>Taobao is the largest digital marketplace in China</a:t>
            </a:r>
          </a:p>
          <a:p>
            <a:pPr lvl="1"/>
            <a:r>
              <a:rPr lang="en-US" sz="2200" dirty="0"/>
              <a:t>By 2020 more registered users (500 million) than the population of the United States</a:t>
            </a:r>
          </a:p>
          <a:p>
            <a:pPr lvl="1"/>
            <a:r>
              <a:rPr lang="en-US" sz="2200" dirty="0"/>
              <a:t>Online marketplace for multiple companies</a:t>
            </a:r>
          </a:p>
          <a:p>
            <a:pPr lvl="1"/>
            <a:r>
              <a:rPr lang="en-US" sz="2200" dirty="0"/>
              <a:t>Online consumer-to-consumer sales, much like eBay</a:t>
            </a:r>
          </a:p>
          <a:p>
            <a:pPr lvl="1"/>
            <a:r>
              <a:rPr lang="en-US" sz="2200" dirty="0"/>
              <a:t>Notorious for piracy and counterfeit goods</a:t>
            </a:r>
          </a:p>
          <a:p>
            <a:r>
              <a:rPr lang="en-US" sz="2400" dirty="0"/>
              <a:t>JD.com new-fast growing competitor</a:t>
            </a:r>
          </a:p>
          <a:p>
            <a:pPr lvl="1"/>
            <a:r>
              <a:rPr lang="en-US" sz="2200" dirty="0"/>
              <a:t>Invests heavily in the own logistics solutions</a:t>
            </a:r>
          </a:p>
          <a:p>
            <a:r>
              <a:rPr lang="en-US" sz="2400" dirty="0"/>
              <a:t>Sales in China pose huge logistics headaches</a:t>
            </a:r>
          </a:p>
          <a:p>
            <a:pPr lvl="1"/>
            <a:r>
              <a:rPr lang="en-US" sz="2200" dirty="0"/>
              <a:t>Greatest barrier is trust</a:t>
            </a:r>
          </a:p>
          <a:p>
            <a:pPr lvl="1"/>
            <a:r>
              <a:rPr lang="en-US" sz="2200" dirty="0"/>
              <a:t>People fear being defrauded</a:t>
            </a:r>
            <a:endParaRPr lang="en-US" sz="2400" dirty="0"/>
          </a:p>
        </p:txBody>
      </p:sp>
    </p:spTree>
    <p:extLst>
      <p:ext uri="{BB962C8B-B14F-4D97-AF65-F5344CB8AC3E}">
        <p14:creationId xmlns:p14="http://schemas.microsoft.com/office/powerpoint/2010/main" val="80926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E-Commerce and E-Government</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1576838"/>
          </a:xfrm>
        </p:spPr>
        <p:txBody>
          <a:bodyPr/>
          <a:lstStyle/>
          <a:p>
            <a:r>
              <a:rPr lang="en-US" sz="2400" dirty="0"/>
              <a:t>Types of Electronic Commerce</a:t>
            </a:r>
          </a:p>
          <a:p>
            <a:r>
              <a:rPr lang="en-US" sz="2400" dirty="0"/>
              <a:t>E-Government</a:t>
            </a:r>
          </a:p>
          <a:p>
            <a:r>
              <a:rPr lang="en-US" sz="2400" dirty="0"/>
              <a:t>Managing Financial Transaction on the Web</a:t>
            </a:r>
          </a:p>
        </p:txBody>
      </p:sp>
      <p:pic>
        <p:nvPicPr>
          <p:cNvPr id="10" name="Content Placeholder 9" descr="Chart, line chart&#10;&#10;Description automatically generated">
            <a:extLst>
              <a:ext uri="{FF2B5EF4-FFF2-40B4-BE49-F238E27FC236}">
                <a16:creationId xmlns:a16="http://schemas.microsoft.com/office/drawing/2014/main" id="{D1EAB475-37D6-433C-8843-CD9AA927FB2A}"/>
              </a:ext>
            </a:extLst>
          </p:cNvPr>
          <p:cNvPicPr>
            <a:picLocks noGrp="1" noChangeAspect="1"/>
          </p:cNvPicPr>
          <p:nvPr>
            <p:ph sz="quarter" idx="14"/>
          </p:nvPr>
        </p:nvPicPr>
        <p:blipFill>
          <a:blip r:embed="rId2"/>
          <a:stretch>
            <a:fillRect/>
          </a:stretch>
        </p:blipFill>
        <p:spPr>
          <a:xfrm>
            <a:off x="2188897" y="3376842"/>
            <a:ext cx="4766206" cy="2932335"/>
          </a:xfrm>
        </p:spPr>
      </p:pic>
    </p:spTree>
    <p:extLst>
      <p:ext uri="{BB962C8B-B14F-4D97-AF65-F5344CB8AC3E}">
        <p14:creationId xmlns:p14="http://schemas.microsoft.com/office/powerpoint/2010/main" val="4184276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Coming Attractions: The AI Hedge Fund</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In the past hedge fund and money managers have relied on mathematical and statistical models</a:t>
            </a:r>
          </a:p>
          <a:p>
            <a:r>
              <a:rPr lang="en-US" sz="2400" dirty="0"/>
              <a:t>Now A</a:t>
            </a:r>
            <a:r>
              <a:rPr lang="en-US" sz="100" dirty="0"/>
              <a:t>  </a:t>
            </a:r>
            <a:r>
              <a:rPr lang="en-US" sz="2400" dirty="0"/>
              <a:t>I is used to emulate human intelligence in making trading decisions</a:t>
            </a:r>
          </a:p>
          <a:p>
            <a:r>
              <a:rPr lang="en-US" sz="2400" dirty="0"/>
              <a:t>Machine learning algorithms bring together data from many sources to improve these models</a:t>
            </a:r>
          </a:p>
          <a:p>
            <a:r>
              <a:rPr lang="en-US" sz="2400" dirty="0"/>
              <a:t>Critics doubt the A</a:t>
            </a:r>
            <a:r>
              <a:rPr lang="en-US" sz="100" dirty="0"/>
              <a:t> </a:t>
            </a:r>
            <a:r>
              <a:rPr lang="en-US" sz="2400" dirty="0"/>
              <a:t>I approach will be any better than the existing players in the future</a:t>
            </a:r>
          </a:p>
          <a:p>
            <a:r>
              <a:rPr lang="en-US" sz="2400" dirty="0"/>
              <a:t>If A</a:t>
            </a:r>
            <a:r>
              <a:rPr lang="en-US" sz="100" dirty="0"/>
              <a:t> </a:t>
            </a:r>
            <a:r>
              <a:rPr lang="en-US" sz="2400" dirty="0"/>
              <a:t>I succeeds, and everyone has the same programs how will one be competitive over another?</a:t>
            </a:r>
          </a:p>
          <a:p>
            <a:endParaRPr lang="en-US" sz="2400" dirty="0"/>
          </a:p>
        </p:txBody>
      </p:sp>
    </p:spTree>
    <p:extLst>
      <p:ext uri="{BB962C8B-B14F-4D97-AF65-F5344CB8AC3E}">
        <p14:creationId xmlns:p14="http://schemas.microsoft.com/office/powerpoint/2010/main" val="722365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Ethical Dilemma: The Ethics of Reputation Management</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Online reviews can be critical to a customer’s buying decision</a:t>
            </a:r>
          </a:p>
          <a:p>
            <a:r>
              <a:rPr lang="en-US" sz="2400" dirty="0"/>
              <a:t>Biased and fake reviews can affect a business’s profitability, or even survival</a:t>
            </a:r>
          </a:p>
          <a:p>
            <a:r>
              <a:rPr lang="en-US" sz="2400" dirty="0"/>
              <a:t>Owners are tempted to post fake positive reviews</a:t>
            </a:r>
          </a:p>
          <a:p>
            <a:r>
              <a:rPr lang="en-US" sz="2400" dirty="0"/>
              <a:t>Competitors are tempted to post fake negative reviews</a:t>
            </a:r>
          </a:p>
          <a:p>
            <a:r>
              <a:rPr lang="en-US" sz="2400" dirty="0"/>
              <a:t>Reputation management can help offset negative biased reviews, but poses ethical dilemmas</a:t>
            </a:r>
          </a:p>
        </p:txBody>
      </p:sp>
    </p:spTree>
    <p:extLst>
      <p:ext uri="{BB962C8B-B14F-4D97-AF65-F5344CB8AC3E}">
        <p14:creationId xmlns:p14="http://schemas.microsoft.com/office/powerpoint/2010/main" val="4135474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Security Matters: Too Small to Be Hacked?</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Cybercriminals steal data that can be converted into cash (credit card numbers, personal info)</a:t>
            </a:r>
          </a:p>
          <a:p>
            <a:r>
              <a:rPr lang="en-US" sz="2400" dirty="0"/>
              <a:t>They now have begun to take a user’s data hostage by encrypting it</a:t>
            </a:r>
          </a:p>
          <a:p>
            <a:pPr lvl="1"/>
            <a:r>
              <a:rPr lang="en-US" sz="2200" dirty="0"/>
              <a:t>Demands ransom payment to unlock data</a:t>
            </a:r>
          </a:p>
          <a:p>
            <a:pPr lvl="1"/>
            <a:r>
              <a:rPr lang="en-US" sz="2200" dirty="0"/>
              <a:t>If paid, will the data be released?</a:t>
            </a:r>
          </a:p>
          <a:p>
            <a:r>
              <a:rPr lang="en-US" sz="2400" dirty="0"/>
              <a:t>Experts recommend paying a 3</a:t>
            </a:r>
            <a:r>
              <a:rPr lang="en-US" sz="2400" baseline="30000" dirty="0"/>
              <a:t>rd</a:t>
            </a:r>
            <a:r>
              <a:rPr lang="en-US" sz="2400" dirty="0"/>
              <a:t> party to maintain system security</a:t>
            </a:r>
          </a:p>
          <a:p>
            <a:r>
              <a:rPr lang="en-US" sz="2400" dirty="0"/>
              <a:t>Technology alone cannot protect a business if the system user is the weak link</a:t>
            </a:r>
          </a:p>
          <a:p>
            <a:endParaRPr lang="en-US" sz="2400" dirty="0"/>
          </a:p>
        </p:txBody>
      </p:sp>
    </p:spTree>
    <p:extLst>
      <p:ext uri="{BB962C8B-B14F-4D97-AF65-F5344CB8AC3E}">
        <p14:creationId xmlns:p14="http://schemas.microsoft.com/office/powerpoint/2010/main" val="3411751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When Things Go Wrong: Buying Likes</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Many businesses entice users to “like” their business page on Facebook, Twitter, or other social media sites for some reward</a:t>
            </a:r>
          </a:p>
          <a:p>
            <a:r>
              <a:rPr lang="en-US" sz="2400" dirty="0"/>
              <a:t>Campaigns and contests can be deeply biased by automated “like” and votes, giving unfair advantage to users who game the system</a:t>
            </a:r>
          </a:p>
          <a:p>
            <a:r>
              <a:rPr lang="en-US" sz="2400" dirty="0"/>
              <a:t>Social media platforms try to suppress this type of devious behavior, but it can be a cat-and-mouse game</a:t>
            </a:r>
          </a:p>
          <a:p>
            <a:endParaRPr lang="en-US" sz="2400" dirty="0"/>
          </a:p>
        </p:txBody>
      </p:sp>
    </p:spTree>
    <p:extLst>
      <p:ext uri="{BB962C8B-B14F-4D97-AF65-F5344CB8AC3E}">
        <p14:creationId xmlns:p14="http://schemas.microsoft.com/office/powerpoint/2010/main" val="173064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Green I T: Green Online Shopping</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200" dirty="0"/>
              <a:t>Fossil fuel requirements</a:t>
            </a:r>
          </a:p>
          <a:p>
            <a:pPr lvl="1"/>
            <a:r>
              <a:rPr lang="en-US" sz="2000" dirty="0"/>
              <a:t>Retail shopping – use  cars to drive to many stores in different locations</a:t>
            </a:r>
          </a:p>
          <a:p>
            <a:pPr lvl="1"/>
            <a:r>
              <a:rPr lang="en-US" sz="2000" dirty="0"/>
              <a:t>Online shopping – most of the fuel use is by delivery vehicles</a:t>
            </a:r>
          </a:p>
          <a:p>
            <a:r>
              <a:rPr lang="en-US" sz="2200" dirty="0"/>
              <a:t>Incredible amounts of cardboard boxes are needed to prevent damage to the items in transit</a:t>
            </a:r>
          </a:p>
          <a:p>
            <a:r>
              <a:rPr lang="en-US" sz="2200" dirty="0"/>
              <a:t>Primary drivers of energy consumption for online shopping are the packaging (boxes) and fuel for delivery of packages</a:t>
            </a:r>
          </a:p>
          <a:p>
            <a:r>
              <a:rPr lang="en-US" sz="2200" dirty="0"/>
              <a:t>Research suggests that online shopping might not be that green after all, due to increase in particulate matter emissions</a:t>
            </a:r>
          </a:p>
        </p:txBody>
      </p:sp>
    </p:spTree>
    <p:extLst>
      <p:ext uri="{BB962C8B-B14F-4D97-AF65-F5344CB8AC3E}">
        <p14:creationId xmlns:p14="http://schemas.microsoft.com/office/powerpoint/2010/main" val="2921769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Digital Density: Digital Payments</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Advent of credit cards and electronic funds transfer have paved the way for the cashless society</a:t>
            </a:r>
          </a:p>
          <a:p>
            <a:r>
              <a:rPr lang="en-US" sz="2400" dirty="0"/>
              <a:t>Only half of all consumers are projected to use peer-to-peer (P2P) payments by the end of 2022</a:t>
            </a:r>
          </a:p>
          <a:p>
            <a:r>
              <a:rPr lang="en-US" sz="2400" dirty="0"/>
              <a:t>Most people carry their phones with them, thus digital payments are leading to a cashless society</a:t>
            </a:r>
          </a:p>
          <a:p>
            <a:pPr lvl="1"/>
            <a:r>
              <a:rPr lang="en-US" sz="2200" dirty="0"/>
              <a:t>Can discriminate against the 15% of the population who are underbanked and carry cash</a:t>
            </a:r>
          </a:p>
          <a:p>
            <a:pPr lvl="1"/>
            <a:r>
              <a:rPr lang="en-US" sz="2200" dirty="0"/>
              <a:t>Also lack of accessibility for older generations</a:t>
            </a:r>
          </a:p>
          <a:p>
            <a:pPr lvl="1"/>
            <a:r>
              <a:rPr lang="en-US" sz="2200" dirty="0"/>
              <a:t>There are privacy questions</a:t>
            </a:r>
          </a:p>
        </p:txBody>
      </p:sp>
    </p:spTree>
    <p:extLst>
      <p:ext uri="{BB962C8B-B14F-4D97-AF65-F5344CB8AC3E}">
        <p14:creationId xmlns:p14="http://schemas.microsoft.com/office/powerpoint/2010/main" val="125968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Industry Analysis: Retailing</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Retailing has embraced new technologies</a:t>
            </a:r>
          </a:p>
          <a:p>
            <a:pPr lvl="1"/>
            <a:r>
              <a:rPr lang="en-US" sz="2200" dirty="0"/>
              <a:t>Barcode scanning for price, inventory management, self-checkout</a:t>
            </a:r>
          </a:p>
          <a:p>
            <a:pPr lvl="1"/>
            <a:r>
              <a:rPr lang="en-US" sz="2200" dirty="0"/>
              <a:t>RFID functions like a barcode but uses wireless technologies, and can be integrated with other information technologies</a:t>
            </a:r>
          </a:p>
          <a:p>
            <a:pPr lvl="1"/>
            <a:r>
              <a:rPr lang="en-US" sz="2200" dirty="0"/>
              <a:t>New forms of electronic payment, whether by pin, phone barcode, near-field communications (NFC) technologies, or fingerprint, are gaining traction</a:t>
            </a:r>
          </a:p>
          <a:p>
            <a:pPr lvl="1"/>
            <a:r>
              <a:rPr lang="en-US" sz="2200" dirty="0"/>
              <a:t>Retail stores are increasingly using Bluetooth-enabled sales beacons to provide customers with real-time promotional offers</a:t>
            </a:r>
          </a:p>
          <a:p>
            <a:endParaRPr lang="en-US" sz="2400" dirty="0"/>
          </a:p>
        </p:txBody>
      </p:sp>
    </p:spTree>
    <p:extLst>
      <p:ext uri="{BB962C8B-B14F-4D97-AF65-F5344CB8AC3E}">
        <p14:creationId xmlns:p14="http://schemas.microsoft.com/office/powerpoint/2010/main" val="2692496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Types of Electronic Commerce </a:t>
            </a:r>
            <a:r>
              <a:rPr lang="en-US" sz="1600" dirty="0"/>
              <a:t>(1 of 2)</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8229600" cy="4337577"/>
          </a:xfrm>
        </p:spPr>
        <p:txBody>
          <a:bodyPr/>
          <a:lstStyle/>
          <a:p>
            <a:r>
              <a:rPr lang="en-US" sz="2400" dirty="0"/>
              <a:t>Electronic commerce (EC) is not limited to transactions between businesses and consumers (B2C)</a:t>
            </a:r>
          </a:p>
          <a:p>
            <a:pPr lvl="1"/>
            <a:r>
              <a:rPr lang="en-US" sz="2200" dirty="0"/>
              <a:t>Also used business partners and others to conduct business (B2B), which is the largest form of EC in terms of revenue</a:t>
            </a:r>
          </a:p>
          <a:p>
            <a:pPr lvl="1"/>
            <a:r>
              <a:rPr lang="en-US" sz="2200" dirty="0"/>
              <a:t>Business between consumers (C2C) is big online</a:t>
            </a:r>
          </a:p>
          <a:p>
            <a:r>
              <a:rPr lang="en-US" sz="2400" b="1" dirty="0"/>
              <a:t>Social commerce </a:t>
            </a:r>
            <a:r>
              <a:rPr lang="en-US" sz="2400" dirty="0"/>
              <a:t>represents organizations trying to leverage social networks to build lasting relationships</a:t>
            </a:r>
          </a:p>
          <a:p>
            <a:r>
              <a:rPr lang="en-US" sz="2400" dirty="0"/>
              <a:t>Mobile commerce (MC) is expected to reach 45% of retail by 2024</a:t>
            </a:r>
          </a:p>
        </p:txBody>
      </p:sp>
    </p:spTree>
    <p:extLst>
      <p:ext uri="{BB962C8B-B14F-4D97-AF65-F5344CB8AC3E}">
        <p14:creationId xmlns:p14="http://schemas.microsoft.com/office/powerpoint/2010/main" val="325446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Types of Electronic Commerce </a:t>
            </a:r>
            <a:r>
              <a:rPr lang="en-US" sz="1600" dirty="0"/>
              <a:t>(2 of 2)</a:t>
            </a:r>
          </a:p>
        </p:txBody>
      </p:sp>
      <p:graphicFrame>
        <p:nvGraphicFramePr>
          <p:cNvPr id="4" name="Table 4">
            <a:extLst>
              <a:ext uri="{FF2B5EF4-FFF2-40B4-BE49-F238E27FC236}">
                <a16:creationId xmlns:a16="http://schemas.microsoft.com/office/drawing/2014/main" id="{30B13EF8-2321-43A2-B108-94F79866FA15}"/>
              </a:ext>
            </a:extLst>
          </p:cNvPr>
          <p:cNvGraphicFramePr>
            <a:graphicFrameLocks noGrp="1"/>
          </p:cNvGraphicFramePr>
          <p:nvPr>
            <p:ph sz="quarter" idx="13"/>
            <p:extLst>
              <p:ext uri="{D42A27DB-BD31-4B8C-83A1-F6EECF244321}">
                <p14:modId xmlns:p14="http://schemas.microsoft.com/office/powerpoint/2010/main" val="1596579977"/>
              </p:ext>
            </p:extLst>
          </p:nvPr>
        </p:nvGraphicFramePr>
        <p:xfrm>
          <a:off x="457200" y="1555750"/>
          <a:ext cx="8229600" cy="2870200"/>
        </p:xfrm>
        <a:graphic>
          <a:graphicData uri="http://schemas.openxmlformats.org/drawingml/2006/table">
            <a:tbl>
              <a:tblPr firstRow="1" bandRow="1">
                <a:tableStyleId>{40F9630F-82C1-40B7-BC3A-925EFCFF5E92}</a:tableStyleId>
              </a:tblPr>
              <a:tblGrid>
                <a:gridCol w="2743200">
                  <a:extLst>
                    <a:ext uri="{9D8B030D-6E8A-4147-A177-3AD203B41FA5}">
                      <a16:colId xmlns:a16="http://schemas.microsoft.com/office/drawing/2014/main" val="1794802763"/>
                    </a:ext>
                  </a:extLst>
                </a:gridCol>
                <a:gridCol w="2743200">
                  <a:extLst>
                    <a:ext uri="{9D8B030D-6E8A-4147-A177-3AD203B41FA5}">
                      <a16:colId xmlns:a16="http://schemas.microsoft.com/office/drawing/2014/main" val="786600750"/>
                    </a:ext>
                  </a:extLst>
                </a:gridCol>
                <a:gridCol w="2743200">
                  <a:extLst>
                    <a:ext uri="{9D8B030D-6E8A-4147-A177-3AD203B41FA5}">
                      <a16:colId xmlns:a16="http://schemas.microsoft.com/office/drawing/2014/main" val="522142984"/>
                    </a:ext>
                  </a:extLst>
                </a:gridCol>
              </a:tblGrid>
              <a:tr h="370840">
                <a:tc>
                  <a:txBody>
                    <a:bodyPr/>
                    <a:lstStyle/>
                    <a:p>
                      <a:r>
                        <a:rPr lang="en-US" dirty="0"/>
                        <a:t>Type of EC</a:t>
                      </a:r>
                    </a:p>
                  </a:txBody>
                  <a:tcPr/>
                </a:tc>
                <a:tc>
                  <a:txBody>
                    <a:bodyPr/>
                    <a:lstStyle/>
                    <a:p>
                      <a:r>
                        <a:rPr lang="en-US" dirty="0"/>
                        <a:t>Description</a:t>
                      </a:r>
                    </a:p>
                  </a:txBody>
                  <a:tcPr/>
                </a:tc>
                <a:tc>
                  <a:txBody>
                    <a:bodyPr/>
                    <a:lstStyle/>
                    <a:p>
                      <a:r>
                        <a:rPr lang="en-US" dirty="0"/>
                        <a:t>Example</a:t>
                      </a:r>
                    </a:p>
                  </a:txBody>
                  <a:tcPr/>
                </a:tc>
                <a:extLst>
                  <a:ext uri="{0D108BD9-81ED-4DB2-BD59-A6C34878D82A}">
                    <a16:rowId xmlns:a16="http://schemas.microsoft.com/office/drawing/2014/main" val="2618900354"/>
                  </a:ext>
                </a:extLst>
              </a:tr>
              <a:tr h="370840">
                <a:tc>
                  <a:txBody>
                    <a:bodyPr/>
                    <a:lstStyle/>
                    <a:p>
                      <a:r>
                        <a:rPr lang="en-US" dirty="0"/>
                        <a:t>Business-to-consumer (B2C)</a:t>
                      </a:r>
                    </a:p>
                  </a:txBody>
                  <a:tcPr/>
                </a:tc>
                <a:tc>
                  <a:txBody>
                    <a:bodyPr/>
                    <a:lstStyle/>
                    <a:p>
                      <a:r>
                        <a:rPr lang="en-US" dirty="0"/>
                        <a:t>Transaction between businesses and their customers</a:t>
                      </a:r>
                    </a:p>
                  </a:txBody>
                  <a:tcPr/>
                </a:tc>
                <a:tc>
                  <a:txBody>
                    <a:bodyPr/>
                    <a:lstStyle/>
                    <a:p>
                      <a:r>
                        <a:rPr lang="en-US" dirty="0"/>
                        <a:t>A person buys a book from Amazon</a:t>
                      </a:r>
                    </a:p>
                  </a:txBody>
                  <a:tcPr/>
                </a:tc>
                <a:extLst>
                  <a:ext uri="{0D108BD9-81ED-4DB2-BD59-A6C34878D82A}">
                    <a16:rowId xmlns:a16="http://schemas.microsoft.com/office/drawing/2014/main" val="1762260723"/>
                  </a:ext>
                </a:extLst>
              </a:tr>
              <a:tr h="370840">
                <a:tc>
                  <a:txBody>
                    <a:bodyPr/>
                    <a:lstStyle/>
                    <a:p>
                      <a:r>
                        <a:rPr lang="en-US" dirty="0"/>
                        <a:t>Business-to-business (B2B)</a:t>
                      </a:r>
                    </a:p>
                  </a:txBody>
                  <a:tcPr/>
                </a:tc>
                <a:tc>
                  <a:txBody>
                    <a:bodyPr/>
                    <a:lstStyle/>
                    <a:p>
                      <a:r>
                        <a:rPr lang="en-US" dirty="0"/>
                        <a:t>Transactions among businesses</a:t>
                      </a:r>
                    </a:p>
                  </a:txBody>
                  <a:tcPr/>
                </a:tc>
                <a:tc>
                  <a:txBody>
                    <a:bodyPr/>
                    <a:lstStyle/>
                    <a:p>
                      <a:r>
                        <a:rPr lang="en-US" dirty="0"/>
                        <a:t>A manufacturer conducts business over the web with its suppliers</a:t>
                      </a:r>
                    </a:p>
                  </a:txBody>
                  <a:tcPr/>
                </a:tc>
                <a:extLst>
                  <a:ext uri="{0D108BD9-81ED-4DB2-BD59-A6C34878D82A}">
                    <a16:rowId xmlns:a16="http://schemas.microsoft.com/office/drawing/2014/main" val="2839991298"/>
                  </a:ext>
                </a:extLst>
              </a:tr>
              <a:tr h="370840">
                <a:tc>
                  <a:txBody>
                    <a:bodyPr/>
                    <a:lstStyle/>
                    <a:p>
                      <a:r>
                        <a:rPr lang="en-US" dirty="0"/>
                        <a:t>Consumer-to-business (C2B)</a:t>
                      </a:r>
                    </a:p>
                  </a:txBody>
                  <a:tcPr/>
                </a:tc>
                <a:tc>
                  <a:txBody>
                    <a:bodyPr/>
                    <a:lstStyle/>
                    <a:p>
                      <a:r>
                        <a:rPr lang="en-US" dirty="0"/>
                        <a:t>Transactions between customers and businesses</a:t>
                      </a:r>
                    </a:p>
                  </a:txBody>
                  <a:tcPr/>
                </a:tc>
                <a:tc>
                  <a:txBody>
                    <a:bodyPr/>
                    <a:lstStyle/>
                    <a:p>
                      <a:r>
                        <a:rPr lang="en-US" dirty="0"/>
                        <a:t>A person offers his of her photograph at shutterstock.com</a:t>
                      </a:r>
                    </a:p>
                  </a:txBody>
                  <a:tcPr/>
                </a:tc>
                <a:extLst>
                  <a:ext uri="{0D108BD9-81ED-4DB2-BD59-A6C34878D82A}">
                    <a16:rowId xmlns:a16="http://schemas.microsoft.com/office/drawing/2014/main" val="799093489"/>
                  </a:ext>
                </a:extLst>
              </a:tr>
              <a:tr h="370840">
                <a:tc>
                  <a:txBody>
                    <a:bodyPr/>
                    <a:lstStyle/>
                    <a:p>
                      <a:r>
                        <a:rPr lang="en-US" dirty="0"/>
                        <a:t>Consumer-to-consumer (C2C)</a:t>
                      </a:r>
                    </a:p>
                  </a:txBody>
                  <a:tcPr/>
                </a:tc>
                <a:tc>
                  <a:txBody>
                    <a:bodyPr/>
                    <a:lstStyle/>
                    <a:p>
                      <a:r>
                        <a:rPr lang="en-US" dirty="0"/>
                        <a:t>Transactions between people not necessarily working together</a:t>
                      </a:r>
                    </a:p>
                  </a:txBody>
                  <a:tcPr/>
                </a:tc>
                <a:tc>
                  <a:txBody>
                    <a:bodyPr/>
                    <a:lstStyle/>
                    <a:p>
                      <a:r>
                        <a:rPr lang="en-US" dirty="0"/>
                        <a:t>A person purchases some memorabilia from another person via  eBay</a:t>
                      </a:r>
                    </a:p>
                  </a:txBody>
                  <a:tcPr/>
                </a:tc>
                <a:extLst>
                  <a:ext uri="{0D108BD9-81ED-4DB2-BD59-A6C34878D82A}">
                    <a16:rowId xmlns:a16="http://schemas.microsoft.com/office/drawing/2014/main" val="3170599544"/>
                  </a:ext>
                </a:extLst>
              </a:tr>
            </a:tbl>
          </a:graphicData>
        </a:graphic>
      </p:graphicFrame>
    </p:spTree>
    <p:extLst>
      <p:ext uri="{BB962C8B-B14F-4D97-AF65-F5344CB8AC3E}">
        <p14:creationId xmlns:p14="http://schemas.microsoft.com/office/powerpoint/2010/main" val="2979728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E-Government</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459446"/>
            <a:ext cx="4035287" cy="1574499"/>
          </a:xfrm>
        </p:spPr>
        <p:txBody>
          <a:bodyPr/>
          <a:lstStyle/>
          <a:p>
            <a:r>
              <a:rPr lang="en-US" sz="2200" dirty="0"/>
              <a:t>Government-to-Citizens (G2C)</a:t>
            </a:r>
          </a:p>
          <a:p>
            <a:r>
              <a:rPr lang="en-US" sz="2200" dirty="0"/>
              <a:t>Government-to-Business (G2B)</a:t>
            </a:r>
          </a:p>
          <a:p>
            <a:r>
              <a:rPr lang="en-US" sz="2200" dirty="0"/>
              <a:t>Government-to-Government (G2G)</a:t>
            </a:r>
          </a:p>
        </p:txBody>
      </p:sp>
      <p:pic>
        <p:nvPicPr>
          <p:cNvPr id="6" name="Content Placeholder 5" descr="Diagram&#10;&#10;Description automatically generated">
            <a:extLst>
              <a:ext uri="{FF2B5EF4-FFF2-40B4-BE49-F238E27FC236}">
                <a16:creationId xmlns:a16="http://schemas.microsoft.com/office/drawing/2014/main" id="{0178A92E-D4A7-49BF-9433-C2D3B4DAF65E}"/>
              </a:ext>
            </a:extLst>
          </p:cNvPr>
          <p:cNvPicPr>
            <a:picLocks noGrp="1" noChangeAspect="1"/>
          </p:cNvPicPr>
          <p:nvPr>
            <p:ph sz="quarter" idx="14"/>
          </p:nvPr>
        </p:nvPicPr>
        <p:blipFill>
          <a:blip r:embed="rId2"/>
          <a:stretch>
            <a:fillRect/>
          </a:stretch>
        </p:blipFill>
        <p:spPr>
          <a:xfrm>
            <a:off x="4366564" y="1253015"/>
            <a:ext cx="4320236" cy="3844660"/>
          </a:xfrm>
        </p:spPr>
      </p:pic>
      <p:sp>
        <p:nvSpPr>
          <p:cNvPr id="7" name="Content Placeholder 2">
            <a:extLst>
              <a:ext uri="{FF2B5EF4-FFF2-40B4-BE49-F238E27FC236}">
                <a16:creationId xmlns:a16="http://schemas.microsoft.com/office/drawing/2014/main" id="{B542E3BE-5BAB-4E15-9F60-A1393AEF49C0}"/>
              </a:ext>
            </a:extLst>
          </p:cNvPr>
          <p:cNvSpPr txBox="1">
            <a:spLocks/>
          </p:cNvSpPr>
          <p:nvPr/>
        </p:nvSpPr>
        <p:spPr>
          <a:xfrm>
            <a:off x="824948" y="5244471"/>
            <a:ext cx="7861851" cy="80832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1800" dirty="0"/>
              <a:t>E-government initiatives include interaction with citizens, corporations, and other governments</a:t>
            </a:r>
          </a:p>
        </p:txBody>
      </p:sp>
    </p:spTree>
    <p:extLst>
      <p:ext uri="{BB962C8B-B14F-4D97-AF65-F5344CB8AC3E}">
        <p14:creationId xmlns:p14="http://schemas.microsoft.com/office/powerpoint/2010/main" val="185683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Managing Financial Transactions on the Web</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8229600" cy="4635751"/>
          </a:xfrm>
        </p:spPr>
        <p:txBody>
          <a:bodyPr/>
          <a:lstStyle/>
          <a:p>
            <a:r>
              <a:rPr lang="en-US" sz="2400" dirty="0"/>
              <a:t>Disintermediation has enabled many firms to provide many financial services directly to the consumer</a:t>
            </a:r>
          </a:p>
          <a:p>
            <a:r>
              <a:rPr lang="en-US" sz="2400" dirty="0"/>
              <a:t>E-banking and online brokerage</a:t>
            </a:r>
          </a:p>
          <a:p>
            <a:pPr lvl="1"/>
            <a:r>
              <a:rPr lang="en-US" sz="2200" dirty="0"/>
              <a:t>Paying bills online using electronic bill pay</a:t>
            </a:r>
          </a:p>
          <a:p>
            <a:pPr lvl="1"/>
            <a:r>
              <a:rPr lang="en-US" sz="2200" dirty="0"/>
              <a:t>People can turn to multiple sites to get the latest information about stock prices</a:t>
            </a:r>
          </a:p>
          <a:p>
            <a:r>
              <a:rPr lang="en-US" sz="2400" dirty="0"/>
              <a:t>Fintech</a:t>
            </a:r>
          </a:p>
          <a:p>
            <a:pPr lvl="1"/>
            <a:r>
              <a:rPr lang="en-US" sz="2200" dirty="0"/>
              <a:t>Refers to technologies that support activities in the financial sector.</a:t>
            </a:r>
          </a:p>
          <a:p>
            <a:pPr lvl="1"/>
            <a:r>
              <a:rPr lang="en-US" sz="2200" dirty="0"/>
              <a:t>Ranges from crowdfunding platforms to online-only banks</a:t>
            </a:r>
          </a:p>
          <a:p>
            <a:pPr lvl="1"/>
            <a:endParaRPr lang="en-US" sz="2400" dirty="0"/>
          </a:p>
        </p:txBody>
      </p:sp>
    </p:spTree>
    <p:extLst>
      <p:ext uri="{BB962C8B-B14F-4D97-AF65-F5344CB8AC3E}">
        <p14:creationId xmlns:p14="http://schemas.microsoft.com/office/powerpoint/2010/main" val="706114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Learning Objective 4.2</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8229600" cy="3999647"/>
          </a:xfrm>
        </p:spPr>
        <p:txBody>
          <a:bodyPr/>
          <a:lstStyle/>
          <a:p>
            <a:r>
              <a:rPr lang="en-US" sz="2400" dirty="0"/>
              <a:t>Describe business-to-consumer electronic commerce strategies</a:t>
            </a:r>
          </a:p>
          <a:p>
            <a:pPr marL="101600" indent="0">
              <a:buNone/>
            </a:pPr>
            <a:endParaRPr lang="en-US" sz="2400" dirty="0"/>
          </a:p>
        </p:txBody>
      </p:sp>
    </p:spTree>
    <p:extLst>
      <p:ext uri="{BB962C8B-B14F-4D97-AF65-F5344CB8AC3E}">
        <p14:creationId xmlns:p14="http://schemas.microsoft.com/office/powerpoint/2010/main" val="1660961741"/>
      </p:ext>
    </p:extLst>
  </p:cSld>
  <p:clrMapOvr>
    <a:masterClrMapping/>
  </p:clrMapOvr>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28429017-3D04-476D-9229-0140317D0677}" vid="{DD5D0168-7AC5-4A87-B85D-934600C9CF8C}"/>
    </a:ext>
  </a:extLst>
</a:theme>
</file>

<file path=ppt/theme/theme2.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28429017-3D04-476D-9229-0140317D0677}" vid="{B32BE753-94A5-46AA-BDE3-D3745DD288CC}"/>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IST Template</Template>
  <TotalTime>295</TotalTime>
  <Words>2500</Words>
  <Application>Microsoft Office PowerPoint</Application>
  <PresentationFormat>On-screen Show (4:3)</PresentationFormat>
  <Paragraphs>268</Paragraphs>
  <Slides>47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Noto Sans Symbols</vt:lpstr>
      <vt:lpstr>Times New Roman</vt:lpstr>
      <vt:lpstr>Verdana</vt:lpstr>
      <vt:lpstr>1_508 Lecture</vt:lpstr>
      <vt:lpstr>508 Lecture</vt:lpstr>
      <vt:lpstr>Information Systems Today: Managing in the Digital World</vt:lpstr>
      <vt:lpstr>Learning Objectives</vt:lpstr>
      <vt:lpstr>Learning Objective 4.1</vt:lpstr>
      <vt:lpstr>E-Commerce and E-Government</vt:lpstr>
      <vt:lpstr>Types of Electronic Commerce (1 of 2)</vt:lpstr>
      <vt:lpstr>Types of Electronic Commerce (2 of 2)</vt:lpstr>
      <vt:lpstr>E-Government</vt:lpstr>
      <vt:lpstr>Managing Financial Transactions on the Web</vt:lpstr>
      <vt:lpstr>Learning Objective 4.2</vt:lpstr>
      <vt:lpstr>Business-to-Consumer E-Commerce</vt:lpstr>
      <vt:lpstr>Business-to-Consumer E-Commerce Strategies</vt:lpstr>
      <vt:lpstr>E-tailing: Capabilities and Opportunities (1 of 2)</vt:lpstr>
      <vt:lpstr>E-tailing: Capabilities and Opportunities (2 of 2)</vt:lpstr>
      <vt:lpstr>Mass Customization</vt:lpstr>
      <vt:lpstr>Dynamic Pricing Model</vt:lpstr>
      <vt:lpstr>Benefits of E-tailing</vt:lpstr>
      <vt:lpstr>Drawbacks of E-tailing</vt:lpstr>
      <vt:lpstr>Learning Objective 4.3</vt:lpstr>
      <vt:lpstr>Electronic Commerce Websites and Internet Marketing</vt:lpstr>
      <vt:lpstr>Designing Websites to Meet Online Customers’ Needs</vt:lpstr>
      <vt:lpstr>The Online Consumers’ Hierarchy of Needs</vt:lpstr>
      <vt:lpstr>Internet Marketing</vt:lpstr>
      <vt:lpstr>Search Marketing</vt:lpstr>
      <vt:lpstr>Learning Objective 4.4</vt:lpstr>
      <vt:lpstr>Mobile Commerce, Voice Commerce, Consumer-to-Consumer EC, and Consumer-to-Business EC</vt:lpstr>
      <vt:lpstr>Mobile EC</vt:lpstr>
      <vt:lpstr>Product and Content Sales</vt:lpstr>
      <vt:lpstr>Opportunities and Threats of C2C EC</vt:lpstr>
      <vt:lpstr>E-Auctions and Online Classifieds</vt:lpstr>
      <vt:lpstr>C2B EC </vt:lpstr>
      <vt:lpstr>Learning Objective 4.5</vt:lpstr>
      <vt:lpstr>Securing Payments and Navigating Legal Issues in EC</vt:lpstr>
      <vt:lpstr>Securing Payments in the Digital World</vt:lpstr>
      <vt:lpstr>Bitcoins</vt:lpstr>
      <vt:lpstr>Ways to Protect Yourself When Shopping Online</vt:lpstr>
      <vt:lpstr>Possible Indicators of Fraud</vt:lpstr>
      <vt:lpstr>Legal Issues in EC</vt:lpstr>
      <vt:lpstr>End of Chapter Content</vt:lpstr>
      <vt:lpstr>Managing in the Digital World: Taobao and the World of E-commerce</vt:lpstr>
      <vt:lpstr>Coming Attractions: The AI Hedge Fund</vt:lpstr>
      <vt:lpstr>Ethical Dilemma: The Ethics of Reputation Management</vt:lpstr>
      <vt:lpstr>Security Matters: Too Small to Be Hacked?</vt:lpstr>
      <vt:lpstr>When Things Go Wrong: Buying Likes</vt:lpstr>
      <vt:lpstr>Green I T: Green Online Shopping</vt:lpstr>
      <vt:lpstr>Digital Density: Digital Payments</vt:lpstr>
      <vt:lpstr>Industry Analysis: Retailing</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Systems Today: Managing in the Digital World</dc:title>
  <dc:subject>Psychology</dc:subject>
  <dc:creator>Harold Wise</dc:creator>
  <cp:keywords>Psychology</cp:keywords>
  <cp:lastModifiedBy>Vinothini Radhakrishnan</cp:lastModifiedBy>
  <cp:revision>28</cp:revision>
  <dcterms:created xsi:type="dcterms:W3CDTF">2021-03-03T03:14:29Z</dcterms:created>
  <dcterms:modified xsi:type="dcterms:W3CDTF">2021-03-24T14:13:37Z</dcterms:modified>
</cp:coreProperties>
</file>