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59" r:id="rId2"/>
  </p:sldMasterIdLst>
  <p:notesMasterIdLst>
    <p:notesMasterId r:id="rId62"/>
  </p:notesMasterIdLst>
  <p:handoutMasterIdLst>
    <p:handoutMasterId r:id="rId63"/>
  </p:handoutMasterIdLst>
  <p:sldIdLst>
    <p:sldId id="411" r:id="rId3"/>
    <p:sldId id="311" r:id="rId4"/>
    <p:sldId id="312" r:id="rId5"/>
    <p:sldId id="368" r:id="rId6"/>
    <p:sldId id="369" r:id="rId7"/>
    <p:sldId id="370" r:id="rId8"/>
    <p:sldId id="371" r:id="rId9"/>
    <p:sldId id="372" r:id="rId10"/>
    <p:sldId id="373" r:id="rId11"/>
    <p:sldId id="335" r:id="rId12"/>
    <p:sldId id="336" r:id="rId13"/>
    <p:sldId id="374" r:id="rId14"/>
    <p:sldId id="375" r:id="rId15"/>
    <p:sldId id="376" r:id="rId16"/>
    <p:sldId id="377" r:id="rId17"/>
    <p:sldId id="381" r:id="rId18"/>
    <p:sldId id="380" r:id="rId19"/>
    <p:sldId id="379" r:id="rId20"/>
    <p:sldId id="382" r:id="rId21"/>
    <p:sldId id="340" r:id="rId22"/>
    <p:sldId id="384" r:id="rId23"/>
    <p:sldId id="383" r:id="rId24"/>
    <p:sldId id="385" r:id="rId25"/>
    <p:sldId id="341" r:id="rId26"/>
    <p:sldId id="342" r:id="rId27"/>
    <p:sldId id="386" r:id="rId28"/>
    <p:sldId id="344" r:id="rId29"/>
    <p:sldId id="347" r:id="rId30"/>
    <p:sldId id="348" r:id="rId31"/>
    <p:sldId id="387" r:id="rId32"/>
    <p:sldId id="349" r:id="rId33"/>
    <p:sldId id="354" r:id="rId34"/>
    <p:sldId id="355" r:id="rId35"/>
    <p:sldId id="356" r:id="rId36"/>
    <p:sldId id="388" r:id="rId37"/>
    <p:sldId id="397" r:id="rId38"/>
    <p:sldId id="398" r:id="rId39"/>
    <p:sldId id="399" r:id="rId40"/>
    <p:sldId id="400" r:id="rId41"/>
    <p:sldId id="401" r:id="rId42"/>
    <p:sldId id="402" r:id="rId43"/>
    <p:sldId id="403" r:id="rId44"/>
    <p:sldId id="404" r:id="rId45"/>
    <p:sldId id="391" r:id="rId46"/>
    <p:sldId id="405" r:id="rId47"/>
    <p:sldId id="406" r:id="rId48"/>
    <p:sldId id="407" r:id="rId49"/>
    <p:sldId id="394" r:id="rId50"/>
    <p:sldId id="395" r:id="rId51"/>
    <p:sldId id="408" r:id="rId52"/>
    <p:sldId id="396" r:id="rId53"/>
    <p:sldId id="392" r:id="rId54"/>
    <p:sldId id="393" r:id="rId55"/>
    <p:sldId id="389" r:id="rId56"/>
    <p:sldId id="390" r:id="rId57"/>
    <p:sldId id="357" r:id="rId58"/>
    <p:sldId id="410" r:id="rId59"/>
    <p:sldId id="409" r:id="rId60"/>
    <p:sldId id="298" r:id="rId6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60" autoAdjust="0"/>
    <p:restoredTop sz="86358" autoAdjust="0"/>
  </p:normalViewPr>
  <p:slideViewPr>
    <p:cSldViewPr snapToGrid="0" snapToObjects="1">
      <p:cViewPr varScale="1">
        <p:scale>
          <a:sx n="84" d="100"/>
          <a:sy n="84" d="100"/>
        </p:scale>
        <p:origin x="-1350" y="-84"/>
      </p:cViewPr>
      <p:guideLst>
        <p:guide orient="horz" pos="2160"/>
        <p:guide pos="2880"/>
      </p:guideLst>
    </p:cSldViewPr>
  </p:slideViewPr>
  <p:outlineViewPr>
    <p:cViewPr>
      <p:scale>
        <a:sx n="33" d="100"/>
        <a:sy n="33" d="100"/>
      </p:scale>
      <p:origin x="0" y="-43118"/>
    </p:cViewPr>
  </p:outlineViewPr>
  <p:notesTextViewPr>
    <p:cViewPr>
      <p:scale>
        <a:sx n="3" d="2"/>
        <a:sy n="3" d="2"/>
      </p:scale>
      <p:origin x="0" y="0"/>
    </p:cViewPr>
  </p:notesTextViewPr>
  <p:sorterViewPr>
    <p:cViewPr>
      <p:scale>
        <a:sx n="100" d="100"/>
        <a:sy n="100" d="100"/>
      </p:scale>
      <p:origin x="0" y="-3346"/>
    </p:cViewPr>
  </p:sorterViewPr>
  <p:notesViewPr>
    <p:cSldViewPr snapToGrid="0" snapToObjects="1">
      <p:cViewPr varScale="1">
        <p:scale>
          <a:sx n="85" d="100"/>
          <a:sy n="85" d="100"/>
        </p:scale>
        <p:origin x="380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4/19/2021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a:t>
            </a:r>
            <a:r>
              <a:rPr lang="en-US" sz="1200" b="0" i="0" u="none" strike="noStrike" kern="1200" cap="none" dirty="0" err="1">
                <a:solidFill>
                  <a:schemeClr val="dk1"/>
                </a:solidFill>
                <a:latin typeface="Arial"/>
                <a:ea typeface="Arial"/>
                <a:cs typeface="Arial"/>
                <a:sym typeface="Arial"/>
              </a:rPr>
              <a:t>MathType</a:t>
            </a:r>
            <a:r>
              <a:rPr lang="en-US" sz="1200" b="0" i="0" u="none" strike="noStrike" kern="1200" cap="none" dirty="0">
                <a:solidFill>
                  <a:schemeClr val="dk1"/>
                </a:solidFill>
                <a:latin typeface="Arial"/>
                <a:ea typeface="Arial"/>
                <a:cs typeface="Arial"/>
                <a:sym typeface="Arial"/>
              </a:rPr>
              <a:t>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509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If this slide</a:t>
            </a:r>
            <a:r>
              <a:rPr lang="en-US" baseline="0" dirty="0"/>
              <a:t> was not included in the original PPT, it should be added.</a:t>
            </a: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r>
              <a:rPr lang="en-US"/>
              <a:t>Click to edit Master subtitle style</a:t>
            </a:r>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a:extLst>
              <a:ext uri="{FF2B5EF4-FFF2-40B4-BE49-F238E27FC236}">
                <a16:creationId xmlns:a16="http://schemas.microsoft.com/office/drawing/2014/main" xmlns="" id="{0291B9DA-1DAD-4AB4-94B2-688DFC8B093A}"/>
              </a:ext>
            </a:extLst>
          </p:cNvPr>
          <p:cNvSpPr>
            <a:spLocks noGrp="1"/>
          </p:cNvSpPr>
          <p:nvPr>
            <p:ph type="body" sz="quarter" idx="13" hasCustomPrompt="1"/>
          </p:nvPr>
        </p:nvSpPr>
        <p:spPr>
          <a:xfrm>
            <a:off x="1494693" y="6407662"/>
            <a:ext cx="7194635" cy="334534"/>
          </a:xfrm>
        </p:spPr>
        <p:txBody>
          <a:bodyPr/>
          <a:lstStyle>
            <a:lvl1pPr marL="101600" indent="0" algn="r">
              <a:buNone/>
              <a:defRPr sz="1200">
                <a:latin typeface="Verdana" panose="020B0604030504040204" pitchFamily="34" charset="0"/>
                <a:ea typeface="Verdana" panose="020B0604030504040204" pitchFamily="34" charset="0"/>
                <a:cs typeface="Verdana" panose="020B0604030504040204" pitchFamily="34" charset="0"/>
              </a:defRPr>
            </a:lvl1pPr>
            <a:lvl2pPr>
              <a:defRPr sz="12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a:defRPr sz="12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add copyright text</a:t>
            </a:r>
          </a:p>
        </p:txBody>
      </p:sp>
      <p:sp>
        <p:nvSpPr>
          <p:cNvPr id="4" name="Picture Placeholder 3">
            <a:extLst>
              <a:ext uri="{FF2B5EF4-FFF2-40B4-BE49-F238E27FC236}">
                <a16:creationId xmlns:a16="http://schemas.microsoft.com/office/drawing/2014/main" xmlns="" id="{3AC35AB9-24C4-47CB-AA83-05CAEBB6D99B}"/>
              </a:ext>
            </a:extLst>
          </p:cNvPr>
          <p:cNvSpPr>
            <a:spLocks noGrp="1"/>
          </p:cNvSpPr>
          <p:nvPr>
            <p:ph type="pic" sz="quarter" idx="14" hasCustomPrompt="1"/>
          </p:nvPr>
        </p:nvSpPr>
        <p:spPr>
          <a:xfrm>
            <a:off x="93663" y="6407150"/>
            <a:ext cx="1401762" cy="334963"/>
          </a:xfrm>
        </p:spPr>
        <p:txBody>
          <a:bodyPr/>
          <a:lstStyle>
            <a:lvl1pPr marL="101600" indent="0">
              <a:buNone/>
              <a:defRPr sz="1200"/>
            </a:lvl1pPr>
          </a:lstStyle>
          <a:p>
            <a:r>
              <a:rPr lang="en-US" dirty="0"/>
              <a:t>Logo</a:t>
            </a:r>
          </a:p>
        </p:txBody>
      </p:sp>
    </p:spTree>
    <p:extLst>
      <p:ext uri="{BB962C8B-B14F-4D97-AF65-F5344CB8AC3E}">
        <p14:creationId xmlns:p14="http://schemas.microsoft.com/office/powerpoint/2010/main" val="421594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xmlns=""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xmlns=""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xmlns=""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xmlns=""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xmlns=""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xmlns=""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xmlns=""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xmlns=""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xmlns=""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xmlns=""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5" name="Footer Placeholder 4">
            <a:extLst>
              <a:ext uri="{FF2B5EF4-FFF2-40B4-BE49-F238E27FC236}">
                <a16:creationId xmlns:a16="http://schemas.microsoft.com/office/drawing/2014/main" xmlns="" id="{E2476705-5AD3-4E05-9DCF-CA01EBF96B12}"/>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xmlns=""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Date Placeholder 2">
            <a:extLst>
              <a:ext uri="{FF2B5EF4-FFF2-40B4-BE49-F238E27FC236}">
                <a16:creationId xmlns:a16="http://schemas.microsoft.com/office/drawing/2014/main" xmlns="" id="{D8A4DA0A-BA94-4C4E-A521-FB23D113A856}"/>
              </a:ext>
            </a:extLst>
          </p:cNvPr>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4872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9319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xmlns=""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xmlns=""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xmlns=""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xmlns=""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xmlns=""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xmlns=""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xmlns="" id="{9349B39A-AC01-4073-85EF-922E8DBA6C0A}"/>
              </a:ext>
            </a:extLst>
          </p:cNvPr>
          <p:cNvSpPr>
            <a:spLocks noGrp="1"/>
          </p:cNvSpPr>
          <p:nvPr>
            <p:ph type="pic" sz="quarter" idx="18"/>
          </p:nvPr>
        </p:nvSpPr>
        <p:spPr>
          <a:xfrm>
            <a:off x="457200" y="1517650"/>
            <a:ext cx="4178300" cy="4608513"/>
          </a:xfrm>
        </p:spPr>
        <p:txBody>
          <a:bodyPr/>
          <a:lstStyle/>
          <a:p>
            <a:endParaRPr lang="en-IN"/>
          </a:p>
        </p:txBody>
      </p:sp>
      <p:pic>
        <p:nvPicPr>
          <p:cNvPr id="11" name="Logo"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95475763"/>
      </p:ext>
    </p:extLst>
  </p:cSld>
  <p:clrMapOvr>
    <a:masterClrMapping/>
  </p:clrMapOvr>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xmlns="" id="{00F45AE3-EB76-41DE-97B2-CFE79B73D3C6}"/>
              </a:ext>
            </a:extLst>
          </p:cNvPr>
          <p:cNvSpPr>
            <a:spLocks noGrp="1"/>
          </p:cNvSpPr>
          <p:nvPr>
            <p:ph sz="quarter" idx="13"/>
          </p:nvPr>
        </p:nvSpPr>
        <p:spPr>
          <a:xfrm>
            <a:off x="457200" y="1441450"/>
            <a:ext cx="8232775" cy="4598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xmlns=""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igure + Capti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xmlns="" id="{9E6B7D3D-89C9-4133-8D8A-D779EB3D311D}"/>
              </a:ext>
            </a:extLst>
          </p:cNvPr>
          <p:cNvSpPr>
            <a:spLocks noGrp="1"/>
          </p:cNvSpPr>
          <p:nvPr>
            <p:ph sz="quarter" idx="13"/>
          </p:nvPr>
        </p:nvSpPr>
        <p:spPr>
          <a:xfrm>
            <a:off x="457200" y="1481138"/>
            <a:ext cx="4484688" cy="4408487"/>
          </a:xfrm>
        </p:spPr>
        <p:txBody>
          <a:bodyPr/>
          <a:lstStyle/>
          <a:p>
            <a:pPr lvl="0"/>
            <a:r>
              <a:rPr lang="en-US" dirty="0"/>
              <a:t>Edit Master text styles</a:t>
            </a:r>
          </a:p>
        </p:txBody>
      </p:sp>
      <p:sp>
        <p:nvSpPr>
          <p:cNvPr id="9" name="Picture Placeholder 8">
            <a:extLst>
              <a:ext uri="{FF2B5EF4-FFF2-40B4-BE49-F238E27FC236}">
                <a16:creationId xmlns:a16="http://schemas.microsoft.com/office/drawing/2014/main" xmlns="" id="{F95A3C12-C176-4C2E-9820-6A6035C43AF5}"/>
              </a:ext>
            </a:extLst>
          </p:cNvPr>
          <p:cNvSpPr>
            <a:spLocks noGrp="1"/>
          </p:cNvSpPr>
          <p:nvPr>
            <p:ph type="pic" sz="quarter" idx="14"/>
          </p:nvPr>
        </p:nvSpPr>
        <p:spPr>
          <a:xfrm>
            <a:off x="5192713" y="1481138"/>
            <a:ext cx="3592512" cy="3754437"/>
          </a:xfrm>
        </p:spPr>
        <p:txBody>
          <a:bodyPr/>
          <a:lstStyle/>
          <a:p>
            <a:endParaRPr lang="en-US" dirty="0"/>
          </a:p>
        </p:txBody>
      </p:sp>
      <p:sp>
        <p:nvSpPr>
          <p:cNvPr id="11" name="Text Placeholder 10">
            <a:extLst>
              <a:ext uri="{FF2B5EF4-FFF2-40B4-BE49-F238E27FC236}">
                <a16:creationId xmlns:a16="http://schemas.microsoft.com/office/drawing/2014/main" xmlns="" id="{F059F1CC-D06F-4B10-B166-6D6F2C786A37}"/>
              </a:ext>
            </a:extLst>
          </p:cNvPr>
          <p:cNvSpPr>
            <a:spLocks noGrp="1"/>
          </p:cNvSpPr>
          <p:nvPr>
            <p:ph type="body" sz="quarter" idx="15" hasCustomPrompt="1"/>
          </p:nvPr>
        </p:nvSpPr>
        <p:spPr>
          <a:xfrm>
            <a:off x="5192713" y="5399088"/>
            <a:ext cx="3592512" cy="490537"/>
          </a:xfrm>
        </p:spPr>
        <p:txBody>
          <a:bodyPr/>
          <a:lstStyle>
            <a:lvl1pPr marL="101600" indent="0">
              <a:buNone/>
              <a:defRPr sz="1200"/>
            </a:lvl1pPr>
          </a:lstStyle>
          <a:p>
            <a:pPr lvl="0"/>
            <a:r>
              <a:rPr lang="en-US" dirty="0"/>
              <a:t>Caption</a:t>
            </a:r>
          </a:p>
        </p:txBody>
      </p:sp>
      <p:sp>
        <p:nvSpPr>
          <p:cNvPr id="3" name="Date Placeholder 2">
            <a:extLst>
              <a:ext uri="{FF2B5EF4-FFF2-40B4-BE49-F238E27FC236}">
                <a16:creationId xmlns:a16="http://schemas.microsoft.com/office/drawing/2014/main" xmlns=""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 name="Footer Placeholder 4">
            <a:extLst>
              <a:ext uri="{FF2B5EF4-FFF2-40B4-BE49-F238E27FC236}">
                <a16:creationId xmlns:a16="http://schemas.microsoft.com/office/drawing/2014/main" xmlns="" id="{A6FA6EBD-95B8-4957-AE05-FC01EF65059B}"/>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6042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hasCustomPrompt="1"/>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63" name="Shape 63"/>
          <p:cNvSpPr txBox="1">
            <a:spLocks noGrp="1"/>
          </p:cNvSpPr>
          <p:nvPr>
            <p:ph type="body" idx="1" hasCustomPrompt="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r>
              <a:rPr lang="en-US" dirty="0"/>
              <a:t>Click to add Learning Objective(s)</a:t>
            </a:r>
            <a:endParaRPr dirty="0"/>
          </a:p>
        </p:txBody>
      </p:sp>
      <p:sp>
        <p:nvSpPr>
          <p:cNvPr id="64" name="Shape 64"/>
          <p:cNvSpPr txBox="1">
            <a:spLocks noGrp="1"/>
          </p:cNvSpPr>
          <p:nvPr>
            <p:ph type="body" idx="2"/>
          </p:nvPr>
        </p:nvSpPr>
        <p:spPr>
          <a:xfrm>
            <a:off x="457200" y="1358678"/>
            <a:ext cx="8229600" cy="4767485"/>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5091D3-E16C-46AB-9A90-0F52CA812534}"/>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title">
            <a:extLst>
              <a:ext uri="{FF2B5EF4-FFF2-40B4-BE49-F238E27FC236}">
                <a16:creationId xmlns:a16="http://schemas.microsoft.com/office/drawing/2014/main" xmlns=""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xmlns=""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xmlns="" id="{3D0F2ED9-E212-40DC-A528-BE4A28DE88FD}"/>
              </a:ext>
            </a:extLst>
          </p:cNvPr>
          <p:cNvSpPr>
            <a:spLocks noGrp="1"/>
          </p:cNvSpPr>
          <p:nvPr>
            <p:ph type="body" sz="quarter" idx="15" hasCustomPrompt="1"/>
          </p:nvPr>
        </p:nvSpPr>
        <p:spPr>
          <a:xfrm>
            <a:off x="808109" y="1681163"/>
            <a:ext cx="1957388"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xmlns="" id="{E8D9AEEF-5E99-48D4-B8C3-C5A995764DCA}"/>
              </a:ext>
            </a:extLst>
          </p:cNvPr>
          <p:cNvSpPr>
            <a:spLocks noGrp="1"/>
          </p:cNvSpPr>
          <p:nvPr>
            <p:ph type="body" sz="quarter" idx="16" hasCustomPrompt="1"/>
          </p:nvPr>
        </p:nvSpPr>
        <p:spPr>
          <a:xfrm>
            <a:off x="822325" y="2643044"/>
            <a:ext cx="1957388"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xmlns="" id="{99D329CE-18C4-40A9-A508-1684979AC205}"/>
              </a:ext>
            </a:extLst>
          </p:cNvPr>
          <p:cNvSpPr>
            <a:spLocks noGrp="1"/>
          </p:cNvSpPr>
          <p:nvPr>
            <p:ph type="body" sz="quarter" idx="17" hasCustomPrompt="1"/>
          </p:nvPr>
        </p:nvSpPr>
        <p:spPr>
          <a:xfrm>
            <a:off x="822325" y="3613151"/>
            <a:ext cx="1957388"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xmlns="" id="{AAE735D1-F9F4-4525-9ED5-F10A99DECCB8}"/>
              </a:ext>
            </a:extLst>
          </p:cNvPr>
          <p:cNvSpPr>
            <a:spLocks noGrp="1"/>
          </p:cNvSpPr>
          <p:nvPr>
            <p:ph type="body" sz="quarter" idx="18" hasCustomPrompt="1"/>
          </p:nvPr>
        </p:nvSpPr>
        <p:spPr>
          <a:xfrm>
            <a:off x="6729412" y="1681163"/>
            <a:ext cx="1957388"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xmlns="" id="{43259E0C-9247-446E-9183-FBF70F8FD41C}"/>
              </a:ext>
            </a:extLst>
          </p:cNvPr>
          <p:cNvSpPr>
            <a:spLocks noGrp="1"/>
          </p:cNvSpPr>
          <p:nvPr>
            <p:ph type="body" sz="quarter" idx="19" hasCustomPrompt="1"/>
          </p:nvPr>
        </p:nvSpPr>
        <p:spPr>
          <a:xfrm>
            <a:off x="6729413" y="2651910"/>
            <a:ext cx="1957387"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xmlns="" id="{111F58DF-A1C1-4DD6-ADE5-FC54A39F6757}"/>
              </a:ext>
            </a:extLst>
          </p:cNvPr>
          <p:cNvSpPr>
            <a:spLocks noGrp="1"/>
          </p:cNvSpPr>
          <p:nvPr>
            <p:ph type="body" sz="quarter" idx="20" hasCustomPrompt="1"/>
          </p:nvPr>
        </p:nvSpPr>
        <p:spPr>
          <a:xfrm>
            <a:off x="6729413" y="3613151"/>
            <a:ext cx="1957387" cy="627063"/>
          </a:xfrm>
        </p:spPr>
        <p:txBody>
          <a:bodyPr/>
          <a:lstStyle>
            <a:lvl1pPr marL="101600" indent="0">
              <a:buNone/>
              <a:defRPr/>
            </a:lvl1pPr>
          </a:lstStyle>
          <a:p>
            <a:pPr lvl="0"/>
            <a:r>
              <a:rPr lang="en-US" dirty="0"/>
              <a:t>Label 6</a:t>
            </a:r>
          </a:p>
        </p:txBody>
      </p:sp>
      <p:sp>
        <p:nvSpPr>
          <p:cNvPr id="5" name="Footer Placeholder 4">
            <a:extLst>
              <a:ext uri="{FF2B5EF4-FFF2-40B4-BE49-F238E27FC236}">
                <a16:creationId xmlns:a16="http://schemas.microsoft.com/office/drawing/2014/main" xmlns="" id="{237B7866-709E-4B26-BCD7-5CF284C134CA}"/>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xmlns=""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Date Placeholder 2">
            <a:extLst>
              <a:ext uri="{FF2B5EF4-FFF2-40B4-BE49-F238E27FC236}">
                <a16:creationId xmlns:a16="http://schemas.microsoft.com/office/drawing/2014/main" xmlns="" id="{D0CEC9E9-2CDA-42DF-A6E1-55B455A7E67B}"/>
              </a:ext>
            </a:extLst>
          </p:cNvPr>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27899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 name="Footer Placeholder 1">
            <a:extLst>
              <a:ext uri="{FF2B5EF4-FFF2-40B4-BE49-F238E27FC236}">
                <a16:creationId xmlns:a16="http://schemas.microsoft.com/office/drawing/2014/main" xmlns=""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75"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443972" y="6429709"/>
            <a:ext cx="917999" cy="279914"/>
          </a:xfrm>
          <a:prstGeom prst="rect">
            <a:avLst/>
          </a:prstGeom>
          <a:noFill/>
          <a:ln>
            <a:noFill/>
          </a:ln>
        </p:spPr>
      </p:pic>
      <p:sp>
        <p:nvSpPr>
          <p:cNvPr id="16" name="Shape 16"/>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2015, 2012, 2009 Pearson Education, Inc. All Rights Reserved</a:t>
            </a:r>
          </a:p>
        </p:txBody>
      </p:sp>
      <p:sp>
        <p:nvSpPr>
          <p:cNvPr id="2" name="Footer Placeholder 1">
            <a:extLst>
              <a:ext uri="{FF2B5EF4-FFF2-40B4-BE49-F238E27FC236}">
                <a16:creationId xmlns:a16="http://schemas.microsoft.com/office/drawing/2014/main" xmlns=""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71" r:id="rId3"/>
    <p:sldLayoutId id="2147483673" r:id="rId4"/>
    <p:sldLayoutId id="2147483654" r:id="rId5"/>
    <p:sldLayoutId id="2147483655" r:id="rId6"/>
    <p:sldLayoutId id="2147483670" r:id="rId7"/>
    <p:sldLayoutId id="2147483669" r:id="rId8"/>
    <p:sldLayoutId id="2147483657"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arizona.edu/"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1.sv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98728-A241-43F4-95FF-6C49FEEA0911}"/>
              </a:ext>
            </a:extLst>
          </p:cNvPr>
          <p:cNvSpPr>
            <a:spLocks noGrp="1"/>
          </p:cNvSpPr>
          <p:nvPr>
            <p:ph type="title"/>
          </p:nvPr>
        </p:nvSpPr>
        <p:spPr>
          <a:xfrm>
            <a:off x="395287" y="89113"/>
            <a:ext cx="8353425" cy="1110365"/>
          </a:xfrm>
        </p:spPr>
        <p:txBody>
          <a:bodyPr lIns="0" tIns="0" rIns="0" bIns="0" anchor="ctr"/>
          <a:lstStyle/>
          <a:p>
            <a:r>
              <a:rPr lang="en-IN" dirty="0"/>
              <a:t>Information Systems Today: Managing in the Digital World</a:t>
            </a:r>
            <a:endParaRPr lang="en-US" dirty="0"/>
          </a:p>
        </p:txBody>
      </p:sp>
      <p:sp>
        <p:nvSpPr>
          <p:cNvPr id="3" name="Content Placeholder 2">
            <a:extLst>
              <a:ext uri="{FF2B5EF4-FFF2-40B4-BE49-F238E27FC236}">
                <a16:creationId xmlns:a16="http://schemas.microsoft.com/office/drawing/2014/main" xmlns="" id="{ABE18F80-D4FC-4D8F-B2BD-E7BEE7E012B5}"/>
              </a:ext>
            </a:extLst>
          </p:cNvPr>
          <p:cNvSpPr>
            <a:spLocks noGrp="1"/>
          </p:cNvSpPr>
          <p:nvPr>
            <p:ph type="body" idx="1"/>
          </p:nvPr>
        </p:nvSpPr>
        <p:spPr>
          <a:xfrm>
            <a:off x="400618" y="1405376"/>
            <a:ext cx="8353425" cy="320395"/>
          </a:xfrm>
        </p:spPr>
        <p:txBody>
          <a:bodyPr lIns="0" tIns="0" rIns="0" bIns="0" anchor="ctr"/>
          <a:lstStyle/>
          <a:p>
            <a:r>
              <a:rPr lang="en-US" dirty="0">
                <a:solidFill>
                  <a:schemeClr val="tx2"/>
                </a:solidFill>
              </a:rPr>
              <a:t>Ninth Edition</a:t>
            </a:r>
          </a:p>
        </p:txBody>
      </p:sp>
      <p:sp>
        <p:nvSpPr>
          <p:cNvPr id="5" name="Content Placeholder 4">
            <a:extLst>
              <a:ext uri="{FF2B5EF4-FFF2-40B4-BE49-F238E27FC236}">
                <a16:creationId xmlns:a16="http://schemas.microsoft.com/office/drawing/2014/main" xmlns="" id="{2D222376-7AD7-4443-B67A-120BE12F4DDB}"/>
              </a:ext>
            </a:extLst>
          </p:cNvPr>
          <p:cNvSpPr>
            <a:spLocks noGrp="1"/>
          </p:cNvSpPr>
          <p:nvPr>
            <p:ph sz="quarter" idx="14"/>
          </p:nvPr>
        </p:nvSpPr>
        <p:spPr>
          <a:xfrm>
            <a:off x="4593936" y="2858343"/>
            <a:ext cx="3657600" cy="526779"/>
          </a:xfrm>
        </p:spPr>
        <p:txBody>
          <a:bodyPr lIns="0" tIns="0" rIns="0" bIns="0" anchor="ctr"/>
          <a:lstStyle/>
          <a:p>
            <a:pPr marL="0"/>
            <a:r>
              <a:rPr lang="en-US" dirty="0"/>
              <a:t>Chapter 3</a:t>
            </a:r>
          </a:p>
        </p:txBody>
      </p:sp>
      <p:sp>
        <p:nvSpPr>
          <p:cNvPr id="6" name="Content Placeholder 5">
            <a:extLst>
              <a:ext uri="{FF2B5EF4-FFF2-40B4-BE49-F238E27FC236}">
                <a16:creationId xmlns:a16="http://schemas.microsoft.com/office/drawing/2014/main" xmlns="" id="{82FD4EC9-4778-4E2F-B136-2A176CA2BA69}"/>
              </a:ext>
            </a:extLst>
          </p:cNvPr>
          <p:cNvSpPr>
            <a:spLocks noGrp="1"/>
          </p:cNvSpPr>
          <p:nvPr>
            <p:ph sz="quarter" idx="15"/>
          </p:nvPr>
        </p:nvSpPr>
        <p:spPr>
          <a:xfrm>
            <a:off x="4593936" y="3593420"/>
            <a:ext cx="4151856" cy="924274"/>
          </a:xfrm>
        </p:spPr>
        <p:txBody>
          <a:bodyPr lIns="0" tIns="0" rIns="0" bIns="0" anchor="ctr"/>
          <a:lstStyle/>
          <a:p>
            <a:pPr marL="0"/>
            <a:r>
              <a:rPr lang="en-IN" dirty="0">
                <a:solidFill>
                  <a:schemeClr val="tx1"/>
                </a:solidFill>
              </a:rPr>
              <a:t>Managing the Information Systems Infrastructure and Services</a:t>
            </a:r>
          </a:p>
        </p:txBody>
      </p:sp>
      <p:pic>
        <p:nvPicPr>
          <p:cNvPr id="9" name="Picture Placeholder 8" descr="Front Cover: Information Systems Today: Managing in the Digital World, Ninth Edition by Valacich, Schneider, Hashim">
            <a:extLst>
              <a:ext uri="{FF2B5EF4-FFF2-40B4-BE49-F238E27FC236}">
                <a16:creationId xmlns:a16="http://schemas.microsoft.com/office/drawing/2014/main" xmlns="" id="{374A1B07-B9FA-496D-BD9F-C32534CA6553}"/>
              </a:ext>
            </a:extLst>
          </p:cNvPr>
          <p:cNvPicPr>
            <a:picLocks noGrp="1" noChangeAspect="1"/>
          </p:cNvPicPr>
          <p:nvPr>
            <p:ph type="pic" sz="quarter" idx="18"/>
          </p:nvPr>
        </p:nvPicPr>
        <p:blipFill>
          <a:blip r:embed="rId3"/>
          <a:srcRect l="4039" r="4039"/>
          <a:stretch>
            <a:fillRect/>
          </a:stretch>
        </p:blipFill>
        <p:spPr>
          <a:xfrm>
            <a:off x="451266" y="1936005"/>
            <a:ext cx="3218309" cy="4341428"/>
          </a:xfrm>
        </p:spPr>
      </p:pic>
      <p:sp>
        <p:nvSpPr>
          <p:cNvPr id="8" name="Content Placeholder 7">
            <a:extLst>
              <a:ext uri="{FF2B5EF4-FFF2-40B4-BE49-F238E27FC236}">
                <a16:creationId xmlns:a16="http://schemas.microsoft.com/office/drawing/2014/main" xmlns="" id="{C8E88D28-1A9F-4FC4-946F-10B4629D1438}"/>
              </a:ext>
            </a:extLst>
          </p:cNvPr>
          <p:cNvSpPr>
            <a:spLocks noGrp="1"/>
          </p:cNvSpPr>
          <p:nvPr>
            <p:ph sz="quarter" idx="17"/>
          </p:nvPr>
        </p:nvSpPr>
        <p:spPr>
          <a:xfrm>
            <a:off x="2173332" y="6440541"/>
            <a:ext cx="6589712" cy="228600"/>
          </a:xfrm>
        </p:spPr>
        <p:txBody>
          <a:bodyPr/>
          <a:lstStyle/>
          <a:p>
            <a:pPr marL="0" indent="0">
              <a:spcBef>
                <a:spcPts val="0"/>
              </a:spcBef>
              <a:buClrTx/>
              <a:buSzTx/>
              <a:defRPr/>
            </a:pPr>
            <a:r>
              <a:rPr lang="en-US" altLang="en-US" dirty="0">
                <a:latin typeface="Verdana"/>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47998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Learning Objective 3.2</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solidFill>
                  <a:schemeClr val="tx1"/>
                </a:solidFill>
              </a:rPr>
              <a:t>Describe the essential components of an organization’s infrastructure</a:t>
            </a:r>
            <a:endParaRPr lang="en-US" sz="2400" dirty="0">
              <a:solidFill>
                <a:srgbClr val="007FA3"/>
              </a:solidFill>
            </a:endParaRPr>
          </a:p>
          <a:p>
            <a:endParaRPr lang="en-US" sz="2400" dirty="0"/>
          </a:p>
        </p:txBody>
      </p:sp>
    </p:spTree>
    <p:extLst>
      <p:ext uri="{BB962C8B-B14F-4D97-AF65-F5344CB8AC3E}">
        <p14:creationId xmlns:p14="http://schemas.microsoft.com/office/powerpoint/2010/main" val="92290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IS Infrastructure Components</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Hardware</a:t>
            </a:r>
          </a:p>
          <a:p>
            <a:r>
              <a:rPr lang="en-US" sz="2400" dirty="0"/>
              <a:t>System Software</a:t>
            </a:r>
          </a:p>
          <a:p>
            <a:r>
              <a:rPr lang="en-US" sz="2400" dirty="0"/>
              <a:t>Storage</a:t>
            </a:r>
          </a:p>
          <a:p>
            <a:r>
              <a:rPr lang="en-US" sz="2400" dirty="0"/>
              <a:t>Networking</a:t>
            </a:r>
          </a:p>
          <a:p>
            <a:r>
              <a:rPr lang="en-US" sz="2400" dirty="0"/>
              <a:t>Data Centers</a:t>
            </a:r>
          </a:p>
        </p:txBody>
      </p:sp>
    </p:spTree>
    <p:extLst>
      <p:ext uri="{BB962C8B-B14F-4D97-AF65-F5344CB8AC3E}">
        <p14:creationId xmlns:p14="http://schemas.microsoft.com/office/powerpoint/2010/main" val="4219657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Hardware</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312650"/>
            <a:ext cx="8229600" cy="419618"/>
          </a:xfrm>
        </p:spPr>
        <p:txBody>
          <a:bodyPr/>
          <a:lstStyle/>
          <a:p>
            <a:r>
              <a:rPr lang="en-US" sz="2000" dirty="0"/>
              <a:t>Characteristics of Computers Currently Being Used in Organizations</a:t>
            </a:r>
          </a:p>
        </p:txBody>
      </p:sp>
      <p:graphicFrame>
        <p:nvGraphicFramePr>
          <p:cNvPr id="5" name="Table 5">
            <a:extLst>
              <a:ext uri="{FF2B5EF4-FFF2-40B4-BE49-F238E27FC236}">
                <a16:creationId xmlns:a16="http://schemas.microsoft.com/office/drawing/2014/main" xmlns="" id="{8F002DA9-FFD2-40A1-9641-861BE549D6D0}"/>
              </a:ext>
            </a:extLst>
          </p:cNvPr>
          <p:cNvGraphicFramePr>
            <a:graphicFrameLocks noGrp="1"/>
          </p:cNvGraphicFramePr>
          <p:nvPr>
            <p:ph sz="quarter" idx="14"/>
            <p:extLst>
              <p:ext uri="{D42A27DB-BD31-4B8C-83A1-F6EECF244321}">
                <p14:modId xmlns:p14="http://schemas.microsoft.com/office/powerpoint/2010/main" val="232856007"/>
              </p:ext>
            </p:extLst>
          </p:nvPr>
        </p:nvGraphicFramePr>
        <p:xfrm>
          <a:off x="457200" y="1795663"/>
          <a:ext cx="8229600" cy="4023360"/>
        </p:xfrm>
        <a:graphic>
          <a:graphicData uri="http://schemas.openxmlformats.org/drawingml/2006/table">
            <a:tbl>
              <a:tblPr firstRow="1" bandRow="1">
                <a:tableStyleId>{40F9630F-82C1-40B7-BC3A-925EFCFF5E92}</a:tableStyleId>
              </a:tblPr>
              <a:tblGrid>
                <a:gridCol w="1245476">
                  <a:extLst>
                    <a:ext uri="{9D8B030D-6E8A-4147-A177-3AD203B41FA5}">
                      <a16:colId xmlns:a16="http://schemas.microsoft.com/office/drawing/2014/main" xmlns="" val="2195441019"/>
                    </a:ext>
                  </a:extLst>
                </a:gridCol>
                <a:gridCol w="1082565">
                  <a:extLst>
                    <a:ext uri="{9D8B030D-6E8A-4147-A177-3AD203B41FA5}">
                      <a16:colId xmlns:a16="http://schemas.microsoft.com/office/drawing/2014/main" xmlns="" val="4208618799"/>
                    </a:ext>
                  </a:extLst>
                </a:gridCol>
                <a:gridCol w="1786759">
                  <a:extLst>
                    <a:ext uri="{9D8B030D-6E8A-4147-A177-3AD203B41FA5}">
                      <a16:colId xmlns:a16="http://schemas.microsoft.com/office/drawing/2014/main" xmlns="" val="1403728761"/>
                    </a:ext>
                  </a:extLst>
                </a:gridCol>
                <a:gridCol w="1755228">
                  <a:extLst>
                    <a:ext uri="{9D8B030D-6E8A-4147-A177-3AD203B41FA5}">
                      <a16:colId xmlns:a16="http://schemas.microsoft.com/office/drawing/2014/main" xmlns="" val="1832437194"/>
                    </a:ext>
                  </a:extLst>
                </a:gridCol>
                <a:gridCol w="1114096">
                  <a:extLst>
                    <a:ext uri="{9D8B030D-6E8A-4147-A177-3AD203B41FA5}">
                      <a16:colId xmlns:a16="http://schemas.microsoft.com/office/drawing/2014/main" xmlns="" val="1187632354"/>
                    </a:ext>
                  </a:extLst>
                </a:gridCol>
                <a:gridCol w="1245476">
                  <a:extLst>
                    <a:ext uri="{9D8B030D-6E8A-4147-A177-3AD203B41FA5}">
                      <a16:colId xmlns:a16="http://schemas.microsoft.com/office/drawing/2014/main" xmlns="" val="3440981722"/>
                    </a:ext>
                  </a:extLst>
                </a:gridCol>
              </a:tblGrid>
              <a:tr h="370840">
                <a:tc>
                  <a:txBody>
                    <a:bodyPr/>
                    <a:lstStyle/>
                    <a:p>
                      <a:endParaRPr lang="en-US" dirty="0"/>
                    </a:p>
                    <a:p>
                      <a:r>
                        <a:rPr lang="en-US" dirty="0"/>
                        <a:t>Type of Computer</a:t>
                      </a:r>
                    </a:p>
                  </a:txBody>
                  <a:tcPr/>
                </a:tc>
                <a:tc>
                  <a:txBody>
                    <a:bodyPr/>
                    <a:lstStyle/>
                    <a:p>
                      <a:r>
                        <a:rPr lang="en-US" dirty="0"/>
                        <a:t>Number of Simultaneous Users</a:t>
                      </a:r>
                    </a:p>
                  </a:txBody>
                  <a:tcPr/>
                </a:tc>
                <a:tc>
                  <a:txBody>
                    <a:bodyPr/>
                    <a:lstStyle/>
                    <a:p>
                      <a:endParaRPr lang="en-US" dirty="0"/>
                    </a:p>
                    <a:p>
                      <a:endParaRPr lang="en-US" dirty="0"/>
                    </a:p>
                    <a:p>
                      <a:r>
                        <a:rPr lang="en-US" dirty="0"/>
                        <a:t>Physical Size</a:t>
                      </a:r>
                    </a:p>
                  </a:txBody>
                  <a:tcPr/>
                </a:tc>
                <a:tc>
                  <a:txBody>
                    <a:bodyPr/>
                    <a:lstStyle/>
                    <a:p>
                      <a:endParaRPr lang="en-US" dirty="0"/>
                    </a:p>
                    <a:p>
                      <a:endParaRPr lang="en-US" dirty="0"/>
                    </a:p>
                    <a:p>
                      <a:r>
                        <a:rPr lang="en-US" dirty="0"/>
                        <a:t>Typical Use</a:t>
                      </a:r>
                    </a:p>
                  </a:txBody>
                  <a:tcPr/>
                </a:tc>
                <a:tc>
                  <a:txBody>
                    <a:bodyPr/>
                    <a:lstStyle/>
                    <a:p>
                      <a:r>
                        <a:rPr lang="en-US" dirty="0"/>
                        <a:t>Random Access Memory</a:t>
                      </a:r>
                    </a:p>
                  </a:txBody>
                  <a:tcPr/>
                </a:tc>
                <a:tc>
                  <a:txBody>
                    <a:bodyPr/>
                    <a:lstStyle/>
                    <a:p>
                      <a:endParaRPr lang="en-US" dirty="0"/>
                    </a:p>
                    <a:p>
                      <a:r>
                        <a:rPr lang="en-US" dirty="0"/>
                        <a:t>Typical Cost (in US$)</a:t>
                      </a:r>
                    </a:p>
                  </a:txBody>
                  <a:tcPr/>
                </a:tc>
                <a:extLst>
                  <a:ext uri="{0D108BD9-81ED-4DB2-BD59-A6C34878D82A}">
                    <a16:rowId xmlns:a16="http://schemas.microsoft.com/office/drawing/2014/main" xmlns="" val="3360798555"/>
                  </a:ext>
                </a:extLst>
              </a:tr>
              <a:tr h="370840">
                <a:tc>
                  <a:txBody>
                    <a:bodyPr/>
                    <a:lstStyle/>
                    <a:p>
                      <a:r>
                        <a:rPr lang="en-US" sz="1200" dirty="0"/>
                        <a:t>Supercomputer</a:t>
                      </a:r>
                    </a:p>
                  </a:txBody>
                  <a:tcPr/>
                </a:tc>
                <a:tc>
                  <a:txBody>
                    <a:bodyPr/>
                    <a:lstStyle/>
                    <a:p>
                      <a:r>
                        <a:rPr lang="en-US" sz="1200" dirty="0"/>
                        <a:t>One to many</a:t>
                      </a:r>
                    </a:p>
                  </a:txBody>
                  <a:tcPr/>
                </a:tc>
                <a:tc>
                  <a:txBody>
                    <a:bodyPr/>
                    <a:lstStyle/>
                    <a:p>
                      <a:r>
                        <a:rPr lang="en-US" sz="1200" dirty="0"/>
                        <a:t>Like an auto-mobile to as large as multiple rooms</a:t>
                      </a:r>
                    </a:p>
                  </a:txBody>
                  <a:tcPr/>
                </a:tc>
                <a:tc>
                  <a:txBody>
                    <a:bodyPr/>
                    <a:lstStyle/>
                    <a:p>
                      <a:r>
                        <a:rPr lang="en-US" sz="1200" dirty="0"/>
                        <a:t>Scientific research</a:t>
                      </a:r>
                    </a:p>
                  </a:txBody>
                  <a:tcPr/>
                </a:tc>
                <a:tc>
                  <a:txBody>
                    <a:bodyPr/>
                    <a:lstStyle/>
                    <a:p>
                      <a:r>
                        <a:rPr lang="en-US" sz="1200" dirty="0"/>
                        <a:t>5,000+ GB</a:t>
                      </a:r>
                    </a:p>
                  </a:txBody>
                  <a:tcPr/>
                </a:tc>
                <a:tc>
                  <a:txBody>
                    <a:bodyPr/>
                    <a:lstStyle/>
                    <a:p>
                      <a:r>
                        <a:rPr lang="en-US" sz="1200" dirty="0"/>
                        <a:t>Up to $200 million</a:t>
                      </a:r>
                    </a:p>
                  </a:txBody>
                  <a:tcPr/>
                </a:tc>
                <a:extLst>
                  <a:ext uri="{0D108BD9-81ED-4DB2-BD59-A6C34878D82A}">
                    <a16:rowId xmlns:a16="http://schemas.microsoft.com/office/drawing/2014/main" xmlns="" val="2484289856"/>
                  </a:ext>
                </a:extLst>
              </a:tr>
              <a:tr h="370840">
                <a:tc>
                  <a:txBody>
                    <a:bodyPr/>
                    <a:lstStyle/>
                    <a:p>
                      <a:r>
                        <a:rPr lang="en-US" sz="1200" dirty="0"/>
                        <a:t>Mainframe</a:t>
                      </a:r>
                    </a:p>
                  </a:txBody>
                  <a:tcPr/>
                </a:tc>
                <a:tc>
                  <a:txBody>
                    <a:bodyPr/>
                    <a:lstStyle/>
                    <a:p>
                      <a:r>
                        <a:rPr lang="en-US" sz="1200" dirty="0"/>
                        <a:t>1,000+</a:t>
                      </a:r>
                    </a:p>
                  </a:txBody>
                  <a:tcPr/>
                </a:tc>
                <a:tc>
                  <a:txBody>
                    <a:bodyPr/>
                    <a:lstStyle/>
                    <a:p>
                      <a:r>
                        <a:rPr lang="en-US" sz="1200" dirty="0"/>
                        <a:t>Like a refrigerator</a:t>
                      </a:r>
                    </a:p>
                  </a:txBody>
                  <a:tcPr/>
                </a:tc>
                <a:tc>
                  <a:txBody>
                    <a:bodyPr/>
                    <a:lstStyle/>
                    <a:p>
                      <a:r>
                        <a:rPr lang="en-US" sz="1200" dirty="0"/>
                        <a:t>Transaction processing, enterprise-wide applications</a:t>
                      </a:r>
                    </a:p>
                  </a:txBody>
                  <a:tcPr/>
                </a:tc>
                <a:tc>
                  <a:txBody>
                    <a:bodyPr/>
                    <a:lstStyle/>
                    <a:p>
                      <a:r>
                        <a:rPr lang="en-US" sz="1200" dirty="0"/>
                        <a:t>Up to 3,000+ GB</a:t>
                      </a:r>
                    </a:p>
                  </a:txBody>
                  <a:tcPr/>
                </a:tc>
                <a:tc>
                  <a:txBody>
                    <a:bodyPr/>
                    <a:lstStyle/>
                    <a:p>
                      <a:r>
                        <a:rPr lang="en-US" sz="1200" dirty="0"/>
                        <a:t>Up to $10 million</a:t>
                      </a:r>
                    </a:p>
                  </a:txBody>
                  <a:tcPr/>
                </a:tc>
                <a:extLst>
                  <a:ext uri="{0D108BD9-81ED-4DB2-BD59-A6C34878D82A}">
                    <a16:rowId xmlns:a16="http://schemas.microsoft.com/office/drawing/2014/main" xmlns="" val="3682671714"/>
                  </a:ext>
                </a:extLst>
              </a:tr>
              <a:tr h="370840">
                <a:tc>
                  <a:txBody>
                    <a:bodyPr/>
                    <a:lstStyle/>
                    <a:p>
                      <a:r>
                        <a:rPr lang="en-US" sz="1200" dirty="0"/>
                        <a:t>Server</a:t>
                      </a:r>
                    </a:p>
                  </a:txBody>
                  <a:tcPr/>
                </a:tc>
                <a:tc>
                  <a:txBody>
                    <a:bodyPr/>
                    <a:lstStyle/>
                    <a:p>
                      <a:r>
                        <a:rPr lang="en-US" sz="1200" dirty="0"/>
                        <a:t>10,000+</a:t>
                      </a:r>
                    </a:p>
                  </a:txBody>
                  <a:tcPr/>
                </a:tc>
                <a:tc>
                  <a:txBody>
                    <a:bodyPr/>
                    <a:lstStyle/>
                    <a:p>
                      <a:r>
                        <a:rPr lang="en-US" sz="1200" dirty="0"/>
                        <a:t>Like a DVD player and mounted in a rack to fitting on a desktop</a:t>
                      </a:r>
                    </a:p>
                  </a:txBody>
                  <a:tcPr/>
                </a:tc>
                <a:tc>
                  <a:txBody>
                    <a:bodyPr/>
                    <a:lstStyle/>
                    <a:p>
                      <a:r>
                        <a:rPr lang="en-US" sz="1200" dirty="0"/>
                        <a:t>Providing web-sites or access to databases, applications, or files</a:t>
                      </a:r>
                    </a:p>
                  </a:txBody>
                  <a:tcPr/>
                </a:tc>
                <a:tc>
                  <a:txBody>
                    <a:bodyPr/>
                    <a:lstStyle/>
                    <a:p>
                      <a:r>
                        <a:rPr lang="en-US" sz="1200" dirty="0"/>
                        <a:t>Up to 512 GB</a:t>
                      </a:r>
                    </a:p>
                  </a:txBody>
                  <a:tcPr/>
                </a:tc>
                <a:tc>
                  <a:txBody>
                    <a:bodyPr/>
                    <a:lstStyle/>
                    <a:p>
                      <a:r>
                        <a:rPr lang="en-US" sz="1200" dirty="0"/>
                        <a:t>Up to $50,000</a:t>
                      </a:r>
                    </a:p>
                  </a:txBody>
                  <a:tcPr/>
                </a:tc>
                <a:extLst>
                  <a:ext uri="{0D108BD9-81ED-4DB2-BD59-A6C34878D82A}">
                    <a16:rowId xmlns:a16="http://schemas.microsoft.com/office/drawing/2014/main" xmlns="" val="1961649502"/>
                  </a:ext>
                </a:extLst>
              </a:tr>
              <a:tr h="370840">
                <a:tc>
                  <a:txBody>
                    <a:bodyPr/>
                    <a:lstStyle/>
                    <a:p>
                      <a:r>
                        <a:rPr lang="en-US" sz="1200" dirty="0"/>
                        <a:t>Workstation</a:t>
                      </a:r>
                    </a:p>
                  </a:txBody>
                  <a:tcPr/>
                </a:tc>
                <a:tc>
                  <a:txBody>
                    <a:bodyPr/>
                    <a:lstStyle/>
                    <a:p>
                      <a:r>
                        <a:rPr lang="en-US" sz="1200" dirty="0"/>
                        <a:t>Typically one</a:t>
                      </a:r>
                    </a:p>
                  </a:txBody>
                  <a:tcPr/>
                </a:tc>
                <a:tc>
                  <a:txBody>
                    <a:bodyPr/>
                    <a:lstStyle/>
                    <a:p>
                      <a:r>
                        <a:rPr lang="en-US" sz="1200" dirty="0"/>
                        <a:t>Fitting on a desktop</a:t>
                      </a:r>
                    </a:p>
                  </a:txBody>
                  <a:tcPr/>
                </a:tc>
                <a:tc>
                  <a:txBody>
                    <a:bodyPr/>
                    <a:lstStyle/>
                    <a:p>
                      <a:r>
                        <a:rPr lang="en-US" sz="1200" dirty="0"/>
                        <a:t>Engineering, medical, graphic design</a:t>
                      </a:r>
                    </a:p>
                  </a:txBody>
                  <a:tcPr/>
                </a:tc>
                <a:tc>
                  <a:txBody>
                    <a:bodyPr/>
                    <a:lstStyle/>
                    <a:p>
                      <a:r>
                        <a:rPr lang="en-US" sz="1200" dirty="0"/>
                        <a:t>Up to 512 GB</a:t>
                      </a:r>
                    </a:p>
                  </a:txBody>
                  <a:tcPr/>
                </a:tc>
                <a:tc>
                  <a:txBody>
                    <a:bodyPr/>
                    <a:lstStyle/>
                    <a:p>
                      <a:r>
                        <a:rPr lang="en-US" sz="1200" dirty="0"/>
                        <a:t>Up to $10,000</a:t>
                      </a:r>
                    </a:p>
                  </a:txBody>
                  <a:tcPr/>
                </a:tc>
                <a:extLst>
                  <a:ext uri="{0D108BD9-81ED-4DB2-BD59-A6C34878D82A}">
                    <a16:rowId xmlns:a16="http://schemas.microsoft.com/office/drawing/2014/main" xmlns="" val="2677761032"/>
                  </a:ext>
                </a:extLst>
              </a:tr>
              <a:tr h="370840">
                <a:tc>
                  <a:txBody>
                    <a:bodyPr/>
                    <a:lstStyle/>
                    <a:p>
                      <a:r>
                        <a:rPr lang="en-US" sz="1200" dirty="0"/>
                        <a:t>Personal Computer</a:t>
                      </a:r>
                    </a:p>
                  </a:txBody>
                  <a:tcPr/>
                </a:tc>
                <a:tc>
                  <a:txBody>
                    <a:bodyPr/>
                    <a:lstStyle/>
                    <a:p>
                      <a:r>
                        <a:rPr lang="en-US" sz="1200" dirty="0"/>
                        <a:t>One</a:t>
                      </a:r>
                    </a:p>
                  </a:txBody>
                  <a:tcPr/>
                </a:tc>
                <a:tc>
                  <a:txBody>
                    <a:bodyPr/>
                    <a:lstStyle/>
                    <a:p>
                      <a:r>
                        <a:rPr lang="en-US" sz="1200" dirty="0"/>
                        <a:t>Fitting on a desktop</a:t>
                      </a:r>
                    </a:p>
                  </a:txBody>
                  <a:tcPr/>
                </a:tc>
                <a:tc>
                  <a:txBody>
                    <a:bodyPr/>
                    <a:lstStyle/>
                    <a:p>
                      <a:r>
                        <a:rPr lang="en-US" sz="1200" dirty="0"/>
                        <a:t>Personal productivity</a:t>
                      </a:r>
                    </a:p>
                  </a:txBody>
                  <a:tcPr/>
                </a:tc>
                <a:tc>
                  <a:txBody>
                    <a:bodyPr/>
                    <a:lstStyle/>
                    <a:p>
                      <a:r>
                        <a:rPr lang="en-US" sz="1200" dirty="0"/>
                        <a:t>512 MB to 32 GB</a:t>
                      </a:r>
                    </a:p>
                  </a:txBody>
                  <a:tcPr/>
                </a:tc>
                <a:tc>
                  <a:txBody>
                    <a:bodyPr/>
                    <a:lstStyle/>
                    <a:p>
                      <a:r>
                        <a:rPr lang="en-US" sz="1200" dirty="0"/>
                        <a:t>Up to $5,000</a:t>
                      </a:r>
                    </a:p>
                  </a:txBody>
                  <a:tcPr/>
                </a:tc>
                <a:extLst>
                  <a:ext uri="{0D108BD9-81ED-4DB2-BD59-A6C34878D82A}">
                    <a16:rowId xmlns:a16="http://schemas.microsoft.com/office/drawing/2014/main" xmlns="" val="2083878504"/>
                  </a:ext>
                </a:extLst>
              </a:tr>
              <a:tr h="370840">
                <a:tc>
                  <a:txBody>
                    <a:bodyPr/>
                    <a:lstStyle/>
                    <a:p>
                      <a:r>
                        <a:rPr lang="en-US" sz="1200" dirty="0"/>
                        <a:t>Mobile Device</a:t>
                      </a:r>
                    </a:p>
                  </a:txBody>
                  <a:tcPr/>
                </a:tc>
                <a:tc>
                  <a:txBody>
                    <a:bodyPr/>
                    <a:lstStyle/>
                    <a:p>
                      <a:r>
                        <a:rPr lang="en-US" sz="1200" dirty="0"/>
                        <a:t>One</a:t>
                      </a:r>
                    </a:p>
                  </a:txBody>
                  <a:tcPr/>
                </a:tc>
                <a:tc>
                  <a:txBody>
                    <a:bodyPr/>
                    <a:lstStyle/>
                    <a:p>
                      <a:r>
                        <a:rPr lang="en-US" sz="1200" dirty="0"/>
                        <a:t>Handheld</a:t>
                      </a:r>
                    </a:p>
                  </a:txBody>
                  <a:tcPr/>
                </a:tc>
                <a:tc>
                  <a:txBody>
                    <a:bodyPr/>
                    <a:lstStyle/>
                    <a:p>
                      <a:r>
                        <a:rPr lang="en-US" sz="1200" dirty="0"/>
                        <a:t>Personal productivity</a:t>
                      </a:r>
                    </a:p>
                  </a:txBody>
                  <a:tcPr/>
                </a:tc>
                <a:tc>
                  <a:txBody>
                    <a:bodyPr/>
                    <a:lstStyle/>
                    <a:p>
                      <a:r>
                        <a:rPr lang="en-US" sz="1200" dirty="0"/>
                        <a:t>512 MB to 16 GB</a:t>
                      </a:r>
                    </a:p>
                  </a:txBody>
                  <a:tcPr/>
                </a:tc>
                <a:tc>
                  <a:txBody>
                    <a:bodyPr/>
                    <a:lstStyle/>
                    <a:p>
                      <a:r>
                        <a:rPr lang="en-US" sz="1200" dirty="0"/>
                        <a:t>Up to $1,400</a:t>
                      </a:r>
                    </a:p>
                  </a:txBody>
                  <a:tcPr/>
                </a:tc>
                <a:extLst>
                  <a:ext uri="{0D108BD9-81ED-4DB2-BD59-A6C34878D82A}">
                    <a16:rowId xmlns:a16="http://schemas.microsoft.com/office/drawing/2014/main" xmlns="" val="1859643075"/>
                  </a:ext>
                </a:extLst>
              </a:tr>
            </a:tbl>
          </a:graphicData>
        </a:graphic>
      </p:graphicFrame>
    </p:spTree>
    <p:extLst>
      <p:ext uri="{BB962C8B-B14F-4D97-AF65-F5344CB8AC3E}">
        <p14:creationId xmlns:p14="http://schemas.microsoft.com/office/powerpoint/2010/main" val="2923842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System Software</a:t>
            </a:r>
          </a:p>
        </p:txBody>
      </p:sp>
      <p:pic>
        <p:nvPicPr>
          <p:cNvPr id="6" name="Content Placeholder 5" descr="Diagram&#10;&#10;Description automatically generated">
            <a:extLst>
              <a:ext uri="{FF2B5EF4-FFF2-40B4-BE49-F238E27FC236}">
                <a16:creationId xmlns:a16="http://schemas.microsoft.com/office/drawing/2014/main" xmlns="" id="{F74FE284-3A4E-4E93-BC2B-950DD11F7B23}"/>
              </a:ext>
            </a:extLst>
          </p:cNvPr>
          <p:cNvPicPr>
            <a:picLocks noGrp="1" noChangeAspect="1"/>
          </p:cNvPicPr>
          <p:nvPr>
            <p:ph sz="quarter" idx="13"/>
          </p:nvPr>
        </p:nvPicPr>
        <p:blipFill>
          <a:blip r:embed="rId2"/>
          <a:stretch>
            <a:fillRect/>
          </a:stretch>
        </p:blipFill>
        <p:spPr>
          <a:xfrm>
            <a:off x="4782283" y="1695011"/>
            <a:ext cx="3904516" cy="4107766"/>
          </a:xfrm>
        </p:spPr>
      </p:pic>
      <p:sp>
        <p:nvSpPr>
          <p:cNvPr id="4" name="Content Placeholder 3">
            <a:extLst>
              <a:ext uri="{FF2B5EF4-FFF2-40B4-BE49-F238E27FC236}">
                <a16:creationId xmlns:a16="http://schemas.microsoft.com/office/drawing/2014/main" xmlns="" id="{22719428-E985-4115-833F-1E3365E987DF}"/>
              </a:ext>
            </a:extLst>
          </p:cNvPr>
          <p:cNvSpPr>
            <a:spLocks noGrp="1"/>
          </p:cNvSpPr>
          <p:nvPr>
            <p:ph sz="quarter" idx="14"/>
          </p:nvPr>
        </p:nvSpPr>
        <p:spPr>
          <a:xfrm>
            <a:off x="457201" y="1695011"/>
            <a:ext cx="4114800" cy="4381940"/>
          </a:xfrm>
        </p:spPr>
        <p:txBody>
          <a:bodyPr/>
          <a:lstStyle/>
          <a:p>
            <a:r>
              <a:rPr lang="en-US" sz="2200" dirty="0"/>
              <a:t>Controls computer hardware operations</a:t>
            </a:r>
          </a:p>
          <a:p>
            <a:r>
              <a:rPr lang="en-US" sz="2200" dirty="0"/>
              <a:t>Operating systems</a:t>
            </a:r>
          </a:p>
          <a:p>
            <a:pPr lvl="1"/>
            <a:r>
              <a:rPr lang="en-US" sz="2000" dirty="0"/>
              <a:t>Examples: Windows, O</a:t>
            </a:r>
            <a:r>
              <a:rPr lang="en-US" sz="100" dirty="0"/>
              <a:t> </a:t>
            </a:r>
            <a:r>
              <a:rPr lang="en-US" sz="2000" dirty="0"/>
              <a:t>S</a:t>
            </a:r>
            <a:r>
              <a:rPr lang="en-US" sz="2400" dirty="0"/>
              <a:t> </a:t>
            </a:r>
            <a:r>
              <a:rPr lang="en-US" sz="2000" dirty="0"/>
              <a:t>X, Ubuntu, Linux</a:t>
            </a:r>
          </a:p>
          <a:p>
            <a:pPr lvl="1"/>
            <a:r>
              <a:rPr lang="en-US" sz="2000" dirty="0"/>
              <a:t>Manages hard drives and storage</a:t>
            </a:r>
          </a:p>
          <a:p>
            <a:pPr lvl="1"/>
            <a:r>
              <a:rPr lang="en-US" sz="2000" dirty="0"/>
              <a:t>Manages keyboard, mouse, monitor, and printers</a:t>
            </a:r>
          </a:p>
          <a:p>
            <a:pPr lvl="1"/>
            <a:r>
              <a:rPr lang="en-US" sz="2000" dirty="0"/>
              <a:t>Coordinates application access to computing resources</a:t>
            </a:r>
          </a:p>
          <a:p>
            <a:endParaRPr lang="en-US" sz="2400" dirty="0"/>
          </a:p>
        </p:txBody>
      </p:sp>
    </p:spTree>
    <p:extLst>
      <p:ext uri="{BB962C8B-B14F-4D97-AF65-F5344CB8AC3E}">
        <p14:creationId xmlns:p14="http://schemas.microsoft.com/office/powerpoint/2010/main" val="410999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Storage</a:t>
            </a:r>
          </a:p>
        </p:txBody>
      </p:sp>
      <p:pic>
        <p:nvPicPr>
          <p:cNvPr id="6" name="Content Placeholder 5" descr="Diagram&#10;&#10;Description automatically generated">
            <a:extLst>
              <a:ext uri="{FF2B5EF4-FFF2-40B4-BE49-F238E27FC236}">
                <a16:creationId xmlns:a16="http://schemas.microsoft.com/office/drawing/2014/main" xmlns="" id="{A42E96B0-1EFD-4ED6-B094-C49CF673E942}"/>
              </a:ext>
            </a:extLst>
          </p:cNvPr>
          <p:cNvPicPr>
            <a:picLocks noGrp="1" noChangeAspect="1"/>
          </p:cNvPicPr>
          <p:nvPr>
            <p:ph sz="quarter" idx="13"/>
          </p:nvPr>
        </p:nvPicPr>
        <p:blipFill>
          <a:blip r:embed="rId2"/>
          <a:stretch>
            <a:fillRect/>
          </a:stretch>
        </p:blipFill>
        <p:spPr>
          <a:xfrm>
            <a:off x="4572000" y="2245119"/>
            <a:ext cx="4166792" cy="3047781"/>
          </a:xfrm>
        </p:spPr>
      </p:pic>
      <p:graphicFrame>
        <p:nvGraphicFramePr>
          <p:cNvPr id="7" name="Table 7">
            <a:extLst>
              <a:ext uri="{FF2B5EF4-FFF2-40B4-BE49-F238E27FC236}">
                <a16:creationId xmlns:a16="http://schemas.microsoft.com/office/drawing/2014/main" xmlns="" id="{8A7F2BB7-3C99-4BC8-A945-EA8A753EE396}"/>
              </a:ext>
            </a:extLst>
          </p:cNvPr>
          <p:cNvGraphicFramePr>
            <a:graphicFrameLocks noGrp="1"/>
          </p:cNvGraphicFramePr>
          <p:nvPr>
            <p:ph sz="quarter" idx="14"/>
            <p:extLst>
              <p:ext uri="{D42A27DB-BD31-4B8C-83A1-F6EECF244321}">
                <p14:modId xmlns:p14="http://schemas.microsoft.com/office/powerpoint/2010/main" val="2226082084"/>
              </p:ext>
            </p:extLst>
          </p:nvPr>
        </p:nvGraphicFramePr>
        <p:xfrm>
          <a:off x="457200" y="1807998"/>
          <a:ext cx="3725917" cy="3806951"/>
        </p:xfrm>
        <a:graphic>
          <a:graphicData uri="http://schemas.openxmlformats.org/drawingml/2006/table">
            <a:tbl>
              <a:tblPr firstRow="1" bandRow="1">
                <a:tableStyleId>{40F9630F-82C1-40B7-BC3A-925EFCFF5E92}</a:tableStyleId>
              </a:tblPr>
              <a:tblGrid>
                <a:gridCol w="1163588">
                  <a:extLst>
                    <a:ext uri="{9D8B030D-6E8A-4147-A177-3AD203B41FA5}">
                      <a16:colId xmlns:a16="http://schemas.microsoft.com/office/drawing/2014/main" xmlns="" val="3727405138"/>
                    </a:ext>
                  </a:extLst>
                </a:gridCol>
                <a:gridCol w="2562329">
                  <a:extLst>
                    <a:ext uri="{9D8B030D-6E8A-4147-A177-3AD203B41FA5}">
                      <a16:colId xmlns:a16="http://schemas.microsoft.com/office/drawing/2014/main" xmlns="" val="803197935"/>
                    </a:ext>
                  </a:extLst>
                </a:gridCol>
              </a:tblGrid>
              <a:tr h="441435">
                <a:tc>
                  <a:txBody>
                    <a:bodyPr/>
                    <a:lstStyle/>
                    <a:p>
                      <a:r>
                        <a:rPr lang="en-US" dirty="0"/>
                        <a:t>Storage Type</a:t>
                      </a:r>
                    </a:p>
                  </a:txBody>
                  <a:tcPr/>
                </a:tc>
                <a:tc>
                  <a:txBody>
                    <a:bodyPr/>
                    <a:lstStyle/>
                    <a:p>
                      <a:endParaRPr lang="en-US" dirty="0"/>
                    </a:p>
                    <a:p>
                      <a:r>
                        <a:rPr lang="en-US" dirty="0"/>
                        <a:t>Purpose</a:t>
                      </a:r>
                    </a:p>
                  </a:txBody>
                  <a:tcPr/>
                </a:tc>
                <a:extLst>
                  <a:ext uri="{0D108BD9-81ED-4DB2-BD59-A6C34878D82A}">
                    <a16:rowId xmlns:a16="http://schemas.microsoft.com/office/drawing/2014/main" xmlns="" val="786851075"/>
                  </a:ext>
                </a:extLst>
              </a:tr>
              <a:tr h="756745">
                <a:tc>
                  <a:txBody>
                    <a:bodyPr/>
                    <a:lstStyle/>
                    <a:p>
                      <a:r>
                        <a:rPr lang="en-US" dirty="0"/>
                        <a:t>Operational Data</a:t>
                      </a:r>
                    </a:p>
                  </a:txBody>
                  <a:tcPr/>
                </a:tc>
                <a:tc>
                  <a:txBody>
                    <a:bodyPr/>
                    <a:lstStyle/>
                    <a:p>
                      <a:r>
                        <a:rPr lang="en-US" dirty="0"/>
                        <a:t>Data used for managing business processes—such as for processing transactions—or for data analysis</a:t>
                      </a:r>
                    </a:p>
                  </a:txBody>
                  <a:tcPr/>
                </a:tc>
                <a:extLst>
                  <a:ext uri="{0D108BD9-81ED-4DB2-BD59-A6C34878D82A}">
                    <a16:rowId xmlns:a16="http://schemas.microsoft.com/office/drawing/2014/main" xmlns="" val="792912794"/>
                  </a:ext>
                </a:extLst>
              </a:tr>
              <a:tr h="972311">
                <a:tc>
                  <a:txBody>
                    <a:bodyPr/>
                    <a:lstStyle/>
                    <a:p>
                      <a:r>
                        <a:rPr lang="en-US" dirty="0"/>
                        <a:t>Backup Data</a:t>
                      </a:r>
                    </a:p>
                  </a:txBody>
                  <a:tcPr/>
                </a:tc>
                <a:tc>
                  <a:txBody>
                    <a:bodyPr/>
                    <a:lstStyle/>
                    <a:p>
                      <a:r>
                        <a:rPr lang="en-US" dirty="0"/>
                        <a:t>Short term copies of organizational data, used to recover from system-related disaster (backup data re frequently overwritten with newer backups)</a:t>
                      </a:r>
                    </a:p>
                  </a:txBody>
                  <a:tcPr/>
                </a:tc>
                <a:extLst>
                  <a:ext uri="{0D108BD9-81ED-4DB2-BD59-A6C34878D82A}">
                    <a16:rowId xmlns:a16="http://schemas.microsoft.com/office/drawing/2014/main" xmlns="" val="3772192582"/>
                  </a:ext>
                </a:extLst>
              </a:tr>
              <a:tr h="972311">
                <a:tc>
                  <a:txBody>
                    <a:bodyPr/>
                    <a:lstStyle/>
                    <a:p>
                      <a:r>
                        <a:rPr lang="en-US" dirty="0"/>
                        <a:t>Archival Data</a:t>
                      </a:r>
                    </a:p>
                  </a:txBody>
                  <a:tcPr/>
                </a:tc>
                <a:tc>
                  <a:txBody>
                    <a:bodyPr/>
                    <a:lstStyle/>
                    <a:p>
                      <a:r>
                        <a:rPr lang="en-US" dirty="0"/>
                        <a:t>Long-term copies of organizational data, often used for compliance and reporting purposes</a:t>
                      </a:r>
                    </a:p>
                  </a:txBody>
                  <a:tcPr/>
                </a:tc>
                <a:extLst>
                  <a:ext uri="{0D108BD9-81ED-4DB2-BD59-A6C34878D82A}">
                    <a16:rowId xmlns:a16="http://schemas.microsoft.com/office/drawing/2014/main" xmlns="" val="1070195639"/>
                  </a:ext>
                </a:extLst>
              </a:tr>
            </a:tbl>
          </a:graphicData>
        </a:graphic>
      </p:graphicFrame>
    </p:spTree>
    <p:extLst>
      <p:ext uri="{BB962C8B-B14F-4D97-AF65-F5344CB8AC3E}">
        <p14:creationId xmlns:p14="http://schemas.microsoft.com/office/powerpoint/2010/main" val="94555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Human Communication and Computer Networking</a:t>
            </a:r>
          </a:p>
        </p:txBody>
      </p:sp>
      <p:sp>
        <p:nvSpPr>
          <p:cNvPr id="5" name="Content Placeholder 3">
            <a:extLst>
              <a:ext uri="{FF2B5EF4-FFF2-40B4-BE49-F238E27FC236}">
                <a16:creationId xmlns:a16="http://schemas.microsoft.com/office/drawing/2014/main" xmlns="" id="{9222B180-4693-478F-A446-E0299FF3706C}"/>
              </a:ext>
            </a:extLst>
          </p:cNvPr>
          <p:cNvSpPr txBox="1">
            <a:spLocks/>
          </p:cNvSpPr>
          <p:nvPr/>
        </p:nvSpPr>
        <p:spPr>
          <a:xfrm>
            <a:off x="328246" y="1688126"/>
            <a:ext cx="3709181" cy="433284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000" dirty="0"/>
              <a:t>Both human and computers communications involve senders, a message to share, and receivers</a:t>
            </a:r>
          </a:p>
          <a:p>
            <a:endParaRPr lang="en-US" sz="2000" dirty="0"/>
          </a:p>
          <a:p>
            <a:endParaRPr lang="en-US" sz="2000" dirty="0"/>
          </a:p>
          <a:p>
            <a:r>
              <a:rPr lang="en-US" sz="2000" dirty="0"/>
              <a:t>A Network requires:</a:t>
            </a:r>
          </a:p>
          <a:p>
            <a:pPr lvl="1"/>
            <a:r>
              <a:rPr lang="en-US" sz="2000" dirty="0"/>
              <a:t>Sender and receiver</a:t>
            </a:r>
          </a:p>
          <a:p>
            <a:pPr lvl="1"/>
            <a:r>
              <a:rPr lang="en-US" sz="2000" dirty="0"/>
              <a:t>Transmission pathway</a:t>
            </a:r>
          </a:p>
          <a:p>
            <a:pPr lvl="1"/>
            <a:r>
              <a:rPr lang="en-US" sz="2000" dirty="0"/>
              <a:t>Rules/Protocols for communication</a:t>
            </a:r>
          </a:p>
        </p:txBody>
      </p:sp>
      <p:pic>
        <p:nvPicPr>
          <p:cNvPr id="7" name="Content Placeholder 6" descr="Graphical user interface, diagram, application&#10;&#10;Description automatically generated">
            <a:extLst>
              <a:ext uri="{FF2B5EF4-FFF2-40B4-BE49-F238E27FC236}">
                <a16:creationId xmlns:a16="http://schemas.microsoft.com/office/drawing/2014/main" xmlns="" id="{7B18861B-4770-4657-8CCE-940560569019}"/>
              </a:ext>
            </a:extLst>
          </p:cNvPr>
          <p:cNvPicPr>
            <a:picLocks noGrp="1" noChangeAspect="1"/>
          </p:cNvPicPr>
          <p:nvPr>
            <p:ph sz="quarter" idx="13"/>
          </p:nvPr>
        </p:nvPicPr>
        <p:blipFill>
          <a:blip r:embed="rId2"/>
          <a:stretch>
            <a:fillRect/>
          </a:stretch>
        </p:blipFill>
        <p:spPr>
          <a:xfrm>
            <a:off x="4185492" y="1509810"/>
            <a:ext cx="4498882" cy="2701966"/>
          </a:xfrm>
        </p:spPr>
      </p:pic>
      <p:pic>
        <p:nvPicPr>
          <p:cNvPr id="9" name="Content Placeholder 8" descr="Diagram&#10;&#10;Description automatically generated">
            <a:extLst>
              <a:ext uri="{FF2B5EF4-FFF2-40B4-BE49-F238E27FC236}">
                <a16:creationId xmlns:a16="http://schemas.microsoft.com/office/drawing/2014/main" xmlns="" id="{A0F13EDB-FA7F-4893-9D0F-358810C29F4E}"/>
              </a:ext>
            </a:extLst>
          </p:cNvPr>
          <p:cNvPicPr>
            <a:picLocks noGrp="1" noChangeAspect="1"/>
          </p:cNvPicPr>
          <p:nvPr>
            <p:ph sz="quarter" idx="14"/>
          </p:nvPr>
        </p:nvPicPr>
        <p:blipFill>
          <a:blip r:embed="rId3"/>
          <a:stretch>
            <a:fillRect/>
          </a:stretch>
        </p:blipFill>
        <p:spPr>
          <a:xfrm>
            <a:off x="4186705" y="4295677"/>
            <a:ext cx="4500095" cy="2105025"/>
          </a:xfrm>
        </p:spPr>
      </p:pic>
    </p:spTree>
    <p:extLst>
      <p:ext uri="{BB962C8B-B14F-4D97-AF65-F5344CB8AC3E}">
        <p14:creationId xmlns:p14="http://schemas.microsoft.com/office/powerpoint/2010/main" val="2104268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Computer Networks – Servers, Clients, and Peers</a:t>
            </a:r>
          </a:p>
        </p:txBody>
      </p:sp>
      <p:sp>
        <p:nvSpPr>
          <p:cNvPr id="5" name="Content Placeholder 3">
            <a:extLst>
              <a:ext uri="{FF2B5EF4-FFF2-40B4-BE49-F238E27FC236}">
                <a16:creationId xmlns:a16="http://schemas.microsoft.com/office/drawing/2014/main" xmlns="" id="{0B0BC612-A0AE-4970-BD36-ECD1FC877777}"/>
              </a:ext>
            </a:extLst>
          </p:cNvPr>
          <p:cNvSpPr txBox="1">
            <a:spLocks/>
          </p:cNvSpPr>
          <p:nvPr/>
        </p:nvSpPr>
        <p:spPr>
          <a:xfrm>
            <a:off x="457200" y="1319497"/>
            <a:ext cx="3599794" cy="493415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000" b="1" dirty="0"/>
              <a:t>Servers</a:t>
            </a:r>
          </a:p>
          <a:p>
            <a:pPr lvl="1"/>
            <a:r>
              <a:rPr lang="en-US" sz="1800" dirty="0"/>
              <a:t>Host (serve up) data, databases, files applications, Web sites, video, and other content for access over the network</a:t>
            </a:r>
          </a:p>
          <a:p>
            <a:r>
              <a:rPr lang="en-US" sz="2000" b="1" dirty="0"/>
              <a:t>Clients</a:t>
            </a:r>
          </a:p>
          <a:p>
            <a:pPr lvl="1"/>
            <a:r>
              <a:rPr lang="en-US" sz="1800" dirty="0"/>
              <a:t>Consume hosted resources</a:t>
            </a:r>
          </a:p>
          <a:p>
            <a:r>
              <a:rPr lang="en-US" sz="2000" b="1" dirty="0"/>
              <a:t>Peers</a:t>
            </a:r>
            <a:r>
              <a:rPr lang="en-US" sz="2000" dirty="0"/>
              <a:t> (</a:t>
            </a:r>
            <a:r>
              <a:rPr lang="en-US" sz="2000" b="1" dirty="0"/>
              <a:t>P2P</a:t>
            </a:r>
            <a:r>
              <a:rPr lang="en-US" sz="2000" dirty="0"/>
              <a:t>)</a:t>
            </a:r>
          </a:p>
          <a:p>
            <a:pPr lvl="1"/>
            <a:r>
              <a:rPr lang="en-US" sz="1800" dirty="0"/>
              <a:t>Serve and consume resources, both a server and a client interacting with similar computers</a:t>
            </a:r>
          </a:p>
          <a:p>
            <a:endParaRPr lang="en-US" sz="2400" dirty="0"/>
          </a:p>
        </p:txBody>
      </p:sp>
      <p:pic>
        <p:nvPicPr>
          <p:cNvPr id="7" name="Content Placeholder 6" descr="Graphical user interface, diagram&#10;&#10;Description automatically generated">
            <a:extLst>
              <a:ext uri="{FF2B5EF4-FFF2-40B4-BE49-F238E27FC236}">
                <a16:creationId xmlns:a16="http://schemas.microsoft.com/office/drawing/2014/main" xmlns="" id="{79A47516-79DC-407E-971E-5A0C86406B0D}"/>
              </a:ext>
            </a:extLst>
          </p:cNvPr>
          <p:cNvPicPr>
            <a:picLocks noGrp="1" noChangeAspect="1"/>
          </p:cNvPicPr>
          <p:nvPr>
            <p:ph sz="quarter" idx="14"/>
          </p:nvPr>
        </p:nvPicPr>
        <p:blipFill>
          <a:blip r:embed="rId2"/>
          <a:stretch>
            <a:fillRect/>
          </a:stretch>
        </p:blipFill>
        <p:spPr>
          <a:xfrm>
            <a:off x="4356058" y="1671638"/>
            <a:ext cx="4330742" cy="4405312"/>
          </a:xfrm>
        </p:spPr>
      </p:pic>
    </p:spTree>
    <p:extLst>
      <p:ext uri="{BB962C8B-B14F-4D97-AF65-F5344CB8AC3E}">
        <p14:creationId xmlns:p14="http://schemas.microsoft.com/office/powerpoint/2010/main" val="66817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Computer Networks – Types of Networks</a:t>
            </a:r>
          </a:p>
        </p:txBody>
      </p:sp>
      <p:graphicFrame>
        <p:nvGraphicFramePr>
          <p:cNvPr id="4" name="Table 4">
            <a:extLst>
              <a:ext uri="{FF2B5EF4-FFF2-40B4-BE49-F238E27FC236}">
                <a16:creationId xmlns:a16="http://schemas.microsoft.com/office/drawing/2014/main" xmlns="" id="{3D6FB88E-CFC6-4894-BC37-547955E145BD}"/>
              </a:ext>
            </a:extLst>
          </p:cNvPr>
          <p:cNvGraphicFramePr>
            <a:graphicFrameLocks noGrp="1"/>
          </p:cNvGraphicFramePr>
          <p:nvPr>
            <p:ph sz="quarter" idx="13"/>
            <p:extLst>
              <p:ext uri="{D42A27DB-BD31-4B8C-83A1-F6EECF244321}">
                <p14:modId xmlns:p14="http://schemas.microsoft.com/office/powerpoint/2010/main" val="3648381553"/>
              </p:ext>
            </p:extLst>
          </p:nvPr>
        </p:nvGraphicFramePr>
        <p:xfrm>
          <a:off x="457200" y="1442983"/>
          <a:ext cx="8232774" cy="4632960"/>
        </p:xfrm>
        <a:graphic>
          <a:graphicData uri="http://schemas.openxmlformats.org/drawingml/2006/table">
            <a:tbl>
              <a:tblPr firstRow="1" bandRow="1">
                <a:tableStyleId>{40F9630F-82C1-40B7-BC3A-925EFCFF5E92}</a:tableStyleId>
              </a:tblPr>
              <a:tblGrid>
                <a:gridCol w="1802524">
                  <a:extLst>
                    <a:ext uri="{9D8B030D-6E8A-4147-A177-3AD203B41FA5}">
                      <a16:colId xmlns:a16="http://schemas.microsoft.com/office/drawing/2014/main" xmlns="" val="171810398"/>
                    </a:ext>
                  </a:extLst>
                </a:gridCol>
                <a:gridCol w="3685992">
                  <a:extLst>
                    <a:ext uri="{9D8B030D-6E8A-4147-A177-3AD203B41FA5}">
                      <a16:colId xmlns:a16="http://schemas.microsoft.com/office/drawing/2014/main" xmlns="" val="3608637344"/>
                    </a:ext>
                  </a:extLst>
                </a:gridCol>
                <a:gridCol w="2744258">
                  <a:extLst>
                    <a:ext uri="{9D8B030D-6E8A-4147-A177-3AD203B41FA5}">
                      <a16:colId xmlns:a16="http://schemas.microsoft.com/office/drawing/2014/main" xmlns="" val="778216031"/>
                    </a:ext>
                  </a:extLst>
                </a:gridCol>
              </a:tblGrid>
              <a:tr h="370840">
                <a:tc>
                  <a:txBody>
                    <a:bodyPr/>
                    <a:lstStyle/>
                    <a:p>
                      <a:r>
                        <a:rPr lang="en-US" sz="2000" dirty="0"/>
                        <a:t>Type</a:t>
                      </a:r>
                    </a:p>
                  </a:txBody>
                  <a:tcPr/>
                </a:tc>
                <a:tc>
                  <a:txBody>
                    <a:bodyPr/>
                    <a:lstStyle/>
                    <a:p>
                      <a:r>
                        <a:rPr lang="en-US" sz="2000" dirty="0"/>
                        <a:t>Usage</a:t>
                      </a:r>
                    </a:p>
                  </a:txBody>
                  <a:tcPr/>
                </a:tc>
                <a:tc>
                  <a:txBody>
                    <a:bodyPr/>
                    <a:lstStyle/>
                    <a:p>
                      <a:r>
                        <a:rPr lang="en-US" sz="2000" dirty="0"/>
                        <a:t>Size</a:t>
                      </a:r>
                    </a:p>
                  </a:txBody>
                  <a:tcPr/>
                </a:tc>
                <a:extLst>
                  <a:ext uri="{0D108BD9-81ED-4DB2-BD59-A6C34878D82A}">
                    <a16:rowId xmlns:a16="http://schemas.microsoft.com/office/drawing/2014/main" xmlns="" val="3794137464"/>
                  </a:ext>
                </a:extLst>
              </a:tr>
              <a:tr h="370840">
                <a:tc>
                  <a:txBody>
                    <a:bodyPr/>
                    <a:lstStyle/>
                    <a:p>
                      <a:r>
                        <a:rPr lang="en-US" sz="2000" dirty="0"/>
                        <a:t>Personal area network (PAN)</a:t>
                      </a:r>
                    </a:p>
                  </a:txBody>
                  <a:tcPr/>
                </a:tc>
                <a:tc>
                  <a:txBody>
                    <a:bodyPr/>
                    <a:lstStyle/>
                    <a:p>
                      <a:r>
                        <a:rPr lang="en-US" sz="2000" dirty="0"/>
                        <a:t>Wireless communication</a:t>
                      </a:r>
                    </a:p>
                  </a:txBody>
                  <a:tcPr/>
                </a:tc>
                <a:tc>
                  <a:txBody>
                    <a:bodyPr/>
                    <a:lstStyle/>
                    <a:p>
                      <a:r>
                        <a:rPr lang="en-US" sz="2000" dirty="0"/>
                        <a:t>Under 10 meters</a:t>
                      </a:r>
                    </a:p>
                  </a:txBody>
                  <a:tcPr/>
                </a:tc>
                <a:extLst>
                  <a:ext uri="{0D108BD9-81ED-4DB2-BD59-A6C34878D82A}">
                    <a16:rowId xmlns:a16="http://schemas.microsoft.com/office/drawing/2014/main" xmlns="" val="3337622071"/>
                  </a:ext>
                </a:extLst>
              </a:tr>
              <a:tr h="370840">
                <a:tc>
                  <a:txBody>
                    <a:bodyPr/>
                    <a:lstStyle/>
                    <a:p>
                      <a:r>
                        <a:rPr lang="en-US" sz="2000" dirty="0"/>
                        <a:t>Local area network (LAN)</a:t>
                      </a:r>
                    </a:p>
                  </a:txBody>
                  <a:tcPr/>
                </a:tc>
                <a:tc>
                  <a:txBody>
                    <a:bodyPr/>
                    <a:lstStyle/>
                    <a:p>
                      <a:r>
                        <a:rPr lang="en-US" sz="2000" dirty="0"/>
                        <a:t>Sharing of data, software applications, or other resources between several users</a:t>
                      </a:r>
                    </a:p>
                  </a:txBody>
                  <a:tcPr/>
                </a:tc>
                <a:tc>
                  <a:txBody>
                    <a:bodyPr/>
                    <a:lstStyle/>
                    <a:p>
                      <a:r>
                        <a:rPr lang="en-US" sz="2000" dirty="0"/>
                        <a:t>Typically within a building</a:t>
                      </a:r>
                    </a:p>
                  </a:txBody>
                  <a:tcPr/>
                </a:tc>
                <a:extLst>
                  <a:ext uri="{0D108BD9-81ED-4DB2-BD59-A6C34878D82A}">
                    <a16:rowId xmlns:a16="http://schemas.microsoft.com/office/drawing/2014/main" xmlns="" val="3835665818"/>
                  </a:ext>
                </a:extLst>
              </a:tr>
              <a:tr h="370840">
                <a:tc>
                  <a:txBody>
                    <a:bodyPr/>
                    <a:lstStyle/>
                    <a:p>
                      <a:r>
                        <a:rPr lang="en-US" sz="2000" dirty="0"/>
                        <a:t>Wide area network (WAN)</a:t>
                      </a:r>
                    </a:p>
                  </a:txBody>
                  <a:tcPr/>
                </a:tc>
                <a:tc>
                  <a:txBody>
                    <a:bodyPr/>
                    <a:lstStyle/>
                    <a:p>
                      <a:r>
                        <a:rPr lang="en-US" sz="2000" dirty="0"/>
                        <a:t>Connect multiple LANs, often with distributed ownership and management</a:t>
                      </a:r>
                    </a:p>
                  </a:txBody>
                  <a:tcPr/>
                </a:tc>
                <a:tc>
                  <a:txBody>
                    <a:bodyPr/>
                    <a:lstStyle/>
                    <a:p>
                      <a:r>
                        <a:rPr lang="en-US" sz="2000" dirty="0"/>
                        <a:t>Large physical distance, from spanning multiple buildings or the areas of a city to worldwide (internet)</a:t>
                      </a:r>
                    </a:p>
                  </a:txBody>
                  <a:tcPr/>
                </a:tc>
                <a:extLst>
                  <a:ext uri="{0D108BD9-81ED-4DB2-BD59-A6C34878D82A}">
                    <a16:rowId xmlns:a16="http://schemas.microsoft.com/office/drawing/2014/main" xmlns="" val="595526112"/>
                  </a:ext>
                </a:extLst>
              </a:tr>
            </a:tbl>
          </a:graphicData>
        </a:graphic>
      </p:graphicFrame>
    </p:spTree>
    <p:extLst>
      <p:ext uri="{BB962C8B-B14F-4D97-AF65-F5344CB8AC3E}">
        <p14:creationId xmlns:p14="http://schemas.microsoft.com/office/powerpoint/2010/main" val="2510891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The Internet and the World Wide Web</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200" dirty="0"/>
              <a:t>The </a:t>
            </a:r>
            <a:r>
              <a:rPr lang="en-US" sz="2200" b="1" dirty="0"/>
              <a:t>Internet</a:t>
            </a:r>
            <a:r>
              <a:rPr lang="en-US" sz="2200" dirty="0"/>
              <a:t> is a large worldwide collection of networks that use a common protocol to communicate with each other</a:t>
            </a:r>
          </a:p>
          <a:p>
            <a:pPr lvl="1"/>
            <a:r>
              <a:rPr lang="en-US" sz="2000" dirty="0"/>
              <a:t>The Internet is based on internetworking, or combining host computers and their networks to form larger networks</a:t>
            </a:r>
          </a:p>
          <a:p>
            <a:r>
              <a:rPr lang="en-US" sz="2200" dirty="0"/>
              <a:t>The </a:t>
            </a:r>
            <a:r>
              <a:rPr lang="en-US" sz="2200" b="1" dirty="0"/>
              <a:t>World Wide Web </a:t>
            </a:r>
            <a:r>
              <a:rPr lang="en-US" sz="2200" dirty="0"/>
              <a:t>is a system of interlinked documents on the Internet</a:t>
            </a:r>
          </a:p>
          <a:p>
            <a:pPr lvl="1"/>
            <a:r>
              <a:rPr lang="en-US" sz="2000" dirty="0"/>
              <a:t>Web protocols (e.g., HTML and HTTP)</a:t>
            </a:r>
          </a:p>
          <a:p>
            <a:pPr lvl="1"/>
            <a:r>
              <a:rPr lang="en-US" sz="2000" dirty="0"/>
              <a:t>Web pages (documents containing HTML)</a:t>
            </a:r>
          </a:p>
          <a:p>
            <a:pPr lvl="1"/>
            <a:r>
              <a:rPr lang="en-US" sz="2000" dirty="0"/>
              <a:t>Web servers (provides access via a Web site)</a:t>
            </a:r>
          </a:p>
          <a:p>
            <a:pPr lvl="1"/>
            <a:r>
              <a:rPr lang="en-US" sz="2000" dirty="0"/>
              <a:t>Web browsers (provides interface to Web pages)</a:t>
            </a:r>
          </a:p>
        </p:txBody>
      </p:sp>
    </p:spTree>
    <p:extLst>
      <p:ext uri="{BB962C8B-B14F-4D97-AF65-F5344CB8AC3E}">
        <p14:creationId xmlns:p14="http://schemas.microsoft.com/office/powerpoint/2010/main" val="1566015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Web Domain Names and Addresses</a:t>
            </a:r>
          </a:p>
        </p:txBody>
      </p:sp>
      <p:sp>
        <p:nvSpPr>
          <p:cNvPr id="7" name="Content Placeholder 3">
            <a:extLst>
              <a:ext uri="{FF2B5EF4-FFF2-40B4-BE49-F238E27FC236}">
                <a16:creationId xmlns:a16="http://schemas.microsoft.com/office/drawing/2014/main" xmlns="" id="{A04475D4-E151-4AD6-AA65-9DACFA7040C9}"/>
              </a:ext>
            </a:extLst>
          </p:cNvPr>
          <p:cNvSpPr txBox="1">
            <a:spLocks/>
          </p:cNvSpPr>
          <p:nvPr/>
        </p:nvSpPr>
        <p:spPr>
          <a:xfrm>
            <a:off x="482242" y="1738099"/>
            <a:ext cx="3721896" cy="210502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b="1" dirty="0"/>
              <a:t>Uniform Resource Locator </a:t>
            </a:r>
            <a:r>
              <a:rPr lang="en-US" sz="2400" dirty="0"/>
              <a:t>(U</a:t>
            </a:r>
            <a:r>
              <a:rPr lang="en-US" sz="100" dirty="0"/>
              <a:t> </a:t>
            </a:r>
            <a:r>
              <a:rPr lang="en-US" sz="2400" dirty="0"/>
              <a:t>R</a:t>
            </a:r>
            <a:r>
              <a:rPr lang="en-US" sz="100" dirty="0"/>
              <a:t> </a:t>
            </a:r>
            <a:r>
              <a:rPr lang="en-US" sz="2400" dirty="0"/>
              <a:t>L) is used to identify and locate a particular Web page</a:t>
            </a:r>
          </a:p>
        </p:txBody>
      </p:sp>
      <p:sp>
        <p:nvSpPr>
          <p:cNvPr id="4" name="Content Placeholder 3">
            <a:extLst>
              <a:ext uri="{FF2B5EF4-FFF2-40B4-BE49-F238E27FC236}">
                <a16:creationId xmlns:a16="http://schemas.microsoft.com/office/drawing/2014/main" xmlns="" id="{22719428-E985-4115-833F-1E3365E987DF}"/>
              </a:ext>
            </a:extLst>
          </p:cNvPr>
          <p:cNvSpPr>
            <a:spLocks noGrp="1"/>
          </p:cNvSpPr>
          <p:nvPr>
            <p:ph sz="quarter" idx="14"/>
          </p:nvPr>
        </p:nvSpPr>
        <p:spPr>
          <a:xfrm>
            <a:off x="457200" y="4067388"/>
            <a:ext cx="8229600" cy="2105025"/>
          </a:xfrm>
        </p:spPr>
        <p:txBody>
          <a:bodyPr/>
          <a:lstStyle/>
          <a:p>
            <a:r>
              <a:rPr lang="en-US" sz="2400" b="1" dirty="0"/>
              <a:t>Domain name </a:t>
            </a:r>
            <a:r>
              <a:rPr lang="en-US" sz="2400" dirty="0"/>
              <a:t>is a term that helps people recognize the company or person</a:t>
            </a:r>
          </a:p>
          <a:p>
            <a:pPr lvl="1"/>
            <a:r>
              <a:rPr lang="en-US" sz="2200" dirty="0"/>
              <a:t>Prefix, like “google” or “Microsoft”</a:t>
            </a:r>
          </a:p>
          <a:p>
            <a:pPr lvl="1"/>
            <a:r>
              <a:rPr lang="en-US" sz="2200" dirty="0"/>
              <a:t>Suffix, like .com, .e d u, .o r g, .g o v, or two-letter country codes</a:t>
            </a:r>
          </a:p>
          <a:p>
            <a:endParaRPr lang="en-US" sz="2400" dirty="0"/>
          </a:p>
        </p:txBody>
      </p:sp>
      <p:pic>
        <p:nvPicPr>
          <p:cNvPr id="1026" name="Picture 2" descr="C:\Users\is6116\Documents\FG_03_015_0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357097" y="1621368"/>
            <a:ext cx="4222870" cy="207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68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E75F8-3DA7-4619-AE71-635019585900}"/>
              </a:ext>
            </a:extLst>
          </p:cNvPr>
          <p:cNvSpPr>
            <a:spLocks noGrp="1"/>
          </p:cNvSpPr>
          <p:nvPr>
            <p:ph type="title"/>
          </p:nvPr>
        </p:nvSpPr>
        <p:spPr>
          <a:xfrm>
            <a:off x="457200" y="215370"/>
            <a:ext cx="8229600" cy="816475"/>
          </a:xfrm>
        </p:spPr>
        <p:txBody>
          <a:bodyPr/>
          <a:lstStyle/>
          <a:p>
            <a:r>
              <a:rPr lang="en-US" sz="3400" dirty="0"/>
              <a:t>Learning Objectives</a:t>
            </a:r>
          </a:p>
        </p:txBody>
      </p:sp>
      <p:sp>
        <p:nvSpPr>
          <p:cNvPr id="4" name="Text Placeholder 3">
            <a:extLst>
              <a:ext uri="{FF2B5EF4-FFF2-40B4-BE49-F238E27FC236}">
                <a16:creationId xmlns:a16="http://schemas.microsoft.com/office/drawing/2014/main" xmlns="" id="{D5AAD40C-6D66-48D1-964A-A72A78B2EEFD}"/>
              </a:ext>
            </a:extLst>
          </p:cNvPr>
          <p:cNvSpPr>
            <a:spLocks noGrp="1"/>
          </p:cNvSpPr>
          <p:nvPr>
            <p:ph type="body" idx="2"/>
          </p:nvPr>
        </p:nvSpPr>
        <p:spPr>
          <a:xfrm>
            <a:off x="457200" y="1132175"/>
            <a:ext cx="8229600" cy="4767485"/>
          </a:xfrm>
        </p:spPr>
        <p:txBody>
          <a:bodyPr/>
          <a:lstStyle/>
          <a:p>
            <a:pPr marL="101600" indent="0">
              <a:buNone/>
            </a:pPr>
            <a:r>
              <a:rPr lang="en-US" sz="2200" b="1" dirty="0">
                <a:solidFill>
                  <a:srgbClr val="007FA3"/>
                </a:solidFill>
              </a:rPr>
              <a:t>3.1 </a:t>
            </a:r>
            <a:r>
              <a:rPr lang="en-US" sz="2200" dirty="0">
                <a:solidFill>
                  <a:schemeClr val="tx1"/>
                </a:solidFill>
              </a:rPr>
              <a:t>Describe how changes in businesses’ competitive landscape influence changing IS infrastructure needs</a:t>
            </a:r>
          </a:p>
          <a:p>
            <a:pPr marL="101600" indent="0">
              <a:buNone/>
            </a:pPr>
            <a:r>
              <a:rPr lang="en-US" sz="2200" b="1" dirty="0">
                <a:solidFill>
                  <a:srgbClr val="007FA3"/>
                </a:solidFill>
              </a:rPr>
              <a:t>3.2 </a:t>
            </a:r>
            <a:r>
              <a:rPr lang="en-US" sz="2200" dirty="0">
                <a:solidFill>
                  <a:schemeClr val="tx1"/>
                </a:solidFill>
              </a:rPr>
              <a:t>Describe the essential components of an organization’s infrastructure</a:t>
            </a:r>
            <a:endParaRPr lang="en-US" sz="2200" dirty="0">
              <a:solidFill>
                <a:srgbClr val="007FA3"/>
              </a:solidFill>
            </a:endParaRPr>
          </a:p>
          <a:p>
            <a:pPr marL="101600" indent="0">
              <a:buNone/>
            </a:pPr>
            <a:r>
              <a:rPr lang="en-US" sz="2200" b="1" dirty="0">
                <a:solidFill>
                  <a:srgbClr val="007FA3"/>
                </a:solidFill>
              </a:rPr>
              <a:t>3.3 </a:t>
            </a:r>
            <a:r>
              <a:rPr lang="en-US" sz="2200" dirty="0">
                <a:solidFill>
                  <a:schemeClr val="tx1"/>
                </a:solidFill>
              </a:rPr>
              <a:t>Discuss managerial issues associated with managing an organization’s IS infrastructure</a:t>
            </a:r>
            <a:endParaRPr lang="en-US" sz="2200" dirty="0">
              <a:solidFill>
                <a:srgbClr val="007FA3"/>
              </a:solidFill>
            </a:endParaRPr>
          </a:p>
          <a:p>
            <a:pPr marL="101600" indent="0">
              <a:buNone/>
            </a:pPr>
            <a:r>
              <a:rPr lang="en-US" sz="2200" b="1" dirty="0">
                <a:solidFill>
                  <a:srgbClr val="007FA3"/>
                </a:solidFill>
              </a:rPr>
              <a:t>3.4 </a:t>
            </a:r>
            <a:r>
              <a:rPr lang="en-US" sz="2200" dirty="0">
                <a:solidFill>
                  <a:schemeClr val="tx1"/>
                </a:solidFill>
              </a:rPr>
              <a:t>Describe cloud computing and other current trends that can help an organization address IS infrastructure-related challenges</a:t>
            </a:r>
            <a:endParaRPr lang="en-US" sz="2200" dirty="0">
              <a:solidFill>
                <a:srgbClr val="007FA3"/>
              </a:solidFill>
            </a:endParaRPr>
          </a:p>
          <a:p>
            <a:pPr marL="101600" indent="0">
              <a:buNone/>
            </a:pPr>
            <a:endParaRPr lang="en-US" sz="2200" dirty="0">
              <a:solidFill>
                <a:schemeClr val="tx1"/>
              </a:solidFill>
            </a:endParaRPr>
          </a:p>
        </p:txBody>
      </p:sp>
    </p:spTree>
    <p:extLst>
      <p:ext uri="{BB962C8B-B14F-4D97-AF65-F5344CB8AC3E}">
        <p14:creationId xmlns:p14="http://schemas.microsoft.com/office/powerpoint/2010/main" val="338748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IP Addresses</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The Internet uses I</a:t>
            </a:r>
            <a:r>
              <a:rPr lang="en-US" sz="100" dirty="0"/>
              <a:t> </a:t>
            </a:r>
            <a:r>
              <a:rPr lang="en-US" sz="2400" dirty="0"/>
              <a:t>P addresses</a:t>
            </a:r>
          </a:p>
          <a:p>
            <a:pPr lvl="1"/>
            <a:r>
              <a:rPr lang="en-US" sz="2200" dirty="0"/>
              <a:t>I PV4: Old style, 32-bit, running out of addresses</a:t>
            </a:r>
          </a:p>
          <a:p>
            <a:pPr lvl="1"/>
            <a:r>
              <a:rPr lang="en-US" sz="2200" dirty="0"/>
              <a:t>I PV6: New style, 128-bit, huge address space</a:t>
            </a:r>
          </a:p>
          <a:p>
            <a:r>
              <a:rPr lang="en-US" sz="2400" dirty="0"/>
              <a:t>The W</a:t>
            </a:r>
            <a:r>
              <a:rPr lang="en-US" sz="100" dirty="0"/>
              <a:t> </a:t>
            </a:r>
            <a:r>
              <a:rPr lang="en-US" sz="2400" dirty="0"/>
              <a:t>W</a:t>
            </a:r>
            <a:r>
              <a:rPr lang="en-US" sz="100" dirty="0"/>
              <a:t> </a:t>
            </a:r>
            <a:r>
              <a:rPr lang="en-US" sz="2400" dirty="0"/>
              <a:t>W translates domain names into I</a:t>
            </a:r>
            <a:r>
              <a:rPr lang="en-US" sz="100" dirty="0"/>
              <a:t> </a:t>
            </a:r>
            <a:r>
              <a:rPr lang="en-US" sz="2400" dirty="0"/>
              <a:t>P addresses</a:t>
            </a:r>
          </a:p>
          <a:p>
            <a:pPr lvl="1"/>
            <a:r>
              <a:rPr lang="en-US" sz="2200" dirty="0">
                <a:hlinkClick r:id="rId2" tooltip="http://www.arizona.edu/"/>
              </a:rPr>
              <a:t>w w w.arizona.edu</a:t>
            </a:r>
            <a:r>
              <a:rPr lang="en-US" sz="2200" dirty="0"/>
              <a:t> translates to (I PV4) 128.196.134.37</a:t>
            </a:r>
          </a:p>
          <a:p>
            <a:pPr lvl="1"/>
            <a:r>
              <a:rPr lang="en-US" sz="2200" dirty="0"/>
              <a:t>AURL could be expressed directly as an IP address, although it’s more common to use its related domain name</a:t>
            </a:r>
          </a:p>
          <a:p>
            <a:endParaRPr lang="en-US" sz="2400" dirty="0"/>
          </a:p>
        </p:txBody>
      </p:sp>
    </p:spTree>
    <p:extLst>
      <p:ext uri="{BB962C8B-B14F-4D97-AF65-F5344CB8AC3E}">
        <p14:creationId xmlns:p14="http://schemas.microsoft.com/office/powerpoint/2010/main" val="4236951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Intranets and Extranets </a:t>
            </a:r>
            <a:r>
              <a:rPr lang="en-US" sz="1600" dirty="0"/>
              <a:t>(Page 1 of 3)</a:t>
            </a:r>
          </a:p>
        </p:txBody>
      </p:sp>
      <p:sp>
        <p:nvSpPr>
          <p:cNvPr id="4" name="Content Placeholder 3">
            <a:extLst>
              <a:ext uri="{FF2B5EF4-FFF2-40B4-BE49-F238E27FC236}">
                <a16:creationId xmlns:a16="http://schemas.microsoft.com/office/drawing/2014/main" xmlns="" id="{405FFD40-75EA-4E8A-941F-5C23120565E7}"/>
              </a:ext>
            </a:extLst>
          </p:cNvPr>
          <p:cNvSpPr>
            <a:spLocks noGrp="1"/>
          </p:cNvSpPr>
          <p:nvPr>
            <p:ph sz="quarter" idx="13"/>
          </p:nvPr>
        </p:nvSpPr>
        <p:spPr>
          <a:xfrm>
            <a:off x="457200" y="1619388"/>
            <a:ext cx="8229600" cy="4529163"/>
          </a:xfrm>
        </p:spPr>
        <p:txBody>
          <a:bodyPr/>
          <a:lstStyle/>
          <a:p>
            <a:r>
              <a:rPr lang="en-US" sz="2400" dirty="0"/>
              <a:t>Companies have confidential data</a:t>
            </a:r>
          </a:p>
          <a:p>
            <a:r>
              <a:rPr lang="en-US" sz="2400" dirty="0"/>
              <a:t>These data still need to be shared on a limited basis</a:t>
            </a:r>
          </a:p>
          <a:p>
            <a:pPr lvl="1"/>
            <a:r>
              <a:rPr lang="en-US" sz="2200" b="1" dirty="0"/>
              <a:t>Intranet</a:t>
            </a:r>
            <a:r>
              <a:rPr lang="en-US" sz="2200" dirty="0"/>
              <a:t>: password-protected Web site designed for sharing within the company</a:t>
            </a:r>
          </a:p>
          <a:p>
            <a:pPr lvl="1"/>
            <a:r>
              <a:rPr lang="en-US" sz="2200" b="1" dirty="0"/>
              <a:t>Extranet</a:t>
            </a:r>
            <a:r>
              <a:rPr lang="en-US" sz="2200" dirty="0"/>
              <a:t>: password-protected Web site designed for sharing with select partners</a:t>
            </a:r>
          </a:p>
          <a:p>
            <a:r>
              <a:rPr lang="en-US" sz="2400" dirty="0"/>
              <a:t>Data and communication are protected via firewalls and virtual private networks (V</a:t>
            </a:r>
            <a:r>
              <a:rPr lang="en-US" sz="100" dirty="0"/>
              <a:t> </a:t>
            </a:r>
            <a:r>
              <a:rPr lang="en-US" sz="2400" dirty="0"/>
              <a:t>P</a:t>
            </a:r>
            <a:r>
              <a:rPr lang="en-US" sz="100" dirty="0"/>
              <a:t> </a:t>
            </a:r>
            <a:r>
              <a:rPr lang="en-US" sz="2400" dirty="0"/>
              <a:t>N</a:t>
            </a:r>
            <a:r>
              <a:rPr lang="en-US" sz="100" dirty="0"/>
              <a:t> </a:t>
            </a:r>
            <a:r>
              <a:rPr lang="en-US" sz="2400" dirty="0"/>
              <a:t>s)	</a:t>
            </a:r>
          </a:p>
          <a:p>
            <a:pPr lvl="1"/>
            <a:r>
              <a:rPr lang="en-US" sz="2200" dirty="0"/>
              <a:t>A </a:t>
            </a:r>
            <a:r>
              <a:rPr lang="en-US" sz="2200" b="1" dirty="0"/>
              <a:t>virtual private network </a:t>
            </a:r>
            <a:r>
              <a:rPr lang="en-US" sz="2200" dirty="0"/>
              <a:t>securely connects to the company’s intranet so employees can safely connect to it on the road or at home</a:t>
            </a:r>
          </a:p>
          <a:p>
            <a:endParaRPr lang="en-US" dirty="0"/>
          </a:p>
        </p:txBody>
      </p:sp>
    </p:spTree>
    <p:extLst>
      <p:ext uri="{BB962C8B-B14F-4D97-AF65-F5344CB8AC3E}">
        <p14:creationId xmlns:p14="http://schemas.microsoft.com/office/powerpoint/2010/main" val="3289592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Intranets and Extranets </a:t>
            </a:r>
            <a:r>
              <a:rPr lang="en-US" sz="1600" dirty="0"/>
              <a:t>(Page 2 of 3)</a:t>
            </a:r>
          </a:p>
        </p:txBody>
      </p:sp>
      <p:sp>
        <p:nvSpPr>
          <p:cNvPr id="7" name="Content Placeholder 3">
            <a:extLst>
              <a:ext uri="{FF2B5EF4-FFF2-40B4-BE49-F238E27FC236}">
                <a16:creationId xmlns:a16="http://schemas.microsoft.com/office/drawing/2014/main" xmlns="" id="{1F2CDA75-AAF3-4FA8-A642-6D979C67CBC1}"/>
              </a:ext>
            </a:extLst>
          </p:cNvPr>
          <p:cNvSpPr txBox="1">
            <a:spLocks/>
          </p:cNvSpPr>
          <p:nvPr/>
        </p:nvSpPr>
        <p:spPr>
          <a:xfrm>
            <a:off x="2589119" y="1791163"/>
            <a:ext cx="3321269" cy="56041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lgn="r">
              <a:buNone/>
            </a:pPr>
            <a:r>
              <a:rPr lang="en-US" sz="2400" dirty="0"/>
              <a:t>Intranet Architecture</a:t>
            </a:r>
          </a:p>
        </p:txBody>
      </p:sp>
      <p:pic>
        <p:nvPicPr>
          <p:cNvPr id="6" name="Content Placeholder 5" descr="Diagram&#10;&#10;Description automatically generated">
            <a:extLst>
              <a:ext uri="{FF2B5EF4-FFF2-40B4-BE49-F238E27FC236}">
                <a16:creationId xmlns:a16="http://schemas.microsoft.com/office/drawing/2014/main" xmlns="" id="{D0CF38ED-F870-439E-9740-A5B29932E3D4}"/>
              </a:ext>
            </a:extLst>
          </p:cNvPr>
          <p:cNvPicPr>
            <a:picLocks noGrp="1" noChangeAspect="1"/>
          </p:cNvPicPr>
          <p:nvPr>
            <p:ph sz="quarter" idx="13"/>
          </p:nvPr>
        </p:nvPicPr>
        <p:blipFill>
          <a:blip r:embed="rId2"/>
          <a:stretch>
            <a:fillRect/>
          </a:stretch>
        </p:blipFill>
        <p:spPr>
          <a:xfrm>
            <a:off x="5658140" y="1508018"/>
            <a:ext cx="3028660" cy="2268538"/>
          </a:xfrm>
        </p:spPr>
      </p:pic>
      <p:pic>
        <p:nvPicPr>
          <p:cNvPr id="9" name="Content Placeholder 8" descr="Diagram&#10;&#10;Description automatically generated">
            <a:extLst>
              <a:ext uri="{FF2B5EF4-FFF2-40B4-BE49-F238E27FC236}">
                <a16:creationId xmlns:a16="http://schemas.microsoft.com/office/drawing/2014/main" xmlns="" id="{6F76C4FE-9E57-4B28-B1DF-BA5757682ECC}"/>
              </a:ext>
            </a:extLst>
          </p:cNvPr>
          <p:cNvPicPr>
            <a:picLocks noGrp="1" noChangeAspect="1"/>
          </p:cNvPicPr>
          <p:nvPr>
            <p:ph sz="quarter" idx="14"/>
          </p:nvPr>
        </p:nvPicPr>
        <p:blipFill>
          <a:blip r:embed="rId3"/>
          <a:stretch>
            <a:fillRect/>
          </a:stretch>
        </p:blipFill>
        <p:spPr>
          <a:xfrm>
            <a:off x="457200" y="3262760"/>
            <a:ext cx="4419600" cy="2986683"/>
          </a:xfrm>
        </p:spPr>
      </p:pic>
      <p:sp>
        <p:nvSpPr>
          <p:cNvPr id="10" name="Content Placeholder 3">
            <a:extLst>
              <a:ext uri="{FF2B5EF4-FFF2-40B4-BE49-F238E27FC236}">
                <a16:creationId xmlns:a16="http://schemas.microsoft.com/office/drawing/2014/main" xmlns="" id="{21611C39-391F-40D9-A7B7-B9866B8E9BA7}"/>
              </a:ext>
            </a:extLst>
          </p:cNvPr>
          <p:cNvSpPr txBox="1">
            <a:spLocks/>
          </p:cNvSpPr>
          <p:nvPr/>
        </p:nvSpPr>
        <p:spPr>
          <a:xfrm>
            <a:off x="3962400" y="4280729"/>
            <a:ext cx="4114800" cy="53450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400" dirty="0"/>
              <a:t>Extranet Architecture</a:t>
            </a:r>
          </a:p>
        </p:txBody>
      </p:sp>
    </p:spTree>
    <p:extLst>
      <p:ext uri="{BB962C8B-B14F-4D97-AF65-F5344CB8AC3E}">
        <p14:creationId xmlns:p14="http://schemas.microsoft.com/office/powerpoint/2010/main" val="1523933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Intranets and Extranets </a:t>
            </a:r>
            <a:r>
              <a:rPr lang="en-US" sz="1600" dirty="0"/>
              <a:t>(Page 3 of 3)</a:t>
            </a:r>
            <a:endParaRPr lang="en-US" sz="3400" dirty="0"/>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8"/>
            <a:ext cx="8229600" cy="493190"/>
          </a:xfrm>
        </p:spPr>
        <p:txBody>
          <a:bodyPr/>
          <a:lstStyle/>
          <a:p>
            <a:pPr marL="101600" indent="0">
              <a:buNone/>
            </a:pPr>
            <a:r>
              <a:rPr lang="en-US" sz="2400" dirty="0"/>
              <a:t>Characteristics of the Internet, Intranet, and Extranet</a:t>
            </a:r>
          </a:p>
        </p:txBody>
      </p:sp>
      <p:graphicFrame>
        <p:nvGraphicFramePr>
          <p:cNvPr id="5" name="Table 5">
            <a:extLst>
              <a:ext uri="{FF2B5EF4-FFF2-40B4-BE49-F238E27FC236}">
                <a16:creationId xmlns:a16="http://schemas.microsoft.com/office/drawing/2014/main" xmlns="" id="{7F065D81-024F-45AC-AEA0-C9BC7E3B6074}"/>
              </a:ext>
            </a:extLst>
          </p:cNvPr>
          <p:cNvGraphicFramePr>
            <a:graphicFrameLocks noGrp="1"/>
          </p:cNvGraphicFramePr>
          <p:nvPr>
            <p:ph sz="quarter" idx="14"/>
            <p:extLst>
              <p:ext uri="{D42A27DB-BD31-4B8C-83A1-F6EECF244321}">
                <p14:modId xmlns:p14="http://schemas.microsoft.com/office/powerpoint/2010/main" val="3293093710"/>
              </p:ext>
            </p:extLst>
          </p:nvPr>
        </p:nvGraphicFramePr>
        <p:xfrm>
          <a:off x="457200" y="2293196"/>
          <a:ext cx="8229600" cy="2595880"/>
        </p:xfrm>
        <a:graphic>
          <a:graphicData uri="http://schemas.openxmlformats.org/drawingml/2006/table">
            <a:tbl>
              <a:tblPr firstRow="1" bandRow="1">
                <a:tableStyleId>{40F9630F-82C1-40B7-BC3A-925EFCFF5E92}</a:tableStyleId>
              </a:tblPr>
              <a:tblGrid>
                <a:gridCol w="1014248">
                  <a:extLst>
                    <a:ext uri="{9D8B030D-6E8A-4147-A177-3AD203B41FA5}">
                      <a16:colId xmlns:a16="http://schemas.microsoft.com/office/drawing/2014/main" xmlns="" val="1395750472"/>
                    </a:ext>
                  </a:extLst>
                </a:gridCol>
                <a:gridCol w="1807780">
                  <a:extLst>
                    <a:ext uri="{9D8B030D-6E8A-4147-A177-3AD203B41FA5}">
                      <a16:colId xmlns:a16="http://schemas.microsoft.com/office/drawing/2014/main" xmlns="" val="1099701063"/>
                    </a:ext>
                  </a:extLst>
                </a:gridCol>
                <a:gridCol w="2017986">
                  <a:extLst>
                    <a:ext uri="{9D8B030D-6E8A-4147-A177-3AD203B41FA5}">
                      <a16:colId xmlns:a16="http://schemas.microsoft.com/office/drawing/2014/main" xmlns="" val="3356580099"/>
                    </a:ext>
                  </a:extLst>
                </a:gridCol>
                <a:gridCol w="1944414">
                  <a:extLst>
                    <a:ext uri="{9D8B030D-6E8A-4147-A177-3AD203B41FA5}">
                      <a16:colId xmlns:a16="http://schemas.microsoft.com/office/drawing/2014/main" xmlns="" val="3885659229"/>
                    </a:ext>
                  </a:extLst>
                </a:gridCol>
                <a:gridCol w="1445172">
                  <a:extLst>
                    <a:ext uri="{9D8B030D-6E8A-4147-A177-3AD203B41FA5}">
                      <a16:colId xmlns:a16="http://schemas.microsoft.com/office/drawing/2014/main" xmlns="" val="778822151"/>
                    </a:ext>
                  </a:extLst>
                </a:gridCol>
              </a:tblGrid>
              <a:tr h="370840">
                <a:tc>
                  <a:txBody>
                    <a:bodyPr/>
                    <a:lstStyle/>
                    <a:p>
                      <a:r>
                        <a:rPr lang="en-US" sz="1600" dirty="0">
                          <a:solidFill>
                            <a:schemeClr val="bg1"/>
                          </a:solidFill>
                        </a:rPr>
                        <a:t>Blank</a:t>
                      </a:r>
                    </a:p>
                  </a:txBody>
                  <a:tcPr/>
                </a:tc>
                <a:tc>
                  <a:txBody>
                    <a:bodyPr/>
                    <a:lstStyle/>
                    <a:p>
                      <a:r>
                        <a:rPr lang="en-US" sz="1600" dirty="0"/>
                        <a:t>Focus</a:t>
                      </a:r>
                    </a:p>
                  </a:txBody>
                  <a:tcPr/>
                </a:tc>
                <a:tc>
                  <a:txBody>
                    <a:bodyPr/>
                    <a:lstStyle/>
                    <a:p>
                      <a:r>
                        <a:rPr lang="en-US" sz="1600" dirty="0"/>
                        <a:t>Type of Control</a:t>
                      </a:r>
                    </a:p>
                  </a:txBody>
                  <a:tcPr/>
                </a:tc>
                <a:tc>
                  <a:txBody>
                    <a:bodyPr/>
                    <a:lstStyle/>
                    <a:p>
                      <a:r>
                        <a:rPr lang="en-US" sz="1600" dirty="0"/>
                        <a:t>Users</a:t>
                      </a:r>
                    </a:p>
                  </a:txBody>
                  <a:tcPr/>
                </a:tc>
                <a:tc>
                  <a:txBody>
                    <a:bodyPr/>
                    <a:lstStyle/>
                    <a:p>
                      <a:r>
                        <a:rPr lang="en-US" sz="1600" dirty="0"/>
                        <a:t>Access</a:t>
                      </a:r>
                    </a:p>
                  </a:txBody>
                  <a:tcPr/>
                </a:tc>
                <a:extLst>
                  <a:ext uri="{0D108BD9-81ED-4DB2-BD59-A6C34878D82A}">
                    <a16:rowId xmlns:a16="http://schemas.microsoft.com/office/drawing/2014/main" xmlns="" val="2639543524"/>
                  </a:ext>
                </a:extLst>
              </a:tr>
              <a:tr h="370840">
                <a:tc>
                  <a:txBody>
                    <a:bodyPr/>
                    <a:lstStyle/>
                    <a:p>
                      <a:r>
                        <a:rPr lang="en-US" sz="1600" dirty="0"/>
                        <a:t>Internet</a:t>
                      </a:r>
                    </a:p>
                  </a:txBody>
                  <a:tcPr/>
                </a:tc>
                <a:tc>
                  <a:txBody>
                    <a:bodyPr/>
                    <a:lstStyle/>
                    <a:p>
                      <a:r>
                        <a:rPr lang="en-US" sz="1600" dirty="0"/>
                        <a:t>External communications</a:t>
                      </a:r>
                    </a:p>
                  </a:txBody>
                  <a:tcPr/>
                </a:tc>
                <a:tc>
                  <a:txBody>
                    <a:bodyPr/>
                    <a:lstStyle/>
                    <a:p>
                      <a:r>
                        <a:rPr lang="en-US" sz="1600" dirty="0"/>
                        <a:t>General, public content</a:t>
                      </a:r>
                    </a:p>
                  </a:txBody>
                  <a:tcPr/>
                </a:tc>
                <a:tc>
                  <a:txBody>
                    <a:bodyPr/>
                    <a:lstStyle/>
                    <a:p>
                      <a:r>
                        <a:rPr lang="en-US" sz="1600" dirty="0"/>
                        <a:t>Any user with an internet connection</a:t>
                      </a:r>
                    </a:p>
                  </a:txBody>
                  <a:tcPr/>
                </a:tc>
                <a:tc>
                  <a:txBody>
                    <a:bodyPr/>
                    <a:lstStyle/>
                    <a:p>
                      <a:r>
                        <a:rPr lang="en-US" sz="1600" dirty="0"/>
                        <a:t>Public and not restricted</a:t>
                      </a:r>
                    </a:p>
                  </a:txBody>
                  <a:tcPr/>
                </a:tc>
                <a:extLst>
                  <a:ext uri="{0D108BD9-81ED-4DB2-BD59-A6C34878D82A}">
                    <a16:rowId xmlns:a16="http://schemas.microsoft.com/office/drawing/2014/main" xmlns="" val="3183661458"/>
                  </a:ext>
                </a:extLst>
              </a:tr>
              <a:tr h="370840">
                <a:tc>
                  <a:txBody>
                    <a:bodyPr/>
                    <a:lstStyle/>
                    <a:p>
                      <a:r>
                        <a:rPr lang="en-US" sz="1600" dirty="0"/>
                        <a:t>Intranet</a:t>
                      </a:r>
                    </a:p>
                  </a:txBody>
                  <a:tcPr/>
                </a:tc>
                <a:tc>
                  <a:txBody>
                    <a:bodyPr/>
                    <a:lstStyle/>
                    <a:p>
                      <a:r>
                        <a:rPr lang="en-US" sz="1600" dirty="0"/>
                        <a:t>Internal communications</a:t>
                      </a:r>
                    </a:p>
                  </a:txBody>
                  <a:tcPr/>
                </a:tc>
                <a:tc>
                  <a:txBody>
                    <a:bodyPr/>
                    <a:lstStyle/>
                    <a:p>
                      <a:r>
                        <a:rPr lang="en-US" sz="1600" dirty="0"/>
                        <a:t>Specific, corporate, and proprietary content</a:t>
                      </a:r>
                    </a:p>
                  </a:txBody>
                  <a:tcPr/>
                </a:tc>
                <a:tc>
                  <a:txBody>
                    <a:bodyPr/>
                    <a:lstStyle/>
                    <a:p>
                      <a:r>
                        <a:rPr lang="en-US" sz="1600" dirty="0"/>
                        <a:t>Authorized employees</a:t>
                      </a:r>
                    </a:p>
                  </a:txBody>
                  <a:tcPr/>
                </a:tc>
                <a:tc>
                  <a:txBody>
                    <a:bodyPr/>
                    <a:lstStyle/>
                    <a:p>
                      <a:r>
                        <a:rPr lang="en-US" sz="1600" dirty="0"/>
                        <a:t>Private and restricted</a:t>
                      </a:r>
                    </a:p>
                  </a:txBody>
                  <a:tcPr/>
                </a:tc>
                <a:extLst>
                  <a:ext uri="{0D108BD9-81ED-4DB2-BD59-A6C34878D82A}">
                    <a16:rowId xmlns:a16="http://schemas.microsoft.com/office/drawing/2014/main" xmlns="" val="4145751162"/>
                  </a:ext>
                </a:extLst>
              </a:tr>
              <a:tr h="370840">
                <a:tc>
                  <a:txBody>
                    <a:bodyPr/>
                    <a:lstStyle/>
                    <a:p>
                      <a:r>
                        <a:rPr lang="en-US" sz="1600" dirty="0"/>
                        <a:t>Extranet</a:t>
                      </a:r>
                    </a:p>
                  </a:txBody>
                  <a:tcPr/>
                </a:tc>
                <a:tc>
                  <a:txBody>
                    <a:bodyPr/>
                    <a:lstStyle/>
                    <a:p>
                      <a:r>
                        <a:rPr lang="en-US" sz="1600" dirty="0"/>
                        <a:t>External communications</a:t>
                      </a:r>
                    </a:p>
                  </a:txBody>
                  <a:tcPr/>
                </a:tc>
                <a:tc>
                  <a:txBody>
                    <a:bodyPr/>
                    <a:lstStyle/>
                    <a:p>
                      <a:r>
                        <a:rPr lang="en-US" sz="1600" dirty="0"/>
                        <a:t>Communications between business partners</a:t>
                      </a:r>
                    </a:p>
                  </a:txBody>
                  <a:tcPr/>
                </a:tc>
                <a:tc>
                  <a:txBody>
                    <a:bodyPr/>
                    <a:lstStyle/>
                    <a:p>
                      <a:r>
                        <a:rPr lang="en-US" sz="1600" dirty="0"/>
                        <a:t>Authorized business partners</a:t>
                      </a:r>
                    </a:p>
                  </a:txBody>
                  <a:tcPr/>
                </a:tc>
                <a:tc>
                  <a:txBody>
                    <a:bodyPr/>
                    <a:lstStyle/>
                    <a:p>
                      <a:r>
                        <a:rPr lang="en-US" sz="1600" dirty="0"/>
                        <a:t>Private and restricted</a:t>
                      </a:r>
                    </a:p>
                  </a:txBody>
                  <a:tcPr/>
                </a:tc>
                <a:extLst>
                  <a:ext uri="{0D108BD9-81ED-4DB2-BD59-A6C34878D82A}">
                    <a16:rowId xmlns:a16="http://schemas.microsoft.com/office/drawing/2014/main" xmlns="" val="1031626767"/>
                  </a:ext>
                </a:extLst>
              </a:tr>
            </a:tbl>
          </a:graphicData>
        </a:graphic>
      </p:graphicFrame>
    </p:spTree>
    <p:extLst>
      <p:ext uri="{BB962C8B-B14F-4D97-AF65-F5344CB8AC3E}">
        <p14:creationId xmlns:p14="http://schemas.microsoft.com/office/powerpoint/2010/main" val="2459953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Data Centers</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Storing and processing massive amounts of data require lots of power, air-conditioning, and space</a:t>
            </a:r>
          </a:p>
          <a:p>
            <a:r>
              <a:rPr lang="en-US" sz="2400" dirty="0"/>
              <a:t>Data centers need to be modular to be easily expandable in case of changing needs</a:t>
            </a:r>
          </a:p>
          <a:p>
            <a:r>
              <a:rPr lang="en-US" sz="2400" dirty="0"/>
              <a:t>Data center centralization facilitates</a:t>
            </a:r>
          </a:p>
          <a:p>
            <a:pPr lvl="1"/>
            <a:r>
              <a:rPr lang="en-US" sz="2200" dirty="0"/>
              <a:t>Managing</a:t>
            </a:r>
          </a:p>
          <a:p>
            <a:pPr lvl="1"/>
            <a:r>
              <a:rPr lang="en-US" sz="2200" dirty="0"/>
              <a:t>Repairing</a:t>
            </a:r>
          </a:p>
          <a:p>
            <a:pPr lvl="1"/>
            <a:r>
              <a:rPr lang="en-US" sz="2200" dirty="0"/>
              <a:t>Upgrading</a:t>
            </a:r>
          </a:p>
          <a:p>
            <a:pPr lvl="1"/>
            <a:r>
              <a:rPr lang="en-US" sz="2200" dirty="0"/>
              <a:t>Securing equipment</a:t>
            </a:r>
          </a:p>
        </p:txBody>
      </p:sp>
    </p:spTree>
    <p:extLst>
      <p:ext uri="{BB962C8B-B14F-4D97-AF65-F5344CB8AC3E}">
        <p14:creationId xmlns:p14="http://schemas.microsoft.com/office/powerpoint/2010/main" val="2117968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Learning Objective 3.3</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solidFill>
                  <a:schemeClr val="tx1"/>
                </a:solidFill>
              </a:rPr>
              <a:t>Discuss managerial issues associated with managing an organization’s IS infrastructure</a:t>
            </a:r>
            <a:endParaRPr lang="en-US" sz="2400" dirty="0">
              <a:solidFill>
                <a:srgbClr val="007FA3"/>
              </a:solidFill>
            </a:endParaRPr>
          </a:p>
          <a:p>
            <a:endParaRPr lang="en-US" sz="2400" dirty="0"/>
          </a:p>
        </p:txBody>
      </p:sp>
    </p:spTree>
    <p:extLst>
      <p:ext uri="{BB962C8B-B14F-4D97-AF65-F5344CB8AC3E}">
        <p14:creationId xmlns:p14="http://schemas.microsoft.com/office/powerpoint/2010/main" val="2733158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Key Drivers for Evolving the IS Infrastructure</a:t>
            </a:r>
          </a:p>
        </p:txBody>
      </p:sp>
      <p:pic>
        <p:nvPicPr>
          <p:cNvPr id="6" name="Content Placeholder 5" descr="Diagram&#10;&#10;Description automatically generated">
            <a:extLst>
              <a:ext uri="{FF2B5EF4-FFF2-40B4-BE49-F238E27FC236}">
                <a16:creationId xmlns:a16="http://schemas.microsoft.com/office/drawing/2014/main" xmlns="" id="{34AE2A9E-3021-450C-8AC9-E3EB1D136E09}"/>
              </a:ext>
            </a:extLst>
          </p:cNvPr>
          <p:cNvPicPr>
            <a:picLocks noGrp="1" noChangeAspect="1"/>
          </p:cNvPicPr>
          <p:nvPr>
            <p:ph sz="quarter" idx="13"/>
          </p:nvPr>
        </p:nvPicPr>
        <p:blipFill>
          <a:blip r:embed="rId2"/>
          <a:stretch>
            <a:fillRect/>
          </a:stretch>
        </p:blipFill>
        <p:spPr>
          <a:xfrm>
            <a:off x="5092659" y="1312650"/>
            <a:ext cx="3594142" cy="3812572"/>
          </a:xfrm>
        </p:spPr>
      </p:pic>
      <p:sp>
        <p:nvSpPr>
          <p:cNvPr id="4" name="Content Placeholder 3">
            <a:extLst>
              <a:ext uri="{FF2B5EF4-FFF2-40B4-BE49-F238E27FC236}">
                <a16:creationId xmlns:a16="http://schemas.microsoft.com/office/drawing/2014/main" xmlns="" id="{22719428-E985-4115-833F-1E3365E987DF}"/>
              </a:ext>
            </a:extLst>
          </p:cNvPr>
          <p:cNvSpPr>
            <a:spLocks noGrp="1"/>
          </p:cNvSpPr>
          <p:nvPr>
            <p:ph sz="quarter" idx="14"/>
          </p:nvPr>
        </p:nvSpPr>
        <p:spPr>
          <a:xfrm>
            <a:off x="457200" y="1450429"/>
            <a:ext cx="4272455" cy="4626522"/>
          </a:xfrm>
        </p:spPr>
        <p:txBody>
          <a:bodyPr/>
          <a:lstStyle/>
          <a:p>
            <a:r>
              <a:rPr lang="en-US" sz="2400" dirty="0"/>
              <a:t>Rapid Obsolescence and Shorter IT Cycles</a:t>
            </a:r>
          </a:p>
          <a:p>
            <a:r>
              <a:rPr lang="en-US" sz="2400" dirty="0"/>
              <a:t>Big Data and Rapidly Increasing Storage Needs</a:t>
            </a:r>
          </a:p>
          <a:p>
            <a:r>
              <a:rPr lang="en-US" sz="2400" dirty="0"/>
              <a:t>Demand Fluctuations</a:t>
            </a:r>
          </a:p>
          <a:p>
            <a:r>
              <a:rPr lang="en-US" sz="2400" dirty="0"/>
              <a:t>Increasing Energy Needs</a:t>
            </a:r>
          </a:p>
          <a:p>
            <a:r>
              <a:rPr lang="en-US" sz="2400" dirty="0"/>
              <a:t>Lean Startups and the Need for Agility</a:t>
            </a:r>
          </a:p>
        </p:txBody>
      </p:sp>
    </p:spTree>
    <p:extLst>
      <p:ext uri="{BB962C8B-B14F-4D97-AF65-F5344CB8AC3E}">
        <p14:creationId xmlns:p14="http://schemas.microsoft.com/office/powerpoint/2010/main" val="1665540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Rapid Obsolescence and Shorter IT Cycles</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Brief History of Computing</a:t>
            </a:r>
          </a:p>
          <a:p>
            <a:pPr lvl="1"/>
            <a:r>
              <a:rPr lang="en-US" sz="2200" dirty="0"/>
              <a:t>Zuse Z1 Computer was a mechanical computer using punch cards introduced in 1936</a:t>
            </a:r>
          </a:p>
          <a:p>
            <a:pPr lvl="1"/>
            <a:r>
              <a:rPr lang="en-US" sz="2200" dirty="0"/>
              <a:t>Information system consisted of file folders, file cabinet and document repositories</a:t>
            </a:r>
          </a:p>
          <a:p>
            <a:pPr lvl="1"/>
            <a:r>
              <a:rPr lang="en-US" sz="2200" dirty="0"/>
              <a:t>Specific Information kept by key employees lost when they left the firm</a:t>
            </a:r>
          </a:p>
        </p:txBody>
      </p:sp>
    </p:spTree>
    <p:extLst>
      <p:ext uri="{BB962C8B-B14F-4D97-AF65-F5344CB8AC3E}">
        <p14:creationId xmlns:p14="http://schemas.microsoft.com/office/powerpoint/2010/main" val="3384410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Six Generations of Computing</a:t>
            </a:r>
          </a:p>
        </p:txBody>
      </p:sp>
      <p:graphicFrame>
        <p:nvGraphicFramePr>
          <p:cNvPr id="4" name="Table 4">
            <a:extLst>
              <a:ext uri="{FF2B5EF4-FFF2-40B4-BE49-F238E27FC236}">
                <a16:creationId xmlns:a16="http://schemas.microsoft.com/office/drawing/2014/main" xmlns="" id="{260475A7-EB5D-4A0E-8A3F-5D2C867187B9}"/>
              </a:ext>
            </a:extLst>
          </p:cNvPr>
          <p:cNvGraphicFramePr>
            <a:graphicFrameLocks noGrp="1"/>
          </p:cNvGraphicFramePr>
          <p:nvPr>
            <p:ph sz="quarter" idx="13"/>
            <p:extLst>
              <p:ext uri="{D42A27DB-BD31-4B8C-83A1-F6EECF244321}">
                <p14:modId xmlns:p14="http://schemas.microsoft.com/office/powerpoint/2010/main" val="2071444008"/>
              </p:ext>
            </p:extLst>
          </p:nvPr>
        </p:nvGraphicFramePr>
        <p:xfrm>
          <a:off x="457200" y="1441450"/>
          <a:ext cx="8232772" cy="4358640"/>
        </p:xfrm>
        <a:graphic>
          <a:graphicData uri="http://schemas.openxmlformats.org/drawingml/2006/table">
            <a:tbl>
              <a:tblPr firstRow="1" bandRow="1">
                <a:tableStyleId>{40F9630F-82C1-40B7-BC3A-925EFCFF5E92}</a:tableStyleId>
              </a:tblPr>
              <a:tblGrid>
                <a:gridCol w="1010873">
                  <a:extLst>
                    <a:ext uri="{9D8B030D-6E8A-4147-A177-3AD203B41FA5}">
                      <a16:colId xmlns:a16="http://schemas.microsoft.com/office/drawing/2014/main" xmlns="" val="1375637881"/>
                    </a:ext>
                  </a:extLst>
                </a:gridCol>
                <a:gridCol w="1115736">
                  <a:extLst>
                    <a:ext uri="{9D8B030D-6E8A-4147-A177-3AD203B41FA5}">
                      <a16:colId xmlns:a16="http://schemas.microsoft.com/office/drawing/2014/main" xmlns="" val="504775602"/>
                    </a:ext>
                  </a:extLst>
                </a:gridCol>
                <a:gridCol w="1333850">
                  <a:extLst>
                    <a:ext uri="{9D8B030D-6E8A-4147-A177-3AD203B41FA5}">
                      <a16:colId xmlns:a16="http://schemas.microsoft.com/office/drawing/2014/main" xmlns="" val="2019758150"/>
                    </a:ext>
                  </a:extLst>
                </a:gridCol>
                <a:gridCol w="4772313">
                  <a:extLst>
                    <a:ext uri="{9D8B030D-6E8A-4147-A177-3AD203B41FA5}">
                      <a16:colId xmlns:a16="http://schemas.microsoft.com/office/drawing/2014/main" xmlns="" val="1421915828"/>
                    </a:ext>
                  </a:extLst>
                </a:gridCol>
              </a:tblGrid>
              <a:tr h="370840">
                <a:tc>
                  <a:txBody>
                    <a:bodyPr/>
                    <a:lstStyle/>
                    <a:p>
                      <a:r>
                        <a:rPr lang="en-US" sz="1200" dirty="0"/>
                        <a:t>Generation</a:t>
                      </a:r>
                    </a:p>
                  </a:txBody>
                  <a:tcPr/>
                </a:tc>
                <a:tc>
                  <a:txBody>
                    <a:bodyPr/>
                    <a:lstStyle/>
                    <a:p>
                      <a:r>
                        <a:rPr lang="en-US" sz="1200" dirty="0"/>
                        <a:t>Time Period</a:t>
                      </a:r>
                    </a:p>
                  </a:txBody>
                  <a:tcPr/>
                </a:tc>
                <a:tc>
                  <a:txBody>
                    <a:bodyPr/>
                    <a:lstStyle/>
                    <a:p>
                      <a:r>
                        <a:rPr lang="en-US" sz="1200" dirty="0"/>
                        <a:t>Major Characteristic</a:t>
                      </a:r>
                    </a:p>
                  </a:txBody>
                  <a:tcPr/>
                </a:tc>
                <a:tc>
                  <a:txBody>
                    <a:bodyPr/>
                    <a:lstStyle/>
                    <a:p>
                      <a:r>
                        <a:rPr lang="en-US" sz="1200" dirty="0"/>
                        <a:t>Events</a:t>
                      </a:r>
                    </a:p>
                  </a:txBody>
                  <a:tcPr/>
                </a:tc>
                <a:extLst>
                  <a:ext uri="{0D108BD9-81ED-4DB2-BD59-A6C34878D82A}">
                    <a16:rowId xmlns:a16="http://schemas.microsoft.com/office/drawing/2014/main" xmlns="" val="1640954223"/>
                  </a:ext>
                </a:extLst>
              </a:tr>
              <a:tr h="370840">
                <a:tc>
                  <a:txBody>
                    <a:bodyPr/>
                    <a:lstStyle/>
                    <a:p>
                      <a:r>
                        <a:rPr lang="en-US" sz="1000" dirty="0"/>
                        <a:t>1</a:t>
                      </a:r>
                    </a:p>
                  </a:txBody>
                  <a:tcPr/>
                </a:tc>
                <a:tc>
                  <a:txBody>
                    <a:bodyPr/>
                    <a:lstStyle/>
                    <a:p>
                      <a:r>
                        <a:rPr lang="en-US" sz="1000" dirty="0"/>
                        <a:t>1946-1958</a:t>
                      </a:r>
                    </a:p>
                  </a:txBody>
                  <a:tcPr/>
                </a:tc>
                <a:tc>
                  <a:txBody>
                    <a:bodyPr/>
                    <a:lstStyle/>
                    <a:p>
                      <a:r>
                        <a:rPr lang="en-US" sz="1000" dirty="0"/>
                        <a:t>Vacuum tubes</a:t>
                      </a:r>
                    </a:p>
                  </a:txBody>
                  <a:tcPr/>
                </a:tc>
                <a:tc>
                  <a:txBody>
                    <a:bodyPr/>
                    <a:lstStyle/>
                    <a:p>
                      <a:pPr marL="285750" indent="-285750">
                        <a:buFont typeface="Arial" panose="020B0604020202020204" pitchFamily="34" charset="0"/>
                        <a:buChar char="•"/>
                      </a:pPr>
                      <a:r>
                        <a:rPr lang="en-US" sz="1000" dirty="0"/>
                        <a:t>Mainframe era begins</a:t>
                      </a:r>
                    </a:p>
                    <a:p>
                      <a:pPr marL="285750" indent="-285750">
                        <a:buFont typeface="Arial" panose="020B0604020202020204" pitchFamily="34" charset="0"/>
                        <a:buChar char="•"/>
                      </a:pPr>
                      <a:r>
                        <a:rPr lang="en-US" sz="1000" dirty="0"/>
                        <a:t>ENIAC and UNIVAC were developed</a:t>
                      </a:r>
                    </a:p>
                  </a:txBody>
                  <a:tcPr/>
                </a:tc>
                <a:extLst>
                  <a:ext uri="{0D108BD9-81ED-4DB2-BD59-A6C34878D82A}">
                    <a16:rowId xmlns:a16="http://schemas.microsoft.com/office/drawing/2014/main" xmlns="" val="3447157816"/>
                  </a:ext>
                </a:extLst>
              </a:tr>
              <a:tr h="370840">
                <a:tc>
                  <a:txBody>
                    <a:bodyPr/>
                    <a:lstStyle/>
                    <a:p>
                      <a:r>
                        <a:rPr lang="en-US" sz="1000" dirty="0"/>
                        <a:t>2</a:t>
                      </a:r>
                    </a:p>
                  </a:txBody>
                  <a:tcPr/>
                </a:tc>
                <a:tc>
                  <a:txBody>
                    <a:bodyPr/>
                    <a:lstStyle/>
                    <a:p>
                      <a:r>
                        <a:rPr lang="en-US" sz="1000" dirty="0"/>
                        <a:t>1958-1964</a:t>
                      </a:r>
                    </a:p>
                  </a:txBody>
                  <a:tcPr/>
                </a:tc>
                <a:tc>
                  <a:txBody>
                    <a:bodyPr/>
                    <a:lstStyle/>
                    <a:p>
                      <a:r>
                        <a:rPr lang="en-US" sz="1000" dirty="0"/>
                        <a:t>Transistors</a:t>
                      </a:r>
                    </a:p>
                  </a:txBody>
                  <a:tcPr/>
                </a:tc>
                <a:tc>
                  <a:txBody>
                    <a:bodyPr/>
                    <a:lstStyle/>
                    <a:p>
                      <a:pPr marL="171450" indent="-171450">
                        <a:buFont typeface="Arial" panose="020B0604020202020204" pitchFamily="34" charset="0"/>
                        <a:buChar char="•"/>
                      </a:pPr>
                      <a:r>
                        <a:rPr lang="en-US" sz="1000" dirty="0"/>
                        <a:t>Mainframe era expands</a:t>
                      </a:r>
                    </a:p>
                    <a:p>
                      <a:pPr marL="171450" indent="-171450">
                        <a:buFont typeface="Arial" panose="020B0604020202020204" pitchFamily="34" charset="0"/>
                        <a:buChar char="•"/>
                      </a:pPr>
                      <a:r>
                        <a:rPr lang="en-US" sz="1000" dirty="0"/>
                        <a:t>UNIVAC is updated with transistors</a:t>
                      </a:r>
                    </a:p>
                  </a:txBody>
                  <a:tcPr/>
                </a:tc>
                <a:extLst>
                  <a:ext uri="{0D108BD9-81ED-4DB2-BD59-A6C34878D82A}">
                    <a16:rowId xmlns:a16="http://schemas.microsoft.com/office/drawing/2014/main" xmlns="" val="2901364508"/>
                  </a:ext>
                </a:extLst>
              </a:tr>
              <a:tr h="370840">
                <a:tc>
                  <a:txBody>
                    <a:bodyPr/>
                    <a:lstStyle/>
                    <a:p>
                      <a:r>
                        <a:rPr lang="en-US" sz="1000" dirty="0"/>
                        <a:t>3</a:t>
                      </a:r>
                    </a:p>
                  </a:txBody>
                  <a:tcPr/>
                </a:tc>
                <a:tc>
                  <a:txBody>
                    <a:bodyPr/>
                    <a:lstStyle/>
                    <a:p>
                      <a:r>
                        <a:rPr lang="en-US" sz="1000" dirty="0"/>
                        <a:t>1964-1990s</a:t>
                      </a:r>
                    </a:p>
                  </a:txBody>
                  <a:tcPr/>
                </a:tc>
                <a:tc>
                  <a:txBody>
                    <a:bodyPr/>
                    <a:lstStyle/>
                    <a:p>
                      <a:r>
                        <a:rPr lang="en-US" sz="1000" dirty="0"/>
                        <a:t>Integrated circuits</a:t>
                      </a:r>
                    </a:p>
                  </a:txBody>
                  <a:tcPr/>
                </a:tc>
                <a:tc>
                  <a:txBody>
                    <a:bodyPr/>
                    <a:lstStyle/>
                    <a:p>
                      <a:pPr marL="171450" indent="-171450">
                        <a:buFont typeface="Arial" panose="020B0604020202020204" pitchFamily="34" charset="0"/>
                        <a:buChar char="•"/>
                      </a:pPr>
                      <a:r>
                        <a:rPr lang="en-US" sz="1000" dirty="0"/>
                        <a:t>Mainframe era ends</a:t>
                      </a:r>
                    </a:p>
                    <a:p>
                      <a:pPr marL="171450" indent="-171450">
                        <a:buFont typeface="Arial" panose="020B0604020202020204" pitchFamily="34" charset="0"/>
                        <a:buChar char="•"/>
                      </a:pPr>
                      <a:r>
                        <a:rPr lang="en-US" sz="1000" dirty="0"/>
                        <a:t>Personal computer era begins</a:t>
                      </a:r>
                    </a:p>
                    <a:p>
                      <a:pPr marL="171450" indent="-171450">
                        <a:buFont typeface="Arial" panose="020B0604020202020204" pitchFamily="34" charset="0"/>
                        <a:buChar char="•"/>
                      </a:pPr>
                      <a:r>
                        <a:rPr lang="en-US" sz="1000" dirty="0"/>
                        <a:t>IBM 360 with general purpose operating system</a:t>
                      </a:r>
                    </a:p>
                    <a:p>
                      <a:pPr marL="171450" indent="-171450">
                        <a:buFont typeface="Arial" panose="020B0604020202020204" pitchFamily="34" charset="0"/>
                        <a:buChar char="•"/>
                      </a:pPr>
                      <a:r>
                        <a:rPr lang="en-US" sz="1000" dirty="0"/>
                        <a:t>Microprocessor revolution: Intel, Microsoft, Apple, IBM PC, MS-DOS</a:t>
                      </a:r>
                    </a:p>
                  </a:txBody>
                  <a:tcPr/>
                </a:tc>
                <a:extLst>
                  <a:ext uri="{0D108BD9-81ED-4DB2-BD59-A6C34878D82A}">
                    <a16:rowId xmlns:a16="http://schemas.microsoft.com/office/drawing/2014/main" xmlns="" val="745378145"/>
                  </a:ext>
                </a:extLst>
              </a:tr>
              <a:tr h="370840">
                <a:tc>
                  <a:txBody>
                    <a:bodyPr/>
                    <a:lstStyle/>
                    <a:p>
                      <a:r>
                        <a:rPr lang="en-US" sz="1000" dirty="0"/>
                        <a:t>4</a:t>
                      </a:r>
                    </a:p>
                  </a:txBody>
                  <a:tcPr/>
                </a:tc>
                <a:tc>
                  <a:txBody>
                    <a:bodyPr/>
                    <a:lstStyle/>
                    <a:p>
                      <a:r>
                        <a:rPr lang="en-US" sz="1000" dirty="0"/>
                        <a:t>1990s-2000</a:t>
                      </a:r>
                    </a:p>
                  </a:txBody>
                  <a:tcPr/>
                </a:tc>
                <a:tc>
                  <a:txBody>
                    <a:bodyPr/>
                    <a:lstStyle/>
                    <a:p>
                      <a:r>
                        <a:rPr lang="en-US" sz="1000" dirty="0"/>
                        <a:t>Multimedia and low-cost PCs</a:t>
                      </a:r>
                    </a:p>
                  </a:txBody>
                  <a:tcPr/>
                </a:tc>
                <a:tc>
                  <a:txBody>
                    <a:bodyPr/>
                    <a:lstStyle/>
                    <a:p>
                      <a:pPr marL="171450" indent="-171450">
                        <a:buFont typeface="Arial" panose="020B0604020202020204" pitchFamily="34" charset="0"/>
                        <a:buChar char="•"/>
                      </a:pPr>
                      <a:r>
                        <a:rPr lang="en-US" sz="1000" dirty="0"/>
                        <a:t>Personal computer era ends</a:t>
                      </a:r>
                    </a:p>
                    <a:p>
                      <a:pPr marL="171450" indent="-171450">
                        <a:buFont typeface="Arial" panose="020B0604020202020204" pitchFamily="34" charset="0"/>
                        <a:buChar char="•"/>
                      </a:pPr>
                      <a:r>
                        <a:rPr lang="en-US" sz="1000" dirty="0"/>
                        <a:t>Interpersonal computing era begins</a:t>
                      </a:r>
                    </a:p>
                    <a:p>
                      <a:pPr marL="171450" indent="-171450">
                        <a:buFont typeface="Arial" panose="020B0604020202020204" pitchFamily="34" charset="0"/>
                        <a:buChar char="•"/>
                      </a:pPr>
                      <a:r>
                        <a:rPr lang="en-US" sz="1000" dirty="0"/>
                        <a:t>High-speed microprocessors and networks</a:t>
                      </a:r>
                    </a:p>
                    <a:p>
                      <a:pPr marL="171450" indent="-171450">
                        <a:buFont typeface="Arial" panose="020B0604020202020204" pitchFamily="34" charset="0"/>
                        <a:buChar char="•"/>
                      </a:pPr>
                      <a:r>
                        <a:rPr lang="en-US" sz="1000" dirty="0"/>
                        <a:t>High-capacity storage</a:t>
                      </a:r>
                    </a:p>
                    <a:p>
                      <a:pPr marL="171450" indent="-171450">
                        <a:buFont typeface="Arial" panose="020B0604020202020204" pitchFamily="34" charset="0"/>
                        <a:buChar char="•"/>
                      </a:pPr>
                      <a:r>
                        <a:rPr lang="en-US" sz="1000" dirty="0"/>
                        <a:t>Low-cost, high-performance integrated video, audio, and data</a:t>
                      </a:r>
                    </a:p>
                  </a:txBody>
                  <a:tcPr/>
                </a:tc>
                <a:extLst>
                  <a:ext uri="{0D108BD9-81ED-4DB2-BD59-A6C34878D82A}">
                    <a16:rowId xmlns:a16="http://schemas.microsoft.com/office/drawing/2014/main" xmlns="" val="697520481"/>
                  </a:ext>
                </a:extLst>
              </a:tr>
              <a:tr h="370840">
                <a:tc>
                  <a:txBody>
                    <a:bodyPr/>
                    <a:lstStyle/>
                    <a:p>
                      <a:r>
                        <a:rPr lang="en-US" sz="1000" dirty="0"/>
                        <a:t>5</a:t>
                      </a:r>
                    </a:p>
                  </a:txBody>
                  <a:tcPr/>
                </a:tc>
                <a:tc>
                  <a:txBody>
                    <a:bodyPr/>
                    <a:lstStyle/>
                    <a:p>
                      <a:r>
                        <a:rPr lang="en-US" sz="1000" dirty="0"/>
                        <a:t>2000-2010</a:t>
                      </a:r>
                    </a:p>
                  </a:txBody>
                  <a:tcPr/>
                </a:tc>
                <a:tc>
                  <a:txBody>
                    <a:bodyPr/>
                    <a:lstStyle/>
                    <a:p>
                      <a:r>
                        <a:rPr lang="en-US" sz="1000" dirty="0"/>
                        <a:t>Widespread Internet accessibility</a:t>
                      </a:r>
                    </a:p>
                  </a:txBody>
                  <a:tcPr/>
                </a:tc>
                <a:tc>
                  <a:txBody>
                    <a:bodyPr/>
                    <a:lstStyle/>
                    <a:p>
                      <a:pPr marL="171450" indent="-171450">
                        <a:buFont typeface="Arial" panose="020B0604020202020204" pitchFamily="34" charset="0"/>
                        <a:buChar char="•"/>
                      </a:pPr>
                      <a:r>
                        <a:rPr lang="en-US" sz="1000" dirty="0"/>
                        <a:t>Interpersonal computer era ends </a:t>
                      </a:r>
                    </a:p>
                    <a:p>
                      <a:pPr marL="171450" indent="-171450">
                        <a:buFont typeface="Arial" panose="020B0604020202020204" pitchFamily="34" charset="0"/>
                        <a:buChar char="•"/>
                      </a:pPr>
                      <a:r>
                        <a:rPr lang="en-US" sz="1000" dirty="0"/>
                        <a:t>Internetworking era begins</a:t>
                      </a:r>
                    </a:p>
                    <a:p>
                      <a:pPr marL="171450" indent="-171450">
                        <a:buFont typeface="Arial" panose="020B0604020202020204" pitchFamily="34" charset="0"/>
                        <a:buChar char="•"/>
                      </a:pPr>
                      <a:r>
                        <a:rPr lang="en-US" sz="1000" dirty="0"/>
                        <a:t>Ubiquitous access to internet with a broad variety of devices</a:t>
                      </a:r>
                    </a:p>
                    <a:p>
                      <a:pPr marL="171450" indent="-171450">
                        <a:buFont typeface="Arial" panose="020B0604020202020204" pitchFamily="34" charset="0"/>
                        <a:buChar char="•"/>
                      </a:pPr>
                      <a:r>
                        <a:rPr lang="en-US" sz="1000" dirty="0"/>
                        <a:t>Prices continue drop; performance continues to expand</a:t>
                      </a:r>
                    </a:p>
                  </a:txBody>
                  <a:tcPr/>
                </a:tc>
                <a:extLst>
                  <a:ext uri="{0D108BD9-81ED-4DB2-BD59-A6C34878D82A}">
                    <a16:rowId xmlns:a16="http://schemas.microsoft.com/office/drawing/2014/main" xmlns="" val="3798231120"/>
                  </a:ext>
                </a:extLst>
              </a:tr>
              <a:tr h="370840">
                <a:tc>
                  <a:txBody>
                    <a:bodyPr/>
                    <a:lstStyle/>
                    <a:p>
                      <a:r>
                        <a:rPr lang="en-US" sz="1000" dirty="0"/>
                        <a:t>6</a:t>
                      </a:r>
                    </a:p>
                  </a:txBody>
                  <a:tcPr/>
                </a:tc>
                <a:tc>
                  <a:txBody>
                    <a:bodyPr/>
                    <a:lstStyle/>
                    <a:p>
                      <a:r>
                        <a:rPr lang="en-US" sz="1000" dirty="0"/>
                        <a:t>2010-present</a:t>
                      </a:r>
                    </a:p>
                  </a:txBody>
                  <a:tcPr/>
                </a:tc>
                <a:tc>
                  <a:txBody>
                    <a:bodyPr/>
                    <a:lstStyle/>
                    <a:p>
                      <a:r>
                        <a:rPr lang="en-US" sz="1000" dirty="0"/>
                        <a:t>Ubiquitous mobile connectivity</a:t>
                      </a:r>
                    </a:p>
                  </a:txBody>
                  <a:tcPr/>
                </a:tc>
                <a:tc>
                  <a:txBody>
                    <a:bodyPr/>
                    <a:lstStyle/>
                    <a:p>
                      <a:pPr marL="171450" indent="-171450">
                        <a:buFont typeface="Arial" panose="020B0604020202020204" pitchFamily="34" charset="0"/>
                        <a:buChar char="•"/>
                      </a:pPr>
                      <a:r>
                        <a:rPr lang="en-US" sz="1000" dirty="0"/>
                        <a:t>Advent of powerful mobile devices and mobile connectivity</a:t>
                      </a:r>
                    </a:p>
                    <a:p>
                      <a:pPr marL="171450" indent="-171450">
                        <a:buFont typeface="Arial" panose="020B0604020202020204" pitchFamily="34" charset="0"/>
                        <a:buChar char="•"/>
                      </a:pPr>
                      <a:r>
                        <a:rPr lang="en-US" sz="1000" dirty="0"/>
                        <a:t>Cloud computing era begins</a:t>
                      </a:r>
                    </a:p>
                    <a:p>
                      <a:pPr marL="171450" indent="-171450">
                        <a:buFont typeface="Arial" panose="020B0604020202020204" pitchFamily="34" charset="0"/>
                        <a:buChar char="•"/>
                      </a:pPr>
                      <a:r>
                        <a:rPr lang="en-US" sz="1000" dirty="0"/>
                        <a:t>Big Data</a:t>
                      </a:r>
                    </a:p>
                    <a:p>
                      <a:pPr marL="171450" indent="-171450">
                        <a:buFont typeface="Arial" panose="020B0604020202020204" pitchFamily="34" charset="0"/>
                        <a:buChar char="•"/>
                      </a:pPr>
                      <a:r>
                        <a:rPr lang="en-US" sz="1000" dirty="0"/>
                        <a:t>Internet of Things</a:t>
                      </a:r>
                    </a:p>
                    <a:p>
                      <a:pPr marL="171450" indent="-171450">
                        <a:buFont typeface="Arial" panose="020B0604020202020204" pitchFamily="34" charset="0"/>
                        <a:buChar char="•"/>
                      </a:pPr>
                      <a:r>
                        <a:rPr lang="en-US" sz="1000" dirty="0"/>
                        <a:t>Social networking</a:t>
                      </a:r>
                    </a:p>
                  </a:txBody>
                  <a:tcPr/>
                </a:tc>
                <a:extLst>
                  <a:ext uri="{0D108BD9-81ED-4DB2-BD59-A6C34878D82A}">
                    <a16:rowId xmlns:a16="http://schemas.microsoft.com/office/drawing/2014/main" xmlns="" val="46941169"/>
                  </a:ext>
                </a:extLst>
              </a:tr>
            </a:tbl>
          </a:graphicData>
        </a:graphic>
      </p:graphicFrame>
    </p:spTree>
    <p:extLst>
      <p:ext uri="{BB962C8B-B14F-4D97-AF65-F5344CB8AC3E}">
        <p14:creationId xmlns:p14="http://schemas.microsoft.com/office/powerpoint/2010/main" val="751008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Moore’s Law</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Dr. Gordon Moore</a:t>
            </a:r>
          </a:p>
          <a:p>
            <a:pPr lvl="1"/>
            <a:r>
              <a:rPr lang="en-US" sz="2200" dirty="0"/>
              <a:t>Co-founder of Intel</a:t>
            </a:r>
          </a:p>
          <a:p>
            <a:pPr lvl="1"/>
            <a:r>
              <a:rPr lang="en-US" sz="2200" dirty="0"/>
              <a:t>Theorized (correctly) that the number of transistors on a chip would double every two years</a:t>
            </a:r>
          </a:p>
          <a:p>
            <a:pPr lvl="1"/>
            <a:r>
              <a:rPr lang="en-US" sz="2200" dirty="0"/>
              <a:t>Transistors determined computer power</a:t>
            </a:r>
          </a:p>
          <a:p>
            <a:pPr lvl="2"/>
            <a:r>
              <a:rPr lang="en-US" sz="2000" dirty="0"/>
              <a:t>Computing power would double every two years</a:t>
            </a:r>
          </a:p>
          <a:p>
            <a:pPr lvl="2"/>
            <a:r>
              <a:rPr lang="en-US" sz="2000" dirty="0"/>
              <a:t>Has been relatively accurate to this date</a:t>
            </a:r>
          </a:p>
          <a:p>
            <a:pPr lvl="2"/>
            <a:r>
              <a:rPr lang="en-US" sz="2000" dirty="0"/>
              <a:t>First C P U had 2,200 transistors</a:t>
            </a:r>
          </a:p>
          <a:p>
            <a:pPr lvl="2"/>
            <a:r>
              <a:rPr lang="en-US" sz="2000" dirty="0"/>
              <a:t>Current C P U s have over 5 billion</a:t>
            </a:r>
          </a:p>
          <a:p>
            <a:endParaRPr lang="en-US" sz="2400" dirty="0"/>
          </a:p>
        </p:txBody>
      </p:sp>
    </p:spTree>
    <p:extLst>
      <p:ext uri="{BB962C8B-B14F-4D97-AF65-F5344CB8AC3E}">
        <p14:creationId xmlns:p14="http://schemas.microsoft.com/office/powerpoint/2010/main" val="42478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Learning Objective 3.1</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solidFill>
                  <a:schemeClr val="tx1"/>
                </a:solidFill>
              </a:rPr>
              <a:t>Describe how changes in businesses’ competitive landscape influence changing IS infrastructure needs</a:t>
            </a:r>
          </a:p>
          <a:p>
            <a:endParaRPr lang="en-US" sz="2400" dirty="0"/>
          </a:p>
        </p:txBody>
      </p:sp>
    </p:spTree>
    <p:extLst>
      <p:ext uri="{BB962C8B-B14F-4D97-AF65-F5344CB8AC3E}">
        <p14:creationId xmlns:p14="http://schemas.microsoft.com/office/powerpoint/2010/main" val="93268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Faster IT Cycles and Software Obsolescence</a:t>
            </a:r>
          </a:p>
        </p:txBody>
      </p:sp>
      <p:pic>
        <p:nvPicPr>
          <p:cNvPr id="6" name="Content Placeholder 5" descr="A picture containing text, clipart&#10;&#10;Description automatically generated">
            <a:extLst>
              <a:ext uri="{FF2B5EF4-FFF2-40B4-BE49-F238E27FC236}">
                <a16:creationId xmlns:a16="http://schemas.microsoft.com/office/drawing/2014/main" xmlns="" id="{E485E5CC-34DE-41A8-AD52-29A58E2F6CC3}"/>
              </a:ext>
            </a:extLst>
          </p:cNvPr>
          <p:cNvPicPr>
            <a:picLocks noGrp="1" noChangeAspect="1"/>
          </p:cNvPicPr>
          <p:nvPr>
            <p:ph sz="quarter" idx="13"/>
          </p:nvPr>
        </p:nvPicPr>
        <p:blipFill>
          <a:blip r:embed="rId2"/>
          <a:stretch>
            <a:fillRect/>
          </a:stretch>
        </p:blipFill>
        <p:spPr>
          <a:xfrm>
            <a:off x="4635056" y="1780156"/>
            <a:ext cx="4051744" cy="3519230"/>
          </a:xfrm>
        </p:spPr>
      </p:pic>
      <p:sp>
        <p:nvSpPr>
          <p:cNvPr id="4" name="Content Placeholder 3">
            <a:extLst>
              <a:ext uri="{FF2B5EF4-FFF2-40B4-BE49-F238E27FC236}">
                <a16:creationId xmlns:a16="http://schemas.microsoft.com/office/drawing/2014/main" xmlns="" id="{22719428-E985-4115-833F-1E3365E987DF}"/>
              </a:ext>
            </a:extLst>
          </p:cNvPr>
          <p:cNvSpPr>
            <a:spLocks noGrp="1"/>
          </p:cNvSpPr>
          <p:nvPr>
            <p:ph sz="quarter" idx="14"/>
          </p:nvPr>
        </p:nvSpPr>
        <p:spPr>
          <a:xfrm>
            <a:off x="457200" y="1702965"/>
            <a:ext cx="3846352" cy="3976382"/>
          </a:xfrm>
        </p:spPr>
        <p:txBody>
          <a:bodyPr/>
          <a:lstStyle/>
          <a:p>
            <a:r>
              <a:rPr lang="en-US" sz="2400" dirty="0"/>
              <a:t>Powerful computers enable new applications</a:t>
            </a:r>
          </a:p>
          <a:p>
            <a:r>
              <a:rPr lang="en-US" sz="2400" dirty="0"/>
              <a:t>New applications drive efficiencies</a:t>
            </a:r>
          </a:p>
          <a:p>
            <a:r>
              <a:rPr lang="en-US" sz="2400" dirty="0"/>
              <a:t>New applications often make old hardware obsolete</a:t>
            </a:r>
          </a:p>
          <a:p>
            <a:r>
              <a:rPr lang="en-US" sz="2400" dirty="0"/>
              <a:t>Obsolete hardware requires replacement</a:t>
            </a:r>
          </a:p>
          <a:p>
            <a:endParaRPr lang="en-US" sz="2400" dirty="0"/>
          </a:p>
        </p:txBody>
      </p:sp>
    </p:spTree>
    <p:extLst>
      <p:ext uri="{BB962C8B-B14F-4D97-AF65-F5344CB8AC3E}">
        <p14:creationId xmlns:p14="http://schemas.microsoft.com/office/powerpoint/2010/main" val="1620271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Big Data and Rapidly Increasing Storage Needs</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Firms collect unprecedented levels of data</a:t>
            </a:r>
          </a:p>
          <a:p>
            <a:pPr lvl="1"/>
            <a:r>
              <a:rPr lang="en-US" sz="2400" dirty="0"/>
              <a:t>Business intelligence (Chapter 6)</a:t>
            </a:r>
          </a:p>
          <a:p>
            <a:pPr lvl="1"/>
            <a:r>
              <a:rPr lang="en-US" sz="2400" dirty="0"/>
              <a:t>Legal compliance </a:t>
            </a:r>
          </a:p>
          <a:p>
            <a:pPr lvl="1"/>
            <a:r>
              <a:rPr lang="en-US" sz="2400" dirty="0"/>
              <a:t>Unprecedented levels of data require unprecedented infrastructure capabilities</a:t>
            </a:r>
          </a:p>
          <a:p>
            <a:pPr lvl="1"/>
            <a:r>
              <a:rPr lang="en-US" sz="2400" dirty="0"/>
              <a:t>More storage space, powerful hardware, and database management</a:t>
            </a:r>
          </a:p>
          <a:p>
            <a:pPr lvl="1"/>
            <a:r>
              <a:rPr lang="en-US" sz="2400" dirty="0"/>
              <a:t>Ever-increasing Internet bandwidth</a:t>
            </a:r>
          </a:p>
          <a:p>
            <a:pPr lvl="1"/>
            <a:r>
              <a:rPr lang="en-US" sz="2400" dirty="0"/>
              <a:t>Vicious cycle: enhanced capacity drives new applications, requiring even more capacity</a:t>
            </a:r>
          </a:p>
          <a:p>
            <a:endParaRPr lang="en-US" sz="2400" dirty="0"/>
          </a:p>
        </p:txBody>
      </p:sp>
    </p:spTree>
    <p:extLst>
      <p:ext uri="{BB962C8B-B14F-4D97-AF65-F5344CB8AC3E}">
        <p14:creationId xmlns:p14="http://schemas.microsoft.com/office/powerpoint/2010/main" val="46238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Demand Fluctuations</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Many companies face demand fluctuations</a:t>
            </a:r>
          </a:p>
          <a:p>
            <a:pPr lvl="1"/>
            <a:r>
              <a:rPr lang="en-US" sz="2200" dirty="0"/>
              <a:t>Seasonal fluctuations (e.g., December holidays)</a:t>
            </a:r>
          </a:p>
          <a:p>
            <a:pPr lvl="1"/>
            <a:r>
              <a:rPr lang="en-US" sz="2200" dirty="0"/>
              <a:t>Monthly fluctuations (month-end spikes)</a:t>
            </a:r>
          </a:p>
          <a:p>
            <a:r>
              <a:rPr lang="en-US" sz="2400" dirty="0"/>
              <a:t>Demand fluctuations create inefficiencies</a:t>
            </a:r>
          </a:p>
          <a:p>
            <a:pPr lvl="1"/>
            <a:r>
              <a:rPr lang="en-US" sz="2200" dirty="0"/>
              <a:t>Some estimate up to 70% of IS capacity only used 20% of the time</a:t>
            </a:r>
          </a:p>
          <a:p>
            <a:pPr lvl="1"/>
            <a:r>
              <a:rPr lang="en-US" sz="2200" dirty="0"/>
              <a:t>Can be problematic for new companies in renting additional facilities, expansion for setup of hardware and software when growing</a:t>
            </a:r>
          </a:p>
          <a:p>
            <a:pPr lvl="1"/>
            <a:r>
              <a:rPr lang="en-US" sz="2200" dirty="0"/>
              <a:t>IS infrastructure is typically not readily scalable</a:t>
            </a:r>
          </a:p>
          <a:p>
            <a:pPr lvl="2"/>
            <a:r>
              <a:rPr lang="en-US" sz="2000" dirty="0"/>
              <a:t>Changing internal capacity takes time</a:t>
            </a:r>
          </a:p>
          <a:p>
            <a:endParaRPr lang="en-US" sz="2400" dirty="0"/>
          </a:p>
        </p:txBody>
      </p:sp>
    </p:spTree>
    <p:extLst>
      <p:ext uri="{BB962C8B-B14F-4D97-AF65-F5344CB8AC3E}">
        <p14:creationId xmlns:p14="http://schemas.microsoft.com/office/powerpoint/2010/main" val="2871758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Increasing Energy Needs</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Computing can require a lot of power</a:t>
            </a:r>
          </a:p>
          <a:p>
            <a:pPr lvl="1"/>
            <a:r>
              <a:rPr lang="en-US" sz="2200" dirty="0"/>
              <a:t>Hardware draws power, which generates heat</a:t>
            </a:r>
          </a:p>
          <a:p>
            <a:pPr lvl="1"/>
            <a:r>
              <a:rPr lang="en-US" sz="2200" dirty="0"/>
              <a:t>Heat requires cooling, which requires more power</a:t>
            </a:r>
          </a:p>
          <a:p>
            <a:pPr lvl="1"/>
            <a:r>
              <a:rPr lang="en-US" sz="2200" dirty="0"/>
              <a:t>Typical desktop computer uses between 40 and 170 watts when idling and up to 300 watts or more under full load</a:t>
            </a:r>
          </a:p>
          <a:p>
            <a:r>
              <a:rPr lang="en-US" sz="2400" dirty="0"/>
              <a:t>Data centers can use large amounts of power</a:t>
            </a:r>
          </a:p>
          <a:p>
            <a:pPr lvl="1"/>
            <a:r>
              <a:rPr lang="en-US" sz="2200" dirty="0"/>
              <a:t>15 to 17 kilowatts per rack</a:t>
            </a:r>
          </a:p>
          <a:p>
            <a:pPr lvl="1"/>
            <a:r>
              <a:rPr lang="en-US" sz="2200" dirty="0"/>
              <a:t>Large data centers have hundreds of server racks</a:t>
            </a:r>
          </a:p>
          <a:p>
            <a:pPr lvl="1"/>
            <a:r>
              <a:rPr lang="en-US" sz="2200" dirty="0"/>
              <a:t>More power is required for cooling and lost through other inefficiencies</a:t>
            </a:r>
          </a:p>
          <a:p>
            <a:endParaRPr lang="en-US" sz="2400" dirty="0"/>
          </a:p>
        </p:txBody>
      </p:sp>
    </p:spTree>
    <p:extLst>
      <p:ext uri="{BB962C8B-B14F-4D97-AF65-F5344CB8AC3E}">
        <p14:creationId xmlns:p14="http://schemas.microsoft.com/office/powerpoint/2010/main" val="2343546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Learning Objective 3.4</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solidFill>
                  <a:schemeClr val="tx1"/>
                </a:solidFill>
              </a:rPr>
              <a:t>Describe cloud computing and other current trends that can help an organization address IS infrastructure-related challenges</a:t>
            </a:r>
            <a:endParaRPr lang="en-US" sz="2400" dirty="0">
              <a:solidFill>
                <a:srgbClr val="007FA3"/>
              </a:solidFill>
            </a:endParaRPr>
          </a:p>
          <a:p>
            <a:endParaRPr lang="en-US" sz="2400" dirty="0"/>
          </a:p>
        </p:txBody>
      </p:sp>
    </p:spTree>
    <p:extLst>
      <p:ext uri="{BB962C8B-B14F-4D97-AF65-F5344CB8AC3E}">
        <p14:creationId xmlns:p14="http://schemas.microsoft.com/office/powerpoint/2010/main" val="1236365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Cloud Computing</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What is Cloud Computing</a:t>
            </a:r>
          </a:p>
          <a:p>
            <a:r>
              <a:rPr lang="en-US" sz="2400" dirty="0"/>
              <a:t>Managing the Cloud</a:t>
            </a:r>
          </a:p>
          <a:p>
            <a:r>
              <a:rPr lang="en-US" sz="2400" dirty="0"/>
              <a:t>Advanced Cloud Applications</a:t>
            </a:r>
          </a:p>
          <a:p>
            <a:r>
              <a:rPr lang="en-US" sz="2400" dirty="0"/>
              <a:t>Green Computing</a:t>
            </a:r>
          </a:p>
        </p:txBody>
      </p:sp>
    </p:spTree>
    <p:extLst>
      <p:ext uri="{BB962C8B-B14F-4D97-AF65-F5344CB8AC3E}">
        <p14:creationId xmlns:p14="http://schemas.microsoft.com/office/powerpoint/2010/main" val="4015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What is Cloud Computing </a:t>
            </a:r>
            <a:r>
              <a:rPr lang="en-US" sz="1600" dirty="0"/>
              <a:t>(1 of 2)</a:t>
            </a:r>
          </a:p>
        </p:txBody>
      </p:sp>
      <p:pic>
        <p:nvPicPr>
          <p:cNvPr id="6" name="Content Placeholder 5" descr="Diagram&#10;&#10;Description automatically generated">
            <a:extLst>
              <a:ext uri="{FF2B5EF4-FFF2-40B4-BE49-F238E27FC236}">
                <a16:creationId xmlns:a16="http://schemas.microsoft.com/office/drawing/2014/main" xmlns="" id="{62D3647D-A5DE-4127-8BBC-406AB6DBE6E3}"/>
              </a:ext>
            </a:extLst>
          </p:cNvPr>
          <p:cNvPicPr>
            <a:picLocks noGrp="1" noChangeAspect="1"/>
          </p:cNvPicPr>
          <p:nvPr>
            <p:ph sz="quarter" idx="13"/>
          </p:nvPr>
        </p:nvPicPr>
        <p:blipFill>
          <a:blip r:embed="rId2"/>
          <a:stretch>
            <a:fillRect/>
          </a:stretch>
        </p:blipFill>
        <p:spPr>
          <a:xfrm>
            <a:off x="3010854" y="1312650"/>
            <a:ext cx="3122288" cy="2268538"/>
          </a:xfrm>
        </p:spPr>
      </p:pic>
      <p:sp>
        <p:nvSpPr>
          <p:cNvPr id="4" name="Content Placeholder 3">
            <a:extLst>
              <a:ext uri="{FF2B5EF4-FFF2-40B4-BE49-F238E27FC236}">
                <a16:creationId xmlns:a16="http://schemas.microsoft.com/office/drawing/2014/main" xmlns="" id="{22719428-E985-4115-833F-1E3365E987DF}"/>
              </a:ext>
            </a:extLst>
          </p:cNvPr>
          <p:cNvSpPr>
            <a:spLocks noGrp="1"/>
          </p:cNvSpPr>
          <p:nvPr>
            <p:ph sz="quarter" idx="14"/>
          </p:nvPr>
        </p:nvSpPr>
        <p:spPr>
          <a:xfrm>
            <a:off x="457199" y="3808413"/>
            <a:ext cx="8229599" cy="2268538"/>
          </a:xfrm>
        </p:spPr>
        <p:txBody>
          <a:bodyPr/>
          <a:lstStyle/>
          <a:p>
            <a:r>
              <a:rPr lang="en-US" sz="2000" b="1" dirty="0"/>
              <a:t>Cloud computing </a:t>
            </a:r>
            <a:r>
              <a:rPr lang="en-US" sz="2000" dirty="0"/>
              <a:t>is a model for enabling ubiquitous, convenient, on-demand network access to a share pool of configurable computing resources that can rapidly provisioned and released with minimal management effort of service provider interaction (Mell &amp; Grance, 2011)</a:t>
            </a:r>
          </a:p>
          <a:p>
            <a:r>
              <a:rPr lang="en-US" sz="2000" dirty="0"/>
              <a:t>The “cloud” is a metaphor for the internet	</a:t>
            </a:r>
          </a:p>
        </p:txBody>
      </p:sp>
    </p:spTree>
    <p:extLst>
      <p:ext uri="{BB962C8B-B14F-4D97-AF65-F5344CB8AC3E}">
        <p14:creationId xmlns:p14="http://schemas.microsoft.com/office/powerpoint/2010/main" val="3136071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What is Cloud Computing </a:t>
            </a:r>
            <a:r>
              <a:rPr lang="en-US" sz="1600" dirty="0"/>
              <a:t>(2 of 2)</a:t>
            </a:r>
          </a:p>
        </p:txBody>
      </p:sp>
      <p:pic>
        <p:nvPicPr>
          <p:cNvPr id="8" name="Content Placeholder 7" descr="Graphical user interface, diagram&#10;&#10;Description automatically generated">
            <a:extLst>
              <a:ext uri="{FF2B5EF4-FFF2-40B4-BE49-F238E27FC236}">
                <a16:creationId xmlns:a16="http://schemas.microsoft.com/office/drawing/2014/main" xmlns="" id="{FBA14BC5-D490-4108-B855-A3A8703B4D5F}"/>
              </a:ext>
            </a:extLst>
          </p:cNvPr>
          <p:cNvPicPr>
            <a:picLocks noGrp="1" noChangeAspect="1"/>
          </p:cNvPicPr>
          <p:nvPr>
            <p:ph sz="quarter" idx="14"/>
          </p:nvPr>
        </p:nvPicPr>
        <p:blipFill>
          <a:blip r:embed="rId2"/>
          <a:stretch>
            <a:fillRect/>
          </a:stretch>
        </p:blipFill>
        <p:spPr>
          <a:xfrm>
            <a:off x="2822006" y="2516697"/>
            <a:ext cx="3499988" cy="3560253"/>
          </a:xfrm>
        </p:spPr>
      </p:pic>
      <p:sp>
        <p:nvSpPr>
          <p:cNvPr id="5" name="Content Placeholder 4">
            <a:extLst>
              <a:ext uri="{FF2B5EF4-FFF2-40B4-BE49-F238E27FC236}">
                <a16:creationId xmlns:a16="http://schemas.microsoft.com/office/drawing/2014/main" xmlns="" id="{7D6C862D-1A8A-422F-BDE4-271605AFBEFC}"/>
              </a:ext>
            </a:extLst>
          </p:cNvPr>
          <p:cNvSpPr>
            <a:spLocks noGrp="1"/>
          </p:cNvSpPr>
          <p:nvPr>
            <p:ph sz="quarter" idx="13"/>
          </p:nvPr>
        </p:nvSpPr>
        <p:spPr>
          <a:xfrm>
            <a:off x="457200" y="1556327"/>
            <a:ext cx="8229600" cy="1178484"/>
          </a:xfrm>
        </p:spPr>
        <p:txBody>
          <a:bodyPr/>
          <a:lstStyle/>
          <a:p>
            <a:r>
              <a:rPr lang="en-US" sz="2400" dirty="0"/>
              <a:t>Cloud computing uses a utility computing model, allowing companies to pay for computing resources on an as-needed basis</a:t>
            </a:r>
          </a:p>
        </p:txBody>
      </p:sp>
    </p:spTree>
    <p:extLst>
      <p:ext uri="{BB962C8B-B14F-4D97-AF65-F5344CB8AC3E}">
        <p14:creationId xmlns:p14="http://schemas.microsoft.com/office/powerpoint/2010/main" val="3015400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Cloud Characteristics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3988965" cy="1614712"/>
          </a:xfrm>
        </p:spPr>
        <p:txBody>
          <a:bodyPr/>
          <a:lstStyle/>
          <a:p>
            <a:r>
              <a:rPr lang="en-US" sz="2400" dirty="0"/>
              <a:t>On-Demand Self Service</a:t>
            </a:r>
          </a:p>
          <a:p>
            <a:r>
              <a:rPr lang="en-US" sz="2400" dirty="0"/>
              <a:t>Rapid Elasticity</a:t>
            </a:r>
          </a:p>
          <a:p>
            <a:r>
              <a:rPr lang="en-US" sz="2400" dirty="0"/>
              <a:t>Broad Network Access</a:t>
            </a:r>
          </a:p>
          <a:p>
            <a:endParaRPr lang="en-US" sz="2400" dirty="0"/>
          </a:p>
        </p:txBody>
      </p:sp>
      <p:sp>
        <p:nvSpPr>
          <p:cNvPr id="7" name="Content Placeholder 2">
            <a:extLst>
              <a:ext uri="{FF2B5EF4-FFF2-40B4-BE49-F238E27FC236}">
                <a16:creationId xmlns:a16="http://schemas.microsoft.com/office/drawing/2014/main" xmlns="" id="{DCFDFAD5-91B8-4A14-A380-4D79DC7E720B}"/>
              </a:ext>
            </a:extLst>
          </p:cNvPr>
          <p:cNvSpPr txBox="1">
            <a:spLocks/>
          </p:cNvSpPr>
          <p:nvPr/>
        </p:nvSpPr>
        <p:spPr>
          <a:xfrm>
            <a:off x="4572000" y="1570611"/>
            <a:ext cx="3988965" cy="109727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Resource Pooling</a:t>
            </a:r>
          </a:p>
          <a:p>
            <a:r>
              <a:rPr lang="en-US" sz="2400" dirty="0"/>
              <a:t>Measured Service</a:t>
            </a:r>
          </a:p>
        </p:txBody>
      </p:sp>
      <p:pic>
        <p:nvPicPr>
          <p:cNvPr id="6" name="Content Placeholder 5" descr="Diagram&#10;&#10;Description automatically generated">
            <a:extLst>
              <a:ext uri="{FF2B5EF4-FFF2-40B4-BE49-F238E27FC236}">
                <a16:creationId xmlns:a16="http://schemas.microsoft.com/office/drawing/2014/main" xmlns="" id="{212A1523-DDB4-4A68-A1BD-4B7B6C5EAF21}"/>
              </a:ext>
            </a:extLst>
          </p:cNvPr>
          <p:cNvPicPr>
            <a:picLocks noGrp="1" noChangeAspect="1"/>
          </p:cNvPicPr>
          <p:nvPr>
            <p:ph sz="quarter" idx="14"/>
          </p:nvPr>
        </p:nvPicPr>
        <p:blipFill>
          <a:blip r:embed="rId2"/>
          <a:stretch>
            <a:fillRect/>
          </a:stretch>
        </p:blipFill>
        <p:spPr>
          <a:xfrm>
            <a:off x="1093280" y="3429000"/>
            <a:ext cx="6957440" cy="2826460"/>
          </a:xfrm>
        </p:spPr>
      </p:pic>
    </p:spTree>
    <p:extLst>
      <p:ext uri="{BB962C8B-B14F-4D97-AF65-F5344CB8AC3E}">
        <p14:creationId xmlns:p14="http://schemas.microsoft.com/office/powerpoint/2010/main" val="2522407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Cloud Service Models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199" y="1556327"/>
            <a:ext cx="8229599" cy="1522434"/>
          </a:xfrm>
        </p:spPr>
        <p:txBody>
          <a:bodyPr/>
          <a:lstStyle/>
          <a:p>
            <a:r>
              <a:rPr lang="en-US" sz="2200" dirty="0"/>
              <a:t>Infrastructure as a Service (IaaS)</a:t>
            </a:r>
          </a:p>
          <a:p>
            <a:r>
              <a:rPr lang="en-US" sz="2200" dirty="0"/>
              <a:t>Platform as a Service (PaaS)</a:t>
            </a:r>
          </a:p>
          <a:p>
            <a:r>
              <a:rPr lang="en-US" sz="2200" dirty="0"/>
              <a:t>Software as a Service (SaaS)</a:t>
            </a:r>
          </a:p>
          <a:p>
            <a:endParaRPr lang="en-US" sz="2400" dirty="0"/>
          </a:p>
        </p:txBody>
      </p:sp>
      <p:pic>
        <p:nvPicPr>
          <p:cNvPr id="6" name="Content Placeholder 5" descr="Graphical user interface, application&#10;&#10;Description automatically generated">
            <a:extLst>
              <a:ext uri="{FF2B5EF4-FFF2-40B4-BE49-F238E27FC236}">
                <a16:creationId xmlns:a16="http://schemas.microsoft.com/office/drawing/2014/main" xmlns="" id="{CEAB7CE0-D663-4654-88F7-080E8280BD38}"/>
              </a:ext>
            </a:extLst>
          </p:cNvPr>
          <p:cNvPicPr>
            <a:picLocks noGrp="1" noChangeAspect="1"/>
          </p:cNvPicPr>
          <p:nvPr>
            <p:ph sz="quarter" idx="14"/>
          </p:nvPr>
        </p:nvPicPr>
        <p:blipFill>
          <a:blip r:embed="rId2"/>
          <a:stretch>
            <a:fillRect/>
          </a:stretch>
        </p:blipFill>
        <p:spPr>
          <a:xfrm>
            <a:off x="2594729" y="3147089"/>
            <a:ext cx="3954537" cy="3210449"/>
          </a:xfrm>
        </p:spPr>
      </p:pic>
    </p:spTree>
    <p:extLst>
      <p:ext uri="{BB962C8B-B14F-4D97-AF65-F5344CB8AC3E}">
        <p14:creationId xmlns:p14="http://schemas.microsoft.com/office/powerpoint/2010/main" val="420440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The IS Infrastructure </a:t>
            </a:r>
            <a:r>
              <a:rPr lang="en-US" sz="1600" dirty="0"/>
              <a:t>(1 of 5)</a:t>
            </a:r>
          </a:p>
        </p:txBody>
      </p:sp>
      <p:pic>
        <p:nvPicPr>
          <p:cNvPr id="6" name="Content Placeholder 5" descr="Diagram&#10;&#10;Description automatically generated">
            <a:extLst>
              <a:ext uri="{FF2B5EF4-FFF2-40B4-BE49-F238E27FC236}">
                <a16:creationId xmlns:a16="http://schemas.microsoft.com/office/drawing/2014/main" xmlns="" id="{C20244E3-F60F-4D93-A65C-B92E229BA568}"/>
              </a:ext>
            </a:extLst>
          </p:cNvPr>
          <p:cNvPicPr>
            <a:picLocks noGrp="1" noChangeAspect="1"/>
          </p:cNvPicPr>
          <p:nvPr>
            <p:ph sz="quarter" idx="13"/>
          </p:nvPr>
        </p:nvPicPr>
        <p:blipFill>
          <a:blip r:embed="rId2"/>
          <a:stretch>
            <a:fillRect/>
          </a:stretch>
        </p:blipFill>
        <p:spPr>
          <a:xfrm>
            <a:off x="3813432" y="1484995"/>
            <a:ext cx="3974125" cy="4462177"/>
          </a:xfrm>
        </p:spPr>
      </p:pic>
      <p:sp>
        <p:nvSpPr>
          <p:cNvPr id="4" name="Content Placeholder 3">
            <a:extLst>
              <a:ext uri="{FF2B5EF4-FFF2-40B4-BE49-F238E27FC236}">
                <a16:creationId xmlns:a16="http://schemas.microsoft.com/office/drawing/2014/main" xmlns="" id="{22719428-E985-4115-833F-1E3365E987DF}"/>
              </a:ext>
            </a:extLst>
          </p:cNvPr>
          <p:cNvSpPr>
            <a:spLocks noGrp="1"/>
          </p:cNvSpPr>
          <p:nvPr>
            <p:ph sz="quarter" idx="14"/>
          </p:nvPr>
        </p:nvSpPr>
        <p:spPr>
          <a:xfrm>
            <a:off x="667407" y="2691324"/>
            <a:ext cx="2886306" cy="2049517"/>
          </a:xfrm>
        </p:spPr>
        <p:txBody>
          <a:bodyPr/>
          <a:lstStyle/>
          <a:p>
            <a:r>
              <a:rPr lang="en-US" sz="2400" dirty="0"/>
              <a:t>Infrastructure components of a city enable the provision of basic services</a:t>
            </a:r>
          </a:p>
        </p:txBody>
      </p:sp>
    </p:spTree>
    <p:extLst>
      <p:ext uri="{BB962C8B-B14F-4D97-AF65-F5344CB8AC3E}">
        <p14:creationId xmlns:p14="http://schemas.microsoft.com/office/powerpoint/2010/main" val="903102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Public and Private Clouds</a:t>
            </a:r>
          </a:p>
        </p:txBody>
      </p:sp>
      <p:pic>
        <p:nvPicPr>
          <p:cNvPr id="6" name="Content Placeholder 5" descr="Diagram&#10;&#10;Description automatically generated">
            <a:extLst>
              <a:ext uri="{FF2B5EF4-FFF2-40B4-BE49-F238E27FC236}">
                <a16:creationId xmlns:a16="http://schemas.microsoft.com/office/drawing/2014/main" xmlns="" id="{9D78D940-763E-48B9-9094-CE50CEFB8D1E}"/>
              </a:ext>
            </a:extLst>
          </p:cNvPr>
          <p:cNvPicPr>
            <a:picLocks noGrp="1" noChangeAspect="1"/>
          </p:cNvPicPr>
          <p:nvPr>
            <p:ph sz="quarter" idx="13"/>
          </p:nvPr>
        </p:nvPicPr>
        <p:blipFill>
          <a:blip r:embed="rId2"/>
          <a:stretch>
            <a:fillRect/>
          </a:stretch>
        </p:blipFill>
        <p:spPr>
          <a:xfrm>
            <a:off x="457200" y="1780495"/>
            <a:ext cx="8229600" cy="3624560"/>
          </a:xfrm>
        </p:spPr>
      </p:pic>
    </p:spTree>
    <p:extLst>
      <p:ext uri="{BB962C8B-B14F-4D97-AF65-F5344CB8AC3E}">
        <p14:creationId xmlns:p14="http://schemas.microsoft.com/office/powerpoint/2010/main" val="575010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Managing the Cloud </a:t>
            </a:r>
            <a:r>
              <a:rPr lang="en-US" sz="1600" dirty="0"/>
              <a:t>(1 of 2)</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8"/>
            <a:ext cx="8229600" cy="1614712"/>
          </a:xfrm>
        </p:spPr>
        <p:txBody>
          <a:bodyPr/>
          <a:lstStyle/>
          <a:p>
            <a:r>
              <a:rPr lang="en-US" sz="2200" dirty="0"/>
              <a:t>Organizations must:</a:t>
            </a:r>
          </a:p>
          <a:p>
            <a:pPr lvl="1"/>
            <a:r>
              <a:rPr lang="en-US" sz="2000" dirty="0"/>
              <a:t>Consider various issues when managing their cloud infrastructure</a:t>
            </a:r>
          </a:p>
          <a:p>
            <a:pPr lvl="1"/>
            <a:r>
              <a:rPr lang="en-US" sz="2000" dirty="0"/>
              <a:t>Carefully weigh the benefits and downsides of cloud computing</a:t>
            </a:r>
          </a:p>
          <a:p>
            <a:pPr lvl="1"/>
            <a:endParaRPr lang="en-US" sz="2200" dirty="0"/>
          </a:p>
          <a:p>
            <a:pPr marL="1016000" lvl="2" indent="0">
              <a:buNone/>
            </a:pPr>
            <a:endParaRPr lang="en-US" sz="2200" dirty="0"/>
          </a:p>
        </p:txBody>
      </p:sp>
      <p:pic>
        <p:nvPicPr>
          <p:cNvPr id="6" name="Content Placeholder 5" descr="Diagram&#10;&#10;Description automatically generated">
            <a:extLst>
              <a:ext uri="{FF2B5EF4-FFF2-40B4-BE49-F238E27FC236}">
                <a16:creationId xmlns:a16="http://schemas.microsoft.com/office/drawing/2014/main" xmlns="" id="{4EDE7FEC-27E6-4B09-BFE1-279E3442E37D}"/>
              </a:ext>
            </a:extLst>
          </p:cNvPr>
          <p:cNvPicPr>
            <a:picLocks noGrp="1" noChangeAspect="1"/>
          </p:cNvPicPr>
          <p:nvPr>
            <p:ph sz="quarter" idx="14"/>
          </p:nvPr>
        </p:nvPicPr>
        <p:blipFill>
          <a:blip r:embed="rId2"/>
          <a:stretch>
            <a:fillRect/>
          </a:stretch>
        </p:blipFill>
        <p:spPr>
          <a:xfrm>
            <a:off x="1892026" y="3289082"/>
            <a:ext cx="5359948" cy="2843270"/>
          </a:xfrm>
        </p:spPr>
      </p:pic>
    </p:spTree>
    <p:extLst>
      <p:ext uri="{BB962C8B-B14F-4D97-AF65-F5344CB8AC3E}">
        <p14:creationId xmlns:p14="http://schemas.microsoft.com/office/powerpoint/2010/main" val="837325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Managing the Cloud </a:t>
            </a:r>
            <a:r>
              <a:rPr lang="en-US" sz="1600" dirty="0"/>
              <a:t>(2 of 2)</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8"/>
            <a:ext cx="8229600" cy="3745514"/>
          </a:xfrm>
        </p:spPr>
        <p:txBody>
          <a:bodyPr/>
          <a:lstStyle/>
          <a:p>
            <a:r>
              <a:rPr lang="en-US" sz="2400" dirty="0"/>
              <a:t>Other considerations in managing the cloud for your organization include:</a:t>
            </a:r>
          </a:p>
          <a:p>
            <a:pPr lvl="1"/>
            <a:r>
              <a:rPr lang="en-US" sz="2200" dirty="0"/>
              <a:t>Availability and reliability</a:t>
            </a:r>
          </a:p>
          <a:p>
            <a:pPr lvl="1"/>
            <a:r>
              <a:rPr lang="en-US" sz="2200" dirty="0"/>
              <a:t>Scalability</a:t>
            </a:r>
          </a:p>
          <a:p>
            <a:pPr lvl="1"/>
            <a:r>
              <a:rPr lang="en-US" sz="2200" dirty="0"/>
              <a:t>Viability</a:t>
            </a:r>
          </a:p>
          <a:p>
            <a:pPr lvl="1"/>
            <a:r>
              <a:rPr lang="en-US" sz="2200" dirty="0"/>
              <a:t>Security, privacy, and compliance</a:t>
            </a:r>
          </a:p>
          <a:p>
            <a:pPr lvl="1"/>
            <a:r>
              <a:rPr lang="en-US" sz="2200" dirty="0"/>
              <a:t>Diversity of offerings</a:t>
            </a:r>
          </a:p>
          <a:p>
            <a:pPr lvl="1"/>
            <a:r>
              <a:rPr lang="en-US" sz="2200" dirty="0"/>
              <a:t>Openness</a:t>
            </a:r>
          </a:p>
          <a:p>
            <a:pPr lvl="1"/>
            <a:r>
              <a:rPr lang="en-US" sz="2200" dirty="0"/>
              <a:t>Costs</a:t>
            </a:r>
          </a:p>
          <a:p>
            <a:pPr lvl="1"/>
            <a:endParaRPr lang="en-US" sz="2200" dirty="0"/>
          </a:p>
          <a:p>
            <a:pPr marL="1016000" lvl="2" indent="0">
              <a:buNone/>
            </a:pPr>
            <a:endParaRPr lang="en-US" sz="2200" dirty="0"/>
          </a:p>
        </p:txBody>
      </p:sp>
    </p:spTree>
    <p:extLst>
      <p:ext uri="{BB962C8B-B14F-4D97-AF65-F5344CB8AC3E}">
        <p14:creationId xmlns:p14="http://schemas.microsoft.com/office/powerpoint/2010/main" val="3684093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B27F68-92A6-4FC5-B47D-1CB82F134B3F}"/>
              </a:ext>
            </a:extLst>
          </p:cNvPr>
          <p:cNvSpPr>
            <a:spLocks noGrp="1"/>
          </p:cNvSpPr>
          <p:nvPr>
            <p:ph type="title"/>
          </p:nvPr>
        </p:nvSpPr>
        <p:spPr/>
        <p:txBody>
          <a:bodyPr/>
          <a:lstStyle/>
          <a:p>
            <a:r>
              <a:rPr lang="en-US" dirty="0"/>
              <a:t>Advanced Cloud Applications</a:t>
            </a:r>
          </a:p>
        </p:txBody>
      </p:sp>
      <p:sp>
        <p:nvSpPr>
          <p:cNvPr id="3" name="Content Placeholder 2">
            <a:extLst>
              <a:ext uri="{FF2B5EF4-FFF2-40B4-BE49-F238E27FC236}">
                <a16:creationId xmlns:a16="http://schemas.microsoft.com/office/drawing/2014/main" xmlns="" id="{D2921005-F30A-4C88-952C-0A0EDF6AD3E4}"/>
              </a:ext>
            </a:extLst>
          </p:cNvPr>
          <p:cNvSpPr>
            <a:spLocks noGrp="1"/>
          </p:cNvSpPr>
          <p:nvPr>
            <p:ph sz="quarter" idx="13"/>
          </p:nvPr>
        </p:nvSpPr>
        <p:spPr>
          <a:xfrm>
            <a:off x="457200" y="1508523"/>
            <a:ext cx="8229600" cy="1377551"/>
          </a:xfrm>
        </p:spPr>
        <p:txBody>
          <a:bodyPr/>
          <a:lstStyle/>
          <a:p>
            <a:r>
              <a:rPr lang="en-US" sz="2000" dirty="0"/>
              <a:t>To achieve greater flexibility and agility, organizations have tried to move away from deploying large, monolithic applications in favor of a service-oriented architecture (SOA) for flexibly deploying new applications</a:t>
            </a:r>
          </a:p>
        </p:txBody>
      </p:sp>
      <p:sp>
        <p:nvSpPr>
          <p:cNvPr id="7" name="Content Placeholder 2">
            <a:extLst>
              <a:ext uri="{FF2B5EF4-FFF2-40B4-BE49-F238E27FC236}">
                <a16:creationId xmlns:a16="http://schemas.microsoft.com/office/drawing/2014/main" xmlns="" id="{11FCA264-B087-467B-8D88-DB2F68F1C19F}"/>
              </a:ext>
            </a:extLst>
          </p:cNvPr>
          <p:cNvSpPr txBox="1">
            <a:spLocks/>
          </p:cNvSpPr>
          <p:nvPr/>
        </p:nvSpPr>
        <p:spPr>
          <a:xfrm>
            <a:off x="517322" y="2909467"/>
            <a:ext cx="3366782" cy="331516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1900" dirty="0"/>
              <a:t>SOA uses and reuses individual services as “building blocks” so that systems can be easily built by following three main principles</a:t>
            </a:r>
          </a:p>
          <a:p>
            <a:pPr lvl="1"/>
            <a:r>
              <a:rPr lang="en-US" sz="1800" dirty="0"/>
              <a:t>Reusability</a:t>
            </a:r>
          </a:p>
          <a:p>
            <a:pPr lvl="1"/>
            <a:r>
              <a:rPr lang="en-US" sz="1800" dirty="0"/>
              <a:t>Interoperability</a:t>
            </a:r>
          </a:p>
          <a:p>
            <a:pPr lvl="1"/>
            <a:r>
              <a:rPr lang="en-US" sz="1800" dirty="0"/>
              <a:t>Componentization</a:t>
            </a:r>
          </a:p>
        </p:txBody>
      </p:sp>
      <p:pic>
        <p:nvPicPr>
          <p:cNvPr id="6" name="Content Placeholder 5" descr="Diagram&#10;&#10;Description automatically generated">
            <a:extLst>
              <a:ext uri="{FF2B5EF4-FFF2-40B4-BE49-F238E27FC236}">
                <a16:creationId xmlns:a16="http://schemas.microsoft.com/office/drawing/2014/main" xmlns="" id="{29819343-158E-423F-9EAA-944F85DE500E}"/>
              </a:ext>
            </a:extLst>
          </p:cNvPr>
          <p:cNvPicPr>
            <a:picLocks noGrp="1" noChangeAspect="1"/>
          </p:cNvPicPr>
          <p:nvPr>
            <p:ph sz="quarter" idx="14"/>
          </p:nvPr>
        </p:nvPicPr>
        <p:blipFill>
          <a:blip r:embed="rId2"/>
          <a:stretch>
            <a:fillRect/>
          </a:stretch>
        </p:blipFill>
        <p:spPr>
          <a:xfrm>
            <a:off x="4538840" y="2713576"/>
            <a:ext cx="4087838" cy="3315164"/>
          </a:xfrm>
        </p:spPr>
      </p:pic>
    </p:spTree>
    <p:extLst>
      <p:ext uri="{BB962C8B-B14F-4D97-AF65-F5344CB8AC3E}">
        <p14:creationId xmlns:p14="http://schemas.microsoft.com/office/powerpoint/2010/main" val="3374137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Grid Computing </a:t>
            </a:r>
            <a:r>
              <a:rPr lang="en-US" sz="1600" dirty="0"/>
              <a:t>(1 of 2)</a:t>
            </a:r>
          </a:p>
        </p:txBody>
      </p:sp>
      <p:sp>
        <p:nvSpPr>
          <p:cNvPr id="4" name="Content Placeholder 2">
            <a:extLst>
              <a:ext uri="{FF2B5EF4-FFF2-40B4-BE49-F238E27FC236}">
                <a16:creationId xmlns:a16="http://schemas.microsoft.com/office/drawing/2014/main" xmlns="" id="{CBAD6ABC-F6A8-4ACA-AF1A-3241C0074080}"/>
              </a:ext>
            </a:extLst>
          </p:cNvPr>
          <p:cNvSpPr txBox="1">
            <a:spLocks/>
          </p:cNvSpPr>
          <p:nvPr/>
        </p:nvSpPr>
        <p:spPr>
          <a:xfrm>
            <a:off x="457200" y="1500175"/>
            <a:ext cx="8229600" cy="86465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000" dirty="0"/>
              <a:t>The Summit supercomputer can perform more than 200,000 trillion calculations per second</a:t>
            </a:r>
          </a:p>
          <a:p>
            <a:endParaRPr lang="en-US" sz="2000" dirty="0"/>
          </a:p>
        </p:txBody>
      </p:sp>
      <p:pic>
        <p:nvPicPr>
          <p:cNvPr id="10" name="Content Placeholder 9" descr="A picture containing text&#10;&#10;Description automatically generated">
            <a:extLst>
              <a:ext uri="{FF2B5EF4-FFF2-40B4-BE49-F238E27FC236}">
                <a16:creationId xmlns:a16="http://schemas.microsoft.com/office/drawing/2014/main" xmlns="" id="{9288ABDB-8BFF-45BF-926F-250101269D83}"/>
              </a:ext>
            </a:extLst>
          </p:cNvPr>
          <p:cNvPicPr>
            <a:picLocks noGrp="1" noChangeAspect="1"/>
          </p:cNvPicPr>
          <p:nvPr>
            <p:ph sz="quarter" idx="13"/>
          </p:nvPr>
        </p:nvPicPr>
        <p:blipFill>
          <a:blip r:embed="rId2"/>
          <a:stretch>
            <a:fillRect/>
          </a:stretch>
        </p:blipFill>
        <p:spPr>
          <a:xfrm>
            <a:off x="1479459" y="2541865"/>
            <a:ext cx="6185081" cy="3666352"/>
          </a:xfrm>
        </p:spPr>
      </p:pic>
    </p:spTree>
    <p:extLst>
      <p:ext uri="{BB962C8B-B14F-4D97-AF65-F5344CB8AC3E}">
        <p14:creationId xmlns:p14="http://schemas.microsoft.com/office/powerpoint/2010/main" val="3614104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Grid Computing </a:t>
            </a:r>
            <a:r>
              <a:rPr lang="en-US" sz="1600" dirty="0"/>
              <a:t>(2 of 2)</a:t>
            </a:r>
          </a:p>
        </p:txBody>
      </p:sp>
      <p:sp>
        <p:nvSpPr>
          <p:cNvPr id="4" name="Content Placeholder 2">
            <a:extLst>
              <a:ext uri="{FF2B5EF4-FFF2-40B4-BE49-F238E27FC236}">
                <a16:creationId xmlns:a16="http://schemas.microsoft.com/office/drawing/2014/main" xmlns="" id="{CBAD6ABC-F6A8-4ACA-AF1A-3241C0074080}"/>
              </a:ext>
            </a:extLst>
          </p:cNvPr>
          <p:cNvSpPr txBox="1">
            <a:spLocks/>
          </p:cNvSpPr>
          <p:nvPr/>
        </p:nvSpPr>
        <p:spPr>
          <a:xfrm>
            <a:off x="943763" y="1736521"/>
            <a:ext cx="3267512" cy="413139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000" dirty="0"/>
              <a:t>A </a:t>
            </a:r>
            <a:r>
              <a:rPr lang="en-US" sz="2000" b="1" dirty="0"/>
              <a:t>dedicated grid </a:t>
            </a:r>
            <a:r>
              <a:rPr lang="en-US" sz="2000" dirty="0"/>
              <a:t>is easier to set up and manage and much more cost effective than purchasing a supercomputer</a:t>
            </a:r>
          </a:p>
        </p:txBody>
      </p:sp>
      <p:pic>
        <p:nvPicPr>
          <p:cNvPr id="7" name="Content Placeholder 6" descr="Diagram&#10;&#10;Description automatically generated">
            <a:extLst>
              <a:ext uri="{FF2B5EF4-FFF2-40B4-BE49-F238E27FC236}">
                <a16:creationId xmlns:a16="http://schemas.microsoft.com/office/drawing/2014/main" xmlns="" id="{5B20C17B-C011-4992-A32D-B7BEDB4F7555}"/>
              </a:ext>
            </a:extLst>
          </p:cNvPr>
          <p:cNvPicPr>
            <a:picLocks noGrp="1" noChangeAspect="1"/>
          </p:cNvPicPr>
          <p:nvPr>
            <p:ph sz="quarter" idx="13"/>
          </p:nvPr>
        </p:nvPicPr>
        <p:blipFill>
          <a:blip r:embed="rId2"/>
          <a:stretch>
            <a:fillRect/>
          </a:stretch>
        </p:blipFill>
        <p:spPr>
          <a:xfrm>
            <a:off x="4661815" y="1458229"/>
            <a:ext cx="4024985" cy="4409685"/>
          </a:xfrm>
        </p:spPr>
      </p:pic>
    </p:spTree>
    <p:extLst>
      <p:ext uri="{BB962C8B-B14F-4D97-AF65-F5344CB8AC3E}">
        <p14:creationId xmlns:p14="http://schemas.microsoft.com/office/powerpoint/2010/main" val="2856456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Content Delivery Networks and Edge Computing</a:t>
            </a:r>
          </a:p>
        </p:txBody>
      </p:sp>
      <p:sp>
        <p:nvSpPr>
          <p:cNvPr id="4" name="Content Placeholder 3">
            <a:extLst>
              <a:ext uri="{FF2B5EF4-FFF2-40B4-BE49-F238E27FC236}">
                <a16:creationId xmlns:a16="http://schemas.microsoft.com/office/drawing/2014/main" xmlns="" id="{22719428-E985-4115-833F-1E3365E987DF}"/>
              </a:ext>
            </a:extLst>
          </p:cNvPr>
          <p:cNvSpPr>
            <a:spLocks noGrp="1"/>
          </p:cNvSpPr>
          <p:nvPr>
            <p:ph sz="quarter" idx="14"/>
          </p:nvPr>
        </p:nvSpPr>
        <p:spPr>
          <a:xfrm>
            <a:off x="457200" y="2281805"/>
            <a:ext cx="2671894" cy="1988191"/>
          </a:xfrm>
        </p:spPr>
        <p:txBody>
          <a:bodyPr/>
          <a:lstStyle/>
          <a:p>
            <a:pPr marL="101600" indent="0">
              <a:buNone/>
            </a:pPr>
            <a:r>
              <a:rPr lang="en-US" sz="2400" dirty="0"/>
              <a:t>Content delivery networks store copies of content closer to the end user</a:t>
            </a:r>
          </a:p>
          <a:p>
            <a:endParaRPr lang="en-US" sz="2400" dirty="0"/>
          </a:p>
        </p:txBody>
      </p:sp>
      <p:pic>
        <p:nvPicPr>
          <p:cNvPr id="6" name="Content Placeholder 5" descr="Diagram&#10;&#10;Description automatically generated">
            <a:extLst>
              <a:ext uri="{FF2B5EF4-FFF2-40B4-BE49-F238E27FC236}">
                <a16:creationId xmlns:a16="http://schemas.microsoft.com/office/drawing/2014/main" xmlns="" id="{5794A31B-F28C-45C3-908B-8361DEBEA278}"/>
              </a:ext>
            </a:extLst>
          </p:cNvPr>
          <p:cNvPicPr>
            <a:picLocks noGrp="1" noChangeAspect="1"/>
          </p:cNvPicPr>
          <p:nvPr>
            <p:ph sz="quarter" idx="13"/>
          </p:nvPr>
        </p:nvPicPr>
        <p:blipFill>
          <a:blip r:embed="rId2"/>
          <a:stretch>
            <a:fillRect/>
          </a:stretch>
        </p:blipFill>
        <p:spPr>
          <a:xfrm>
            <a:off x="3447875" y="1463472"/>
            <a:ext cx="5238925" cy="3918962"/>
          </a:xfrm>
        </p:spPr>
      </p:pic>
    </p:spTree>
    <p:extLst>
      <p:ext uri="{BB962C8B-B14F-4D97-AF65-F5344CB8AC3E}">
        <p14:creationId xmlns:p14="http://schemas.microsoft.com/office/powerpoint/2010/main" val="1004878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Convergence of Computing and Telecommunications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4030910" cy="2889838"/>
          </a:xfrm>
        </p:spPr>
        <p:txBody>
          <a:bodyPr/>
          <a:lstStyle/>
          <a:p>
            <a:r>
              <a:rPr lang="en-US" sz="2000" dirty="0"/>
              <a:t>Voice and data traffic sharing a common network infrastructure</a:t>
            </a:r>
          </a:p>
          <a:p>
            <a:pPr lvl="1"/>
            <a:r>
              <a:rPr lang="en-US" sz="1800" dirty="0"/>
              <a:t>Voice over IP (VoIP) IP telephony</a:t>
            </a:r>
          </a:p>
          <a:p>
            <a:pPr lvl="1"/>
            <a:r>
              <a:rPr lang="en-US" sz="1800" dirty="0"/>
              <a:t>Video conferencing over IP</a:t>
            </a:r>
          </a:p>
          <a:p>
            <a:r>
              <a:rPr lang="en-US" sz="2000" dirty="0"/>
              <a:t>IP convergence allows various devices to communicate using IP technologies</a:t>
            </a:r>
          </a:p>
          <a:p>
            <a:endParaRPr lang="en-US" sz="2400" dirty="0"/>
          </a:p>
        </p:txBody>
      </p:sp>
      <p:pic>
        <p:nvPicPr>
          <p:cNvPr id="6" name="Content Placeholder 5" descr="Diagram&#10;&#10;Description automatically generated">
            <a:extLst>
              <a:ext uri="{FF2B5EF4-FFF2-40B4-BE49-F238E27FC236}">
                <a16:creationId xmlns:a16="http://schemas.microsoft.com/office/drawing/2014/main" xmlns="" id="{7DF87DE0-E6C7-416C-B92C-486B929316DA}"/>
              </a:ext>
            </a:extLst>
          </p:cNvPr>
          <p:cNvPicPr>
            <a:picLocks noGrp="1" noChangeAspect="1"/>
          </p:cNvPicPr>
          <p:nvPr>
            <p:ph sz="quarter" idx="14"/>
          </p:nvPr>
        </p:nvPicPr>
        <p:blipFill>
          <a:blip r:embed="rId2"/>
          <a:stretch>
            <a:fillRect/>
          </a:stretch>
        </p:blipFill>
        <p:spPr>
          <a:xfrm>
            <a:off x="4968540" y="1556327"/>
            <a:ext cx="3718260" cy="4156659"/>
          </a:xfrm>
        </p:spPr>
      </p:pic>
    </p:spTree>
    <p:extLst>
      <p:ext uri="{BB962C8B-B14F-4D97-AF65-F5344CB8AC3E}">
        <p14:creationId xmlns:p14="http://schemas.microsoft.com/office/powerpoint/2010/main" val="1992581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Videoconferencing over IP</a:t>
            </a:r>
          </a:p>
        </p:txBody>
      </p:sp>
      <p:pic>
        <p:nvPicPr>
          <p:cNvPr id="6" name="Content Placeholder 5" descr="A picture containing text, indoor, ceiling&#10;&#10;Description automatically generated">
            <a:extLst>
              <a:ext uri="{FF2B5EF4-FFF2-40B4-BE49-F238E27FC236}">
                <a16:creationId xmlns:a16="http://schemas.microsoft.com/office/drawing/2014/main" xmlns="" id="{3EA0F80E-349F-4FD7-8C12-BC719BE2E910}"/>
              </a:ext>
            </a:extLst>
          </p:cNvPr>
          <p:cNvPicPr>
            <a:picLocks noGrp="1" noChangeAspect="1"/>
          </p:cNvPicPr>
          <p:nvPr>
            <p:ph sz="quarter" idx="13"/>
          </p:nvPr>
        </p:nvPicPr>
        <p:blipFill>
          <a:blip r:embed="rId2"/>
          <a:stretch>
            <a:fillRect/>
          </a:stretch>
        </p:blipFill>
        <p:spPr>
          <a:xfrm>
            <a:off x="1950178" y="1528184"/>
            <a:ext cx="5243644" cy="3656212"/>
          </a:xfrm>
        </p:spPr>
      </p:pic>
      <p:sp>
        <p:nvSpPr>
          <p:cNvPr id="4" name="Content Placeholder 2">
            <a:extLst>
              <a:ext uri="{FF2B5EF4-FFF2-40B4-BE49-F238E27FC236}">
                <a16:creationId xmlns:a16="http://schemas.microsoft.com/office/drawing/2014/main" xmlns="" id="{00AED742-42E6-4F9E-881A-C0ECF632FD16}"/>
              </a:ext>
            </a:extLst>
          </p:cNvPr>
          <p:cNvSpPr txBox="1">
            <a:spLocks/>
          </p:cNvSpPr>
          <p:nvPr/>
        </p:nvSpPr>
        <p:spPr>
          <a:xfrm>
            <a:off x="457200" y="5184396"/>
            <a:ext cx="8229600" cy="85567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200" dirty="0"/>
              <a:t>Videoconferencing can help organizations and individuals reduce their need for in-person meetings</a:t>
            </a:r>
          </a:p>
        </p:txBody>
      </p:sp>
    </p:spTree>
    <p:extLst>
      <p:ext uri="{BB962C8B-B14F-4D97-AF65-F5344CB8AC3E}">
        <p14:creationId xmlns:p14="http://schemas.microsoft.com/office/powerpoint/2010/main" val="47651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Green Computing</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b="1" dirty="0"/>
              <a:t>Green computing </a:t>
            </a:r>
            <a:r>
              <a:rPr lang="en-US" sz="2400" dirty="0"/>
              <a:t>represents attempts to use computing resources more efficiently to reduce environmental impacts</a:t>
            </a:r>
          </a:p>
          <a:p>
            <a:r>
              <a:rPr lang="en-US" sz="2400" dirty="0"/>
              <a:t>Approaches to Green computing include:</a:t>
            </a:r>
          </a:p>
          <a:p>
            <a:pPr lvl="1"/>
            <a:r>
              <a:rPr lang="en-US" sz="2200" dirty="0"/>
              <a:t>Virtualization servers</a:t>
            </a:r>
          </a:p>
          <a:p>
            <a:pPr lvl="1"/>
            <a:r>
              <a:rPr lang="en-US" sz="2200" dirty="0"/>
              <a:t>Cloud computing</a:t>
            </a:r>
          </a:p>
          <a:p>
            <a:pPr lvl="1"/>
            <a:r>
              <a:rPr lang="en-US" sz="2200" dirty="0"/>
              <a:t>Power management software</a:t>
            </a:r>
          </a:p>
          <a:p>
            <a:pPr lvl="1"/>
            <a:r>
              <a:rPr lang="en-US" sz="2200" dirty="0"/>
              <a:t>Reduced printing</a:t>
            </a:r>
          </a:p>
          <a:p>
            <a:pPr lvl="1"/>
            <a:r>
              <a:rPr lang="en-US" sz="2200" dirty="0"/>
              <a:t>Retiring obsolete hardware responsibly</a:t>
            </a:r>
          </a:p>
          <a:p>
            <a:endParaRPr lang="en-US" sz="2400" dirty="0"/>
          </a:p>
        </p:txBody>
      </p:sp>
    </p:spTree>
    <p:extLst>
      <p:ext uri="{BB962C8B-B14F-4D97-AF65-F5344CB8AC3E}">
        <p14:creationId xmlns:p14="http://schemas.microsoft.com/office/powerpoint/2010/main" val="243630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The IS Infrastructure </a:t>
            </a:r>
            <a:r>
              <a:rPr lang="en-US" sz="1600" dirty="0"/>
              <a:t>(2 of 5)</a:t>
            </a:r>
          </a:p>
        </p:txBody>
      </p:sp>
      <p:sp>
        <p:nvSpPr>
          <p:cNvPr id="4" name="Content Placeholder 3">
            <a:extLst>
              <a:ext uri="{FF2B5EF4-FFF2-40B4-BE49-F238E27FC236}">
                <a16:creationId xmlns:a16="http://schemas.microsoft.com/office/drawing/2014/main" xmlns="" id="{22719428-E985-4115-833F-1E3365E987DF}"/>
              </a:ext>
            </a:extLst>
          </p:cNvPr>
          <p:cNvSpPr>
            <a:spLocks noGrp="1"/>
          </p:cNvSpPr>
          <p:nvPr>
            <p:ph sz="quarter" idx="14"/>
          </p:nvPr>
        </p:nvSpPr>
        <p:spPr>
          <a:xfrm>
            <a:off x="536028" y="5433848"/>
            <a:ext cx="8150772" cy="893160"/>
          </a:xfrm>
        </p:spPr>
        <p:txBody>
          <a:bodyPr/>
          <a:lstStyle/>
          <a:p>
            <a:r>
              <a:rPr lang="en-US" sz="2400" dirty="0"/>
              <a:t>Google built a data center in an abandoned paper mill in Hamina, Finland</a:t>
            </a:r>
          </a:p>
        </p:txBody>
      </p:sp>
      <p:pic>
        <p:nvPicPr>
          <p:cNvPr id="8" name="Content Placeholder 7" descr="A picture containing text, nature, shore, hillside&#10;&#10;Description automatically generated">
            <a:extLst>
              <a:ext uri="{FF2B5EF4-FFF2-40B4-BE49-F238E27FC236}">
                <a16:creationId xmlns:a16="http://schemas.microsoft.com/office/drawing/2014/main" xmlns="" id="{7BDEE7B3-F9BD-4AC1-800D-DD09DE95D346}"/>
              </a:ext>
            </a:extLst>
          </p:cNvPr>
          <p:cNvPicPr>
            <a:picLocks noGrp="1" noChangeAspect="1"/>
          </p:cNvPicPr>
          <p:nvPr>
            <p:ph sz="quarter" idx="13"/>
          </p:nvPr>
        </p:nvPicPr>
        <p:blipFill>
          <a:blip r:embed="rId2"/>
          <a:stretch>
            <a:fillRect/>
          </a:stretch>
        </p:blipFill>
        <p:spPr>
          <a:xfrm>
            <a:off x="1945842" y="1605564"/>
            <a:ext cx="5252315" cy="3646871"/>
          </a:xfrm>
        </p:spPr>
      </p:pic>
    </p:spTree>
    <p:extLst>
      <p:ext uri="{BB962C8B-B14F-4D97-AF65-F5344CB8AC3E}">
        <p14:creationId xmlns:p14="http://schemas.microsoft.com/office/powerpoint/2010/main" val="3336654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400" dirty="0"/>
              <a:t>End of Chapter Content</a:t>
            </a:r>
          </a:p>
        </p:txBody>
      </p:sp>
    </p:spTree>
    <p:extLst>
      <p:ext uri="{BB962C8B-B14F-4D97-AF65-F5344CB8AC3E}">
        <p14:creationId xmlns:p14="http://schemas.microsoft.com/office/powerpoint/2010/main" val="878667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Managing in the Digital World:  From Google to Alphabet</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Google is more than just a search engine!</a:t>
            </a:r>
          </a:p>
          <a:p>
            <a:r>
              <a:rPr lang="en-US" sz="2400" dirty="0"/>
              <a:t>Formed a holding company named Alphabet</a:t>
            </a:r>
          </a:p>
          <a:p>
            <a:pPr lvl="1"/>
            <a:r>
              <a:rPr lang="en-US" sz="2200" dirty="0"/>
              <a:t>Placed 13 companies under this umbrella in 2020</a:t>
            </a:r>
          </a:p>
          <a:p>
            <a:pPr lvl="1"/>
            <a:r>
              <a:rPr lang="en-US" sz="2200" dirty="0"/>
              <a:t>Allows investors to invest in Alphabet or a subsidiary</a:t>
            </a:r>
          </a:p>
          <a:p>
            <a:pPr lvl="1"/>
            <a:r>
              <a:rPr lang="en-US" sz="2200" dirty="0"/>
              <a:t>Allows Google to focus on what it does best</a:t>
            </a:r>
          </a:p>
          <a:p>
            <a:pPr lvl="1"/>
            <a:r>
              <a:rPr lang="en-US" sz="2200" dirty="0"/>
              <a:t>Alphabet is about more than just search engines</a:t>
            </a:r>
          </a:p>
          <a:p>
            <a:endParaRPr lang="en-US" sz="2400" dirty="0"/>
          </a:p>
        </p:txBody>
      </p:sp>
    </p:spTree>
    <p:extLst>
      <p:ext uri="{BB962C8B-B14F-4D97-AF65-F5344CB8AC3E}">
        <p14:creationId xmlns:p14="http://schemas.microsoft.com/office/powerpoint/2010/main" val="3197665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Digital Density: Contact Tracing</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A hotspot is a place of significance</a:t>
            </a:r>
          </a:p>
          <a:p>
            <a:pPr lvl="1"/>
            <a:r>
              <a:rPr lang="en-US" sz="2200" dirty="0"/>
              <a:t>Tend to think of busy places with free public WiFi</a:t>
            </a:r>
          </a:p>
          <a:p>
            <a:pPr lvl="1"/>
            <a:r>
              <a:rPr lang="en-US" sz="2200" dirty="0"/>
              <a:t>Researchers can use them to study a broad range of topics</a:t>
            </a:r>
          </a:p>
          <a:p>
            <a:r>
              <a:rPr lang="en-US" sz="2400" dirty="0"/>
              <a:t>What does WiFi have to do with COVID-19 contact tracing?</a:t>
            </a:r>
          </a:p>
          <a:p>
            <a:pPr lvl="1"/>
            <a:r>
              <a:rPr lang="en-US" sz="2000" dirty="0"/>
              <a:t>Possible to control and estimate the extent of the spread of the virus through contact tracing</a:t>
            </a:r>
          </a:p>
          <a:p>
            <a:pPr lvl="1"/>
            <a:r>
              <a:rPr lang="en-US" sz="2000" dirty="0"/>
              <a:t>Through contact tracing, people can be informed of virus exposure</a:t>
            </a:r>
          </a:p>
          <a:p>
            <a:pPr lvl="2"/>
            <a:r>
              <a:rPr lang="en-US" sz="1800" dirty="0"/>
              <a:t>People can then minimize their risk of exposing others until testing negative</a:t>
            </a:r>
          </a:p>
        </p:txBody>
      </p:sp>
    </p:spTree>
    <p:extLst>
      <p:ext uri="{BB962C8B-B14F-4D97-AF65-F5344CB8AC3E}">
        <p14:creationId xmlns:p14="http://schemas.microsoft.com/office/powerpoint/2010/main" val="1100953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Ethical Dilemma: Putting People’s Lives Online</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Google Street View captures millions of people in the everyday lives</a:t>
            </a:r>
          </a:p>
          <a:p>
            <a:pPr lvl="1"/>
            <a:r>
              <a:rPr lang="en-US" sz="2200" dirty="0"/>
              <a:t>Put online for the world to see</a:t>
            </a:r>
          </a:p>
          <a:p>
            <a:pPr lvl="1"/>
            <a:r>
              <a:rPr lang="en-US" sz="2200" dirty="0"/>
              <a:t>Not all pictures are of things people want online</a:t>
            </a:r>
          </a:p>
          <a:p>
            <a:pPr lvl="2"/>
            <a:r>
              <a:rPr lang="en-US" sz="2000" dirty="0"/>
              <a:t>People in places or with people they don’t want public</a:t>
            </a:r>
          </a:p>
          <a:p>
            <a:pPr lvl="1"/>
            <a:r>
              <a:rPr lang="en-US" sz="2200" dirty="0"/>
              <a:t>Can be very intrusive; can even ruin lives</a:t>
            </a:r>
          </a:p>
          <a:p>
            <a:r>
              <a:rPr lang="en-US" sz="2400" dirty="0"/>
              <a:t>Google Street View has attempted to ease public concern</a:t>
            </a:r>
          </a:p>
          <a:p>
            <a:pPr lvl="1"/>
            <a:r>
              <a:rPr lang="en-US" sz="2200" dirty="0"/>
              <a:t>Blurring faces of people, license plate number</a:t>
            </a:r>
          </a:p>
          <a:p>
            <a:endParaRPr lang="en-US" sz="2400" dirty="0"/>
          </a:p>
        </p:txBody>
      </p:sp>
    </p:spTree>
    <p:extLst>
      <p:ext uri="{BB962C8B-B14F-4D97-AF65-F5344CB8AC3E}">
        <p14:creationId xmlns:p14="http://schemas.microsoft.com/office/powerpoint/2010/main" val="1991393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Coming Attractions: Gamers Fighting Diseases?</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Supercomputers are expensive, physically large, and the best choice for scientific research</a:t>
            </a:r>
          </a:p>
          <a:p>
            <a:r>
              <a:rPr lang="en-US" sz="2400" dirty="0"/>
              <a:t>The biggest supercomputer is actually a “network of gamers”</a:t>
            </a:r>
          </a:p>
          <a:p>
            <a:pPr lvl="1"/>
            <a:r>
              <a:rPr lang="en-US" sz="2200" dirty="0"/>
              <a:t>A grid computing implementation coordinated by Folding@Home </a:t>
            </a:r>
          </a:p>
          <a:p>
            <a:pPr lvl="2"/>
            <a:r>
              <a:rPr lang="en-US" sz="2000" dirty="0"/>
              <a:t>Distributes research data to network and uses idle computing power to crunch numbers</a:t>
            </a:r>
          </a:p>
          <a:p>
            <a:r>
              <a:rPr lang="en-US" sz="2400" dirty="0"/>
              <a:t>With the onset of COVID-19, gamers were called to action resulting in the building of a supercomputer faster than the top 500 most powerful supercomputers</a:t>
            </a:r>
          </a:p>
        </p:txBody>
      </p:sp>
    </p:spTree>
    <p:extLst>
      <p:ext uri="{BB962C8B-B14F-4D97-AF65-F5344CB8AC3E}">
        <p14:creationId xmlns:p14="http://schemas.microsoft.com/office/powerpoint/2010/main" val="837936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Green IT: Alphabet Renewables</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Alphabet transitioning to renewable energy</a:t>
            </a:r>
          </a:p>
          <a:p>
            <a:r>
              <a:rPr lang="en-US" sz="2400" dirty="0"/>
              <a:t>Goal = 100% clean energy by 2025</a:t>
            </a:r>
          </a:p>
          <a:p>
            <a:r>
              <a:rPr lang="en-US" sz="2400" dirty="0"/>
              <a:t>A global leader in renewable energy, Alphabet has signed contracts with:</a:t>
            </a:r>
          </a:p>
          <a:p>
            <a:pPr lvl="1"/>
            <a:r>
              <a:rPr lang="en-US" sz="2200" dirty="0"/>
              <a:t>Texas (490-megawatt project)</a:t>
            </a:r>
          </a:p>
          <a:p>
            <a:pPr lvl="1"/>
            <a:r>
              <a:rPr lang="en-US" sz="2200" dirty="0"/>
              <a:t>Sweden (286-megawatt project)</a:t>
            </a:r>
          </a:p>
          <a:p>
            <a:pPr lvl="1"/>
            <a:r>
              <a:rPr lang="en-US" sz="2200" dirty="0"/>
              <a:t>Chili (125-megawatt project)</a:t>
            </a:r>
          </a:p>
          <a:p>
            <a:r>
              <a:rPr lang="en-US" sz="2400" dirty="0"/>
              <a:t>$2 Billion total investment world-wide in wind and solar projects</a:t>
            </a:r>
          </a:p>
          <a:p>
            <a:endParaRPr lang="en-US" sz="2400" dirty="0"/>
          </a:p>
        </p:txBody>
      </p:sp>
    </p:spTree>
    <p:extLst>
      <p:ext uri="{BB962C8B-B14F-4D97-AF65-F5344CB8AC3E}">
        <p14:creationId xmlns:p14="http://schemas.microsoft.com/office/powerpoint/2010/main" val="1672514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When Things Go Wrong: Old and Dirty Energy Drives Global Internet Growth</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Internet central to all aspects of modern society</a:t>
            </a:r>
          </a:p>
          <a:p>
            <a:r>
              <a:rPr lang="en-US" sz="2400" dirty="0"/>
              <a:t>By 2021 more than 25 billion devices connected</a:t>
            </a:r>
          </a:p>
          <a:p>
            <a:pPr lvl="1"/>
            <a:r>
              <a:rPr lang="en-US" sz="2200" dirty="0"/>
              <a:t>Online video has been the biggest driver</a:t>
            </a:r>
          </a:p>
          <a:p>
            <a:pPr lvl="1"/>
            <a:r>
              <a:rPr lang="en-US" sz="2200" dirty="0"/>
              <a:t>Will require massive amounts of energy</a:t>
            </a:r>
          </a:p>
          <a:p>
            <a:pPr lvl="1"/>
            <a:r>
              <a:rPr lang="en-US" sz="2200" dirty="0"/>
              <a:t>Coal is a cheap energy source but not clean</a:t>
            </a:r>
          </a:p>
          <a:p>
            <a:pPr lvl="1"/>
            <a:r>
              <a:rPr lang="en-US" sz="2200" dirty="0"/>
              <a:t>Coal provided 67% electricity needs for major tech companies in China</a:t>
            </a:r>
          </a:p>
          <a:p>
            <a:r>
              <a:rPr lang="en-US" sz="2400" dirty="0"/>
              <a:t>Energy activists, technology companies, and governments are prioritizing a shift to renewable energy</a:t>
            </a:r>
          </a:p>
          <a:p>
            <a:endParaRPr lang="en-US" sz="2400" dirty="0"/>
          </a:p>
        </p:txBody>
      </p:sp>
    </p:spTree>
    <p:extLst>
      <p:ext uri="{BB962C8B-B14F-4D97-AF65-F5344CB8AC3E}">
        <p14:creationId xmlns:p14="http://schemas.microsoft.com/office/powerpoint/2010/main" val="24053303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Security Matters: Car Hacking</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2400" dirty="0"/>
              <a:t>Possibility of hacking into computer code that runs multiple onboard computers in a car</a:t>
            </a:r>
          </a:p>
          <a:p>
            <a:r>
              <a:rPr lang="en-US" sz="2400" dirty="0"/>
              <a:t>Modern vehicles also have Bluetooth for connectivity</a:t>
            </a:r>
          </a:p>
          <a:p>
            <a:r>
              <a:rPr lang="en-US" sz="2400" dirty="0"/>
              <a:t>Each system can be exploited by hackers in the future</a:t>
            </a:r>
          </a:p>
          <a:p>
            <a:r>
              <a:rPr lang="en-US" sz="2400" dirty="0"/>
              <a:t>Technology and vehicle component manufacturers working together to standardize approaches and make supply chains more secure and to prevent tampering.</a:t>
            </a:r>
          </a:p>
          <a:p>
            <a:endParaRPr lang="en-US" sz="2400" dirty="0"/>
          </a:p>
        </p:txBody>
      </p:sp>
    </p:spTree>
    <p:extLst>
      <p:ext uri="{BB962C8B-B14F-4D97-AF65-F5344CB8AC3E}">
        <p14:creationId xmlns:p14="http://schemas.microsoft.com/office/powerpoint/2010/main" val="2810006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8A3C-6987-4812-97A8-1F649538C2DC}"/>
              </a:ext>
            </a:extLst>
          </p:cNvPr>
          <p:cNvSpPr>
            <a:spLocks noGrp="1"/>
          </p:cNvSpPr>
          <p:nvPr>
            <p:ph type="title"/>
          </p:nvPr>
        </p:nvSpPr>
        <p:spPr/>
        <p:txBody>
          <a:bodyPr/>
          <a:lstStyle/>
          <a:p>
            <a:r>
              <a:rPr lang="en-US" sz="3400" dirty="0"/>
              <a:t>Industry Analysis: Movie Industry</a:t>
            </a:r>
          </a:p>
        </p:txBody>
      </p:sp>
      <p:sp>
        <p:nvSpPr>
          <p:cNvPr id="3" name="Content Placeholder 2">
            <a:extLst>
              <a:ext uri="{FF2B5EF4-FFF2-40B4-BE49-F238E27FC236}">
                <a16:creationId xmlns:a16="http://schemas.microsoft.com/office/drawing/2014/main" xmlns="" id="{AC647A54-38DA-419D-A108-D8C390839B83}"/>
              </a:ext>
            </a:extLst>
          </p:cNvPr>
          <p:cNvSpPr>
            <a:spLocks noGrp="1"/>
          </p:cNvSpPr>
          <p:nvPr>
            <p:ph sz="quarter" idx="13"/>
          </p:nvPr>
        </p:nvSpPr>
        <p:spPr/>
        <p:txBody>
          <a:bodyPr/>
          <a:lstStyle/>
          <a:p>
            <a:r>
              <a:rPr lang="en-US" sz="1900" dirty="0"/>
              <a:t>Studios can create unimaginable quality computer-generated imagery</a:t>
            </a:r>
          </a:p>
          <a:p>
            <a:r>
              <a:rPr lang="en-US" sz="1900" dirty="0"/>
              <a:t>Computers allow studio-quality digital editing at an affordable price</a:t>
            </a:r>
          </a:p>
          <a:p>
            <a:pPr lvl="1"/>
            <a:r>
              <a:rPr lang="en-US" sz="1700" dirty="0"/>
              <a:t>Independent filmmakers can compete</a:t>
            </a:r>
          </a:p>
          <a:p>
            <a:r>
              <a:rPr lang="en-US" sz="1900" dirty="0"/>
              <a:t>CGI for digital effects (Dreamworks, Universal, Weta Digital, Pixar)</a:t>
            </a:r>
          </a:p>
          <a:p>
            <a:r>
              <a:rPr lang="en-US" sz="1900" dirty="0"/>
              <a:t>Use of drones as alternative to expensive helicopters</a:t>
            </a:r>
          </a:p>
          <a:p>
            <a:r>
              <a:rPr lang="en-US" sz="1900" dirty="0"/>
              <a:t>Movies released in digital formats</a:t>
            </a:r>
          </a:p>
          <a:p>
            <a:r>
              <a:rPr lang="en-US" sz="1900" dirty="0"/>
              <a:t>Movie theaters switching to digital projection systems</a:t>
            </a:r>
          </a:p>
          <a:p>
            <a:r>
              <a:rPr lang="en-US" sz="1900" dirty="0"/>
              <a:t>Theaters receive movies electronically instead of on reels</a:t>
            </a:r>
          </a:p>
          <a:p>
            <a:r>
              <a:rPr lang="en-US" sz="1900" dirty="0"/>
              <a:t>COVID-19 resulted in the first video on demand blockbuster in </a:t>
            </a:r>
            <a:r>
              <a:rPr lang="en-US" sz="1900" i="1" dirty="0"/>
              <a:t>Trolls World Tour</a:t>
            </a:r>
          </a:p>
          <a:p>
            <a:endParaRPr lang="en-US" sz="2400" dirty="0"/>
          </a:p>
        </p:txBody>
      </p:sp>
    </p:spTree>
    <p:extLst>
      <p:ext uri="{BB962C8B-B14F-4D97-AF65-F5344CB8AC3E}">
        <p14:creationId xmlns:p14="http://schemas.microsoft.com/office/powerpoint/2010/main" val="3766214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xmlns=""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xmlns=""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The IS Infrastructure </a:t>
            </a:r>
            <a:r>
              <a:rPr lang="en-US" sz="1600" dirty="0"/>
              <a:t>(3 of 5)</a:t>
            </a:r>
          </a:p>
        </p:txBody>
      </p:sp>
      <p:sp>
        <p:nvSpPr>
          <p:cNvPr id="4" name="Content Placeholder 3">
            <a:extLst>
              <a:ext uri="{FF2B5EF4-FFF2-40B4-BE49-F238E27FC236}">
                <a16:creationId xmlns:a16="http://schemas.microsoft.com/office/drawing/2014/main" xmlns="" id="{22719428-E985-4115-833F-1E3365E987DF}"/>
              </a:ext>
            </a:extLst>
          </p:cNvPr>
          <p:cNvSpPr>
            <a:spLocks noGrp="1"/>
          </p:cNvSpPr>
          <p:nvPr>
            <p:ph sz="quarter" idx="14"/>
          </p:nvPr>
        </p:nvSpPr>
        <p:spPr>
          <a:xfrm>
            <a:off x="919656" y="2091560"/>
            <a:ext cx="2622331" cy="3741682"/>
          </a:xfrm>
        </p:spPr>
        <p:txBody>
          <a:bodyPr/>
          <a:lstStyle/>
          <a:p>
            <a:r>
              <a:rPr lang="en-US" sz="2400" dirty="0"/>
              <a:t>The information systems infrastructure enables processing, storing, and transmission of data</a:t>
            </a:r>
          </a:p>
        </p:txBody>
      </p:sp>
      <p:pic>
        <p:nvPicPr>
          <p:cNvPr id="8" name="Content Placeholder 7" descr="Diagram&#10;&#10;Description automatically generated">
            <a:extLst>
              <a:ext uri="{FF2B5EF4-FFF2-40B4-BE49-F238E27FC236}">
                <a16:creationId xmlns:a16="http://schemas.microsoft.com/office/drawing/2014/main" xmlns="" id="{5BA1C238-6DD2-4F33-85C7-3E7B3FE4C786}"/>
              </a:ext>
            </a:extLst>
          </p:cNvPr>
          <p:cNvPicPr>
            <a:picLocks noGrp="1" noChangeAspect="1"/>
          </p:cNvPicPr>
          <p:nvPr>
            <p:ph sz="quarter" idx="13"/>
          </p:nvPr>
        </p:nvPicPr>
        <p:blipFill>
          <a:blip r:embed="rId2"/>
          <a:stretch>
            <a:fillRect/>
          </a:stretch>
        </p:blipFill>
        <p:spPr>
          <a:xfrm>
            <a:off x="3846786" y="1905848"/>
            <a:ext cx="4175704" cy="3512532"/>
          </a:xfrm>
        </p:spPr>
      </p:pic>
    </p:spTree>
    <p:extLst>
      <p:ext uri="{BB962C8B-B14F-4D97-AF65-F5344CB8AC3E}">
        <p14:creationId xmlns:p14="http://schemas.microsoft.com/office/powerpoint/2010/main" val="22989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The IS Infrastructure </a:t>
            </a:r>
            <a:r>
              <a:rPr lang="en-US" sz="1600" dirty="0"/>
              <a:t>(4 of 5)</a:t>
            </a:r>
          </a:p>
        </p:txBody>
      </p:sp>
      <p:sp>
        <p:nvSpPr>
          <p:cNvPr id="4" name="Content Placeholder 3">
            <a:extLst>
              <a:ext uri="{FF2B5EF4-FFF2-40B4-BE49-F238E27FC236}">
                <a16:creationId xmlns:a16="http://schemas.microsoft.com/office/drawing/2014/main" xmlns="" id="{22719428-E985-4115-833F-1E3365E987DF}"/>
              </a:ext>
            </a:extLst>
          </p:cNvPr>
          <p:cNvSpPr>
            <a:spLocks noGrp="1"/>
          </p:cNvSpPr>
          <p:nvPr>
            <p:ph sz="quarter" idx="14"/>
          </p:nvPr>
        </p:nvSpPr>
        <p:spPr>
          <a:xfrm>
            <a:off x="457200" y="5223423"/>
            <a:ext cx="8150772" cy="893160"/>
          </a:xfrm>
        </p:spPr>
        <p:txBody>
          <a:bodyPr/>
          <a:lstStyle/>
          <a:p>
            <a:r>
              <a:rPr lang="en-US" sz="2400" dirty="0"/>
              <a:t>Business – IT alignment drives IS infrastructure changes to enable innovative business models and processes</a:t>
            </a:r>
          </a:p>
        </p:txBody>
      </p:sp>
      <p:pic>
        <p:nvPicPr>
          <p:cNvPr id="7" name="Content Placeholder 6" descr="Diagram&#10;&#10;Description automatically generated">
            <a:extLst>
              <a:ext uri="{FF2B5EF4-FFF2-40B4-BE49-F238E27FC236}">
                <a16:creationId xmlns:a16="http://schemas.microsoft.com/office/drawing/2014/main" xmlns="" id="{E838FC06-7657-45FF-AC5E-F898C8F382BA}"/>
              </a:ext>
            </a:extLst>
          </p:cNvPr>
          <p:cNvPicPr>
            <a:picLocks noGrp="1" noChangeAspect="1"/>
          </p:cNvPicPr>
          <p:nvPr>
            <p:ph sz="quarter" idx="13"/>
          </p:nvPr>
        </p:nvPicPr>
        <p:blipFill>
          <a:blip r:embed="rId2"/>
          <a:stretch>
            <a:fillRect/>
          </a:stretch>
        </p:blipFill>
        <p:spPr>
          <a:xfrm>
            <a:off x="1955942" y="1440137"/>
            <a:ext cx="5232115" cy="3520746"/>
          </a:xfrm>
        </p:spPr>
      </p:pic>
    </p:spTree>
    <p:extLst>
      <p:ext uri="{BB962C8B-B14F-4D97-AF65-F5344CB8AC3E}">
        <p14:creationId xmlns:p14="http://schemas.microsoft.com/office/powerpoint/2010/main" val="409092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The IS Infrastructure </a:t>
            </a:r>
            <a:r>
              <a:rPr lang="en-US" sz="1600" dirty="0"/>
              <a:t>(5 of 5)</a:t>
            </a:r>
          </a:p>
        </p:txBody>
      </p:sp>
      <p:sp>
        <p:nvSpPr>
          <p:cNvPr id="4" name="Content Placeholder 3">
            <a:extLst>
              <a:ext uri="{FF2B5EF4-FFF2-40B4-BE49-F238E27FC236}">
                <a16:creationId xmlns:a16="http://schemas.microsoft.com/office/drawing/2014/main" xmlns="" id="{22719428-E985-4115-833F-1E3365E987DF}"/>
              </a:ext>
            </a:extLst>
          </p:cNvPr>
          <p:cNvSpPr>
            <a:spLocks noGrp="1"/>
          </p:cNvSpPr>
          <p:nvPr>
            <p:ph sz="quarter" idx="14"/>
          </p:nvPr>
        </p:nvSpPr>
        <p:spPr>
          <a:xfrm>
            <a:off x="1076955" y="1861298"/>
            <a:ext cx="2622331" cy="3741682"/>
          </a:xfrm>
        </p:spPr>
        <p:txBody>
          <a:bodyPr/>
          <a:lstStyle/>
          <a:p>
            <a:r>
              <a:rPr lang="en-US" sz="2400" dirty="0"/>
              <a:t>A robust and evolving IS infrastructure is needed to support an organization’s strategy and business processes</a:t>
            </a:r>
          </a:p>
        </p:txBody>
      </p:sp>
      <p:pic>
        <p:nvPicPr>
          <p:cNvPr id="7" name="Content Placeholder 6" descr="Diagram&#10;&#10;Description automatically generated">
            <a:extLst>
              <a:ext uri="{FF2B5EF4-FFF2-40B4-BE49-F238E27FC236}">
                <a16:creationId xmlns:a16="http://schemas.microsoft.com/office/drawing/2014/main" xmlns="" id="{D0DCC5AF-721F-47C1-81CB-7701A0D5E2E2}"/>
              </a:ext>
            </a:extLst>
          </p:cNvPr>
          <p:cNvPicPr>
            <a:picLocks noGrp="1" noChangeAspect="1"/>
          </p:cNvPicPr>
          <p:nvPr>
            <p:ph sz="quarter" idx="13"/>
          </p:nvPr>
        </p:nvPicPr>
        <p:blipFill>
          <a:blip r:embed="rId2"/>
          <a:stretch>
            <a:fillRect/>
          </a:stretch>
        </p:blipFill>
        <p:spPr>
          <a:xfrm>
            <a:off x="4104469" y="1660636"/>
            <a:ext cx="3878673" cy="4143006"/>
          </a:xfrm>
        </p:spPr>
      </p:pic>
    </p:spTree>
    <p:extLst>
      <p:ext uri="{BB962C8B-B14F-4D97-AF65-F5344CB8AC3E}">
        <p14:creationId xmlns:p14="http://schemas.microsoft.com/office/powerpoint/2010/main" val="425128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6AC09-1467-4516-BFC0-2E79CFF5610C}"/>
              </a:ext>
            </a:extLst>
          </p:cNvPr>
          <p:cNvSpPr>
            <a:spLocks noGrp="1"/>
          </p:cNvSpPr>
          <p:nvPr>
            <p:ph type="title"/>
          </p:nvPr>
        </p:nvSpPr>
        <p:spPr/>
        <p:txBody>
          <a:bodyPr/>
          <a:lstStyle/>
          <a:p>
            <a:r>
              <a:rPr lang="en-US" sz="3400" dirty="0"/>
              <a:t>Applications and Databases Supporting Business Processes</a:t>
            </a:r>
          </a:p>
        </p:txBody>
      </p:sp>
      <p:sp>
        <p:nvSpPr>
          <p:cNvPr id="3" name="Content Placeholder 2">
            <a:extLst>
              <a:ext uri="{FF2B5EF4-FFF2-40B4-BE49-F238E27FC236}">
                <a16:creationId xmlns:a16="http://schemas.microsoft.com/office/drawing/2014/main" xmlns="" id="{BC43FBA3-0336-40BC-A4D3-F420CA95CA8B}"/>
              </a:ext>
            </a:extLst>
          </p:cNvPr>
          <p:cNvSpPr>
            <a:spLocks noGrp="1"/>
          </p:cNvSpPr>
          <p:nvPr>
            <p:ph sz="quarter" idx="13"/>
          </p:nvPr>
        </p:nvSpPr>
        <p:spPr>
          <a:xfrm>
            <a:off x="457200" y="1556327"/>
            <a:ext cx="8229600" cy="1789546"/>
          </a:xfrm>
        </p:spPr>
        <p:txBody>
          <a:bodyPr/>
          <a:lstStyle/>
          <a:p>
            <a:r>
              <a:rPr lang="en-US" sz="2400" dirty="0"/>
              <a:t>Application Software (Software Tools)</a:t>
            </a:r>
          </a:p>
          <a:p>
            <a:pPr lvl="2"/>
            <a:r>
              <a:rPr lang="en-US" sz="2200" dirty="0"/>
              <a:t>Process automation</a:t>
            </a:r>
          </a:p>
          <a:p>
            <a:pPr lvl="2"/>
            <a:r>
              <a:rPr lang="en-US" sz="2200" dirty="0"/>
              <a:t>Decision support</a:t>
            </a:r>
          </a:p>
          <a:p>
            <a:pPr lvl="2"/>
            <a:r>
              <a:rPr lang="en-US" sz="2200" dirty="0"/>
              <a:t>Other business and user needs</a:t>
            </a:r>
          </a:p>
        </p:txBody>
      </p:sp>
      <p:sp>
        <p:nvSpPr>
          <p:cNvPr id="8" name="Content Placeholder 2">
            <a:extLst>
              <a:ext uri="{FF2B5EF4-FFF2-40B4-BE49-F238E27FC236}">
                <a16:creationId xmlns:a16="http://schemas.microsoft.com/office/drawing/2014/main" xmlns="" id="{A795EC93-214F-4D10-BC04-672B6CB3ECE1}"/>
              </a:ext>
            </a:extLst>
          </p:cNvPr>
          <p:cNvSpPr txBox="1">
            <a:spLocks/>
          </p:cNvSpPr>
          <p:nvPr/>
        </p:nvSpPr>
        <p:spPr>
          <a:xfrm>
            <a:off x="809402" y="3656912"/>
            <a:ext cx="3237187" cy="233815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Databases</a:t>
            </a:r>
          </a:p>
          <a:p>
            <a:pPr lvl="1"/>
            <a:r>
              <a:rPr lang="en-US" sz="2200" dirty="0"/>
              <a:t>Collections of data</a:t>
            </a:r>
          </a:p>
          <a:p>
            <a:pPr lvl="1"/>
            <a:r>
              <a:rPr lang="en-US" sz="2200" dirty="0"/>
              <a:t>Organized to facilitate data searches</a:t>
            </a:r>
          </a:p>
          <a:p>
            <a:pPr marL="101600" indent="0">
              <a:buNone/>
            </a:pPr>
            <a:endParaRPr lang="en-US" sz="2400" dirty="0"/>
          </a:p>
        </p:txBody>
      </p:sp>
      <p:pic>
        <p:nvPicPr>
          <p:cNvPr id="7" name="Content Placeholder 6" descr="Diagram&#10;&#10;Description automatically generated">
            <a:extLst>
              <a:ext uri="{FF2B5EF4-FFF2-40B4-BE49-F238E27FC236}">
                <a16:creationId xmlns:a16="http://schemas.microsoft.com/office/drawing/2014/main" xmlns="" id="{B96B9C39-8EF3-4C4A-8031-676C45C2EF98}"/>
              </a:ext>
            </a:extLst>
          </p:cNvPr>
          <p:cNvPicPr>
            <a:picLocks noGrp="1" noChangeAspect="1"/>
          </p:cNvPicPr>
          <p:nvPr>
            <p:ph sz="quarter" idx="14"/>
          </p:nvPr>
        </p:nvPicPr>
        <p:blipFill>
          <a:blip r:embed="rId2"/>
          <a:stretch>
            <a:fillRect/>
          </a:stretch>
        </p:blipFill>
        <p:spPr>
          <a:xfrm>
            <a:off x="4160890" y="3641835"/>
            <a:ext cx="4059407" cy="2105025"/>
          </a:xfrm>
        </p:spPr>
      </p:pic>
    </p:spTree>
    <p:extLst>
      <p:ext uri="{BB962C8B-B14F-4D97-AF65-F5344CB8AC3E}">
        <p14:creationId xmlns:p14="http://schemas.microsoft.com/office/powerpoint/2010/main" val="1965272608"/>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1" id="{087D2E8F-598A-40F3-ACE2-BEFA714303E3}" vid="{04B5A15D-A38B-4905-A074-C4027DBA4338}"/>
    </a:ext>
  </a:extLst>
</a:theme>
</file>

<file path=ppt/theme/theme2.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1" id="{087D2E8F-598A-40F3-ACE2-BEFA714303E3}" vid="{2B7FDBAE-13F9-4C29-8E5C-8985E6C045F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IST Template</Template>
  <TotalTime>994</TotalTime>
  <Words>2827</Words>
  <Application>Microsoft Office PowerPoint</Application>
  <PresentationFormat>On-screen Show (4:3)</PresentationFormat>
  <Paragraphs>424</Paragraphs>
  <Slides>59</Slides>
  <Notes>2</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1_508 Lecture</vt:lpstr>
      <vt:lpstr>508 Lecture</vt:lpstr>
      <vt:lpstr>Information Systems Today: Managing in the Digital World</vt:lpstr>
      <vt:lpstr>Learning Objectives</vt:lpstr>
      <vt:lpstr>Learning Objective 3.1</vt:lpstr>
      <vt:lpstr>The IS Infrastructure (1 of 5)</vt:lpstr>
      <vt:lpstr>The IS Infrastructure (2 of 5)</vt:lpstr>
      <vt:lpstr>The IS Infrastructure (3 of 5)</vt:lpstr>
      <vt:lpstr>The IS Infrastructure (4 of 5)</vt:lpstr>
      <vt:lpstr>The IS Infrastructure (5 of 5)</vt:lpstr>
      <vt:lpstr>Applications and Databases Supporting Business Processes</vt:lpstr>
      <vt:lpstr>Learning Objective 3.2</vt:lpstr>
      <vt:lpstr>IS Infrastructure Components</vt:lpstr>
      <vt:lpstr>Hardware</vt:lpstr>
      <vt:lpstr>System Software</vt:lpstr>
      <vt:lpstr>Storage</vt:lpstr>
      <vt:lpstr>Human Communication and Computer Networking</vt:lpstr>
      <vt:lpstr>Computer Networks – Servers, Clients, and Peers</vt:lpstr>
      <vt:lpstr>Computer Networks – Types of Networks</vt:lpstr>
      <vt:lpstr>The Internet and the World Wide Web</vt:lpstr>
      <vt:lpstr>Web Domain Names and Addresses</vt:lpstr>
      <vt:lpstr>IP Addresses</vt:lpstr>
      <vt:lpstr>Intranets and Extranets (Page 1 of 3)</vt:lpstr>
      <vt:lpstr>Intranets and Extranets (Page 2 of 3)</vt:lpstr>
      <vt:lpstr>Intranets and Extranets (Page 3 of 3)</vt:lpstr>
      <vt:lpstr>Data Centers</vt:lpstr>
      <vt:lpstr>Learning Objective 3.3</vt:lpstr>
      <vt:lpstr>Key Drivers for Evolving the IS Infrastructure</vt:lpstr>
      <vt:lpstr>Rapid Obsolescence and Shorter IT Cycles</vt:lpstr>
      <vt:lpstr>Six Generations of Computing</vt:lpstr>
      <vt:lpstr>Moore’s Law</vt:lpstr>
      <vt:lpstr>Faster IT Cycles and Software Obsolescence</vt:lpstr>
      <vt:lpstr>Big Data and Rapidly Increasing Storage Needs</vt:lpstr>
      <vt:lpstr>Demand Fluctuations</vt:lpstr>
      <vt:lpstr>Increasing Energy Needs</vt:lpstr>
      <vt:lpstr>Learning Objective 3.4</vt:lpstr>
      <vt:lpstr>Cloud Computing</vt:lpstr>
      <vt:lpstr>What is Cloud Computing (1 of 2)</vt:lpstr>
      <vt:lpstr>What is Cloud Computing (2 of 2)</vt:lpstr>
      <vt:lpstr>Cloud Characteristics</vt:lpstr>
      <vt:lpstr>Cloud Service Models</vt:lpstr>
      <vt:lpstr>Public and Private Clouds</vt:lpstr>
      <vt:lpstr>Managing the Cloud (1 of 2)</vt:lpstr>
      <vt:lpstr>Managing the Cloud (2 of 2)</vt:lpstr>
      <vt:lpstr>Advanced Cloud Applications</vt:lpstr>
      <vt:lpstr>Grid Computing (1 of 2)</vt:lpstr>
      <vt:lpstr>Grid Computing (2 of 2)</vt:lpstr>
      <vt:lpstr>Content Delivery Networks and Edge Computing</vt:lpstr>
      <vt:lpstr>Convergence of Computing and Telecommunications</vt:lpstr>
      <vt:lpstr>Videoconferencing over IP</vt:lpstr>
      <vt:lpstr>Green Computing</vt:lpstr>
      <vt:lpstr>End of Chapter Content</vt:lpstr>
      <vt:lpstr>Managing in the Digital World:  From Google to Alphabet</vt:lpstr>
      <vt:lpstr>Digital Density: Contact Tracing</vt:lpstr>
      <vt:lpstr>Ethical Dilemma: Putting People’s Lives Online</vt:lpstr>
      <vt:lpstr>Coming Attractions: Gamers Fighting Diseases?</vt:lpstr>
      <vt:lpstr>Green IT: Alphabet Renewables</vt:lpstr>
      <vt:lpstr>When Things Go Wrong: Old and Dirty Energy Drives Global Internet Growth</vt:lpstr>
      <vt:lpstr>Security Matters: Car Hacking</vt:lpstr>
      <vt:lpstr>Industry Analysis: Movie Industry</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Systems Today: Managing in the Digital World</dc:title>
  <dc:subject>Psychology</dc:subject>
  <dc:creator>Harold Wise</dc:creator>
  <cp:keywords>Psychology</cp:keywords>
  <cp:lastModifiedBy>Manimegalai Manibalan</cp:lastModifiedBy>
  <cp:revision>47</cp:revision>
  <dcterms:created xsi:type="dcterms:W3CDTF">2021-03-02T11:59:10Z</dcterms:created>
  <dcterms:modified xsi:type="dcterms:W3CDTF">2021-04-19T09:15:33Z</dcterms:modified>
</cp:coreProperties>
</file>