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59" r:id="rId2"/>
  </p:sldMasterIdLst>
  <p:notesMasterIdLst>
    <p:notesMasterId r:id="rId55"/>
  </p:notesMasterIdLst>
  <p:handoutMasterIdLst>
    <p:handoutMasterId r:id="rId56"/>
  </p:handoutMasterIdLst>
  <p:sldIdLst>
    <p:sldId id="393" r:id="rId3"/>
    <p:sldId id="311" r:id="rId4"/>
    <p:sldId id="312" r:id="rId5"/>
    <p:sldId id="313" r:id="rId6"/>
    <p:sldId id="354" r:id="rId7"/>
    <p:sldId id="314" r:id="rId8"/>
    <p:sldId id="335" r:id="rId9"/>
    <p:sldId id="336" r:id="rId10"/>
    <p:sldId id="337" r:id="rId11"/>
    <p:sldId id="338" r:id="rId12"/>
    <p:sldId id="355" r:id="rId13"/>
    <p:sldId id="339" r:id="rId14"/>
    <p:sldId id="340" r:id="rId15"/>
    <p:sldId id="341" r:id="rId16"/>
    <p:sldId id="356" r:id="rId17"/>
    <p:sldId id="342" r:id="rId18"/>
    <p:sldId id="343" r:id="rId19"/>
    <p:sldId id="357" r:id="rId20"/>
    <p:sldId id="344" r:id="rId21"/>
    <p:sldId id="358" r:id="rId22"/>
    <p:sldId id="370" r:id="rId23"/>
    <p:sldId id="367" r:id="rId24"/>
    <p:sldId id="368" r:id="rId25"/>
    <p:sldId id="369" r:id="rId26"/>
    <p:sldId id="361" r:id="rId27"/>
    <p:sldId id="364" r:id="rId28"/>
    <p:sldId id="365" r:id="rId29"/>
    <p:sldId id="366" r:id="rId30"/>
    <p:sldId id="362" r:id="rId31"/>
    <p:sldId id="363" r:id="rId32"/>
    <p:sldId id="359" r:id="rId33"/>
    <p:sldId id="377" r:id="rId34"/>
    <p:sldId id="360" r:id="rId35"/>
    <p:sldId id="374" r:id="rId36"/>
    <p:sldId id="378" r:id="rId37"/>
    <p:sldId id="375" r:id="rId38"/>
    <p:sldId id="376" r:id="rId39"/>
    <p:sldId id="371" r:id="rId40"/>
    <p:sldId id="372" r:id="rId41"/>
    <p:sldId id="373" r:id="rId42"/>
    <p:sldId id="345" r:id="rId43"/>
    <p:sldId id="380" r:id="rId44"/>
    <p:sldId id="395" r:id="rId45"/>
    <p:sldId id="381" r:id="rId46"/>
    <p:sldId id="384" r:id="rId47"/>
    <p:sldId id="385" r:id="rId48"/>
    <p:sldId id="386" r:id="rId49"/>
    <p:sldId id="382" r:id="rId50"/>
    <p:sldId id="383" r:id="rId51"/>
    <p:sldId id="379" r:id="rId52"/>
    <p:sldId id="346" r:id="rId53"/>
    <p:sldId id="298" r:id="rId5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Harold Wise" initials="HW" lastIdx="1" clrIdx="6">
    <p:extLst>
      <p:ext uri="{19B8F6BF-5375-455C-9EA6-DF929625EA0E}">
        <p15:presenceInfo xmlns:p15="http://schemas.microsoft.com/office/powerpoint/2012/main" userId="aa71e442b161ee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73442" autoAdjust="0"/>
  </p:normalViewPr>
  <p:slideViewPr>
    <p:cSldViewPr snapToGrid="0" snapToObjects="1">
      <p:cViewPr varScale="1">
        <p:scale>
          <a:sx n="62" d="100"/>
          <a:sy n="62" d="100"/>
        </p:scale>
        <p:origin x="1302" y="78"/>
      </p:cViewPr>
      <p:guideLst>
        <p:guide orient="horz" pos="2160"/>
        <p:guide pos="2880"/>
      </p:guideLst>
    </p:cSldViewPr>
  </p:slideViewPr>
  <p:outlineViewPr>
    <p:cViewPr>
      <p:scale>
        <a:sx n="33" d="100"/>
        <a:sy n="33" d="100"/>
      </p:scale>
      <p:origin x="0" y="-43118"/>
    </p:cViewPr>
  </p:outlineViewPr>
  <p:notesTextViewPr>
    <p:cViewPr>
      <p:scale>
        <a:sx n="3" d="2"/>
        <a:sy n="3" d="2"/>
      </p:scale>
      <p:origin x="0" y="-708"/>
    </p:cViewPr>
  </p:notesTextViewPr>
  <p:sorterViewPr>
    <p:cViewPr>
      <p:scale>
        <a:sx n="100" d="100"/>
        <a:sy n="100" d="100"/>
      </p:scale>
      <p:origin x="0" y="-3346"/>
    </p:cViewPr>
  </p:sorterViewPr>
  <p:notesViewPr>
    <p:cSldViewPr snapToGrid="0" snapToObjects="1">
      <p:cViewPr varScale="1">
        <p:scale>
          <a:sx n="85" d="100"/>
          <a:sy n="85" d="100"/>
        </p:scale>
        <p:origin x="380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4/19/2021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a:t>
            </a:r>
            <a:r>
              <a:rPr lang="en-US" sz="1200" b="0" i="0" u="none" strike="noStrike" kern="1200" cap="none" dirty="0" err="1">
                <a:solidFill>
                  <a:schemeClr val="dk1"/>
                </a:solidFill>
                <a:latin typeface="Arial"/>
                <a:ea typeface="Arial"/>
                <a:cs typeface="Arial"/>
                <a:sym typeface="Arial"/>
              </a:rPr>
              <a:t>MathType</a:t>
            </a:r>
            <a:r>
              <a:rPr lang="en-US" sz="1200" b="0" i="0" u="none" strike="noStrike" kern="1200" cap="none" dirty="0">
                <a:solidFill>
                  <a:schemeClr val="dk1"/>
                </a:solidFill>
                <a:latin typeface="Arial"/>
                <a:ea typeface="Arial"/>
                <a:cs typeface="Arial"/>
                <a:sym typeface="Arial"/>
              </a:rPr>
              <a:t>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509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pPr marL="0" marR="0">
              <a:lnSpc>
                <a:spcPct val="115000"/>
              </a:lnSpc>
              <a:spcBef>
                <a:spcPts val="1500"/>
              </a:spcBef>
              <a:spcAft>
                <a:spcPts val="1000"/>
              </a:spcAft>
            </a:pPr>
            <a:r>
              <a:rPr lang="en-US" sz="1200" dirty="0">
                <a:effectLst/>
                <a:latin typeface="Times New Roman" panose="02020603050405020304" pitchFamily="18" charset="0"/>
                <a:ea typeface="Times New Roman" panose="02020603050405020304" pitchFamily="18" charset="0"/>
              </a:rPr>
              <a:t>The steps are shown in a closed loop as follows:</a:t>
            </a:r>
            <a:endParaRPr lang="en-US" sz="1200" dirty="0">
              <a:effectLst/>
              <a:latin typeface="Calibri" panose="020F0502020204030204" pitchFamily="34" charset="0"/>
              <a:ea typeface="Calibri" panose="020F0502020204030204" pitchFamily="34" charset="0"/>
            </a:endParaRPr>
          </a:p>
          <a:p>
            <a:pPr marL="342900" marR="0" lvl="0" indent="-342900">
              <a:lnSpc>
                <a:spcPct val="115000"/>
              </a:lnSpc>
              <a:spcBef>
                <a:spcPts val="15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Build</a:t>
            </a:r>
            <a:endParaRPr lang="en-US" sz="1200" dirty="0">
              <a:effectLst/>
              <a:latin typeface="Calibri" panose="020F0502020204030204" pitchFamily="34" charset="0"/>
              <a:ea typeface="Calibri" panose="020F0502020204030204" pitchFamily="34" charset="0"/>
            </a:endParaRPr>
          </a:p>
          <a:p>
            <a:pPr marL="742950" marR="0" lvl="1" indent="-285750">
              <a:lnSpc>
                <a:spcPct val="115000"/>
              </a:lnSpc>
              <a:spcBef>
                <a:spcPts val="1500"/>
              </a:spcBef>
              <a:spcAft>
                <a:spcPts val="10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Minimum viable Product (MVP)</a:t>
            </a:r>
            <a:endParaRPr lang="en-US" sz="1200" dirty="0">
              <a:effectLst/>
              <a:latin typeface="Calibri" panose="020F0502020204030204" pitchFamily="34" charset="0"/>
              <a:ea typeface="Calibri" panose="020F0502020204030204" pitchFamily="34" charset="0"/>
            </a:endParaRPr>
          </a:p>
          <a:p>
            <a:pPr marL="742950" marR="0" lvl="1" indent="-285750">
              <a:lnSpc>
                <a:spcPct val="115000"/>
              </a:lnSpc>
              <a:spcBef>
                <a:spcPts val="1500"/>
              </a:spcBef>
              <a:spcAft>
                <a:spcPts val="10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Business Model</a:t>
            </a:r>
            <a:endParaRPr lang="en-US" sz="1200" dirty="0">
              <a:effectLst/>
              <a:latin typeface="Calibri" panose="020F0502020204030204" pitchFamily="34" charset="0"/>
              <a:ea typeface="Calibri" panose="020F0502020204030204" pitchFamily="34" charset="0"/>
            </a:endParaRPr>
          </a:p>
          <a:p>
            <a:pPr marL="342900" marR="0" lvl="0" indent="-342900">
              <a:lnSpc>
                <a:spcPct val="115000"/>
              </a:lnSpc>
              <a:spcBef>
                <a:spcPts val="15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Measure</a:t>
            </a:r>
            <a:endParaRPr lang="en-US" sz="1200" dirty="0">
              <a:effectLst/>
              <a:latin typeface="Calibri" panose="020F0502020204030204" pitchFamily="34" charset="0"/>
              <a:ea typeface="Calibri" panose="020F0502020204030204" pitchFamily="34" charset="0"/>
            </a:endParaRPr>
          </a:p>
          <a:p>
            <a:pPr marL="742950" marR="0" lvl="1" indent="-285750">
              <a:lnSpc>
                <a:spcPct val="115000"/>
              </a:lnSpc>
              <a:spcBef>
                <a:spcPts val="1500"/>
              </a:spcBef>
              <a:spcAft>
                <a:spcPts val="10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Customer Reaction</a:t>
            </a:r>
            <a:endParaRPr lang="en-US" sz="1200" dirty="0">
              <a:effectLst/>
              <a:latin typeface="Calibri" panose="020F0502020204030204" pitchFamily="34" charset="0"/>
              <a:ea typeface="Calibri" panose="020F0502020204030204" pitchFamily="34" charset="0"/>
            </a:endParaRPr>
          </a:p>
          <a:p>
            <a:pPr marL="342900" marR="0" lvl="0" indent="-342900">
              <a:lnSpc>
                <a:spcPct val="115000"/>
              </a:lnSpc>
              <a:spcBef>
                <a:spcPts val="150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Learn.</a:t>
            </a:r>
            <a:endParaRPr lang="en-US" sz="1200" dirty="0">
              <a:effectLst/>
              <a:latin typeface="Calibri" panose="020F0502020204030204" pitchFamily="34" charset="0"/>
              <a:ea typeface="Calibri" panose="020F0502020204030204" pitchFamily="34" charset="0"/>
            </a:endParaRPr>
          </a:p>
          <a:p>
            <a:pPr marL="742950" marR="0" lvl="1" indent="-285750">
              <a:lnSpc>
                <a:spcPct val="115000"/>
              </a:lnSpc>
              <a:spcBef>
                <a:spcPts val="1500"/>
              </a:spcBef>
              <a:spcAft>
                <a:spcPts val="10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New product features</a:t>
            </a:r>
            <a:endParaRPr lang="en-US" sz="1200" dirty="0">
              <a:effectLst/>
              <a:latin typeface="Calibri" panose="020F0502020204030204" pitchFamily="34" charset="0"/>
              <a:ea typeface="Calibri" panose="020F0502020204030204" pitchFamily="34" charset="0"/>
            </a:endParaRPr>
          </a:p>
          <a:p>
            <a:pPr marL="742950" marR="0" lvl="1" indent="-285750">
              <a:lnSpc>
                <a:spcPct val="115000"/>
              </a:lnSpc>
              <a:spcBef>
                <a:spcPts val="1500"/>
              </a:spcBef>
              <a:spcAft>
                <a:spcPts val="10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Refinements to business model</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9217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If this slide</a:t>
            </a:r>
            <a:r>
              <a:rPr lang="en-US" baseline="0" dirty="0"/>
              <a:t> was not included in the original PPT, it should be added.</a:t>
            </a: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r>
              <a:rPr lang="en-US"/>
              <a:t>Click to edit Master subtitle style</a:t>
            </a:r>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a:extLst>
              <a:ext uri="{FF2B5EF4-FFF2-40B4-BE49-F238E27FC236}">
                <a16:creationId xmlns:a16="http://schemas.microsoft.com/office/drawing/2014/main" id="{0291B9DA-1DAD-4AB4-94B2-688DFC8B093A}"/>
              </a:ext>
            </a:extLst>
          </p:cNvPr>
          <p:cNvSpPr>
            <a:spLocks noGrp="1"/>
          </p:cNvSpPr>
          <p:nvPr>
            <p:ph type="body" sz="quarter" idx="13" hasCustomPrompt="1"/>
          </p:nvPr>
        </p:nvSpPr>
        <p:spPr>
          <a:xfrm>
            <a:off x="1494693" y="6407662"/>
            <a:ext cx="7194635" cy="334534"/>
          </a:xfrm>
        </p:spPr>
        <p:txBody>
          <a:bodyPr/>
          <a:lstStyle>
            <a:lvl1pPr marL="101600" indent="0" algn="r">
              <a:buNone/>
              <a:defRPr sz="1200">
                <a:latin typeface="Verdana" panose="020B0604030504040204" pitchFamily="34" charset="0"/>
                <a:ea typeface="Verdana" panose="020B0604030504040204" pitchFamily="34" charset="0"/>
                <a:cs typeface="Verdana" panose="020B0604030504040204" pitchFamily="34" charset="0"/>
              </a:defRPr>
            </a:lvl1pPr>
            <a:lvl2pPr>
              <a:defRPr sz="12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a:defRPr sz="1200">
                <a:latin typeface="Verdana" panose="020B0604030504040204" pitchFamily="34" charset="0"/>
                <a:ea typeface="Verdana" panose="020B0604030504040204" pitchFamily="34" charset="0"/>
                <a:cs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add copyright text</a:t>
            </a:r>
          </a:p>
        </p:txBody>
      </p:sp>
      <p:sp>
        <p:nvSpPr>
          <p:cNvPr id="4" name="Picture Placeholder 3">
            <a:extLst>
              <a:ext uri="{FF2B5EF4-FFF2-40B4-BE49-F238E27FC236}">
                <a16:creationId xmlns:a16="http://schemas.microsoft.com/office/drawing/2014/main" id="{3AC35AB9-24C4-47CB-AA83-05CAEBB6D99B}"/>
              </a:ext>
            </a:extLst>
          </p:cNvPr>
          <p:cNvSpPr>
            <a:spLocks noGrp="1"/>
          </p:cNvSpPr>
          <p:nvPr>
            <p:ph type="pic" sz="quarter" idx="14" hasCustomPrompt="1"/>
          </p:nvPr>
        </p:nvSpPr>
        <p:spPr>
          <a:xfrm>
            <a:off x="93663" y="6407150"/>
            <a:ext cx="1401762" cy="334963"/>
          </a:xfrm>
        </p:spPr>
        <p:txBody>
          <a:bodyPr/>
          <a:lstStyle>
            <a:lvl1pPr marL="101600" indent="0">
              <a:buNone/>
              <a:defRPr sz="1200"/>
            </a:lvl1pPr>
          </a:lstStyle>
          <a:p>
            <a:r>
              <a:rPr lang="en-US" dirty="0"/>
              <a:t>Logo</a:t>
            </a:r>
          </a:p>
        </p:txBody>
      </p:sp>
    </p:spTree>
    <p:extLst>
      <p:ext uri="{BB962C8B-B14F-4D97-AF65-F5344CB8AC3E}">
        <p14:creationId xmlns:p14="http://schemas.microsoft.com/office/powerpoint/2010/main" val="421594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5" name="Footer Placeholder 4">
            <a:extLst>
              <a:ext uri="{FF2B5EF4-FFF2-40B4-BE49-F238E27FC236}">
                <a16:creationId xmlns:a16="http://schemas.microsoft.com/office/drawing/2014/main" id="{E2476705-5AD3-4E05-9DCF-CA01EBF96B12}"/>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4872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34886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9349B39A-AC01-4073-85EF-922E8DBA6C0A}"/>
              </a:ext>
            </a:extLst>
          </p:cNvPr>
          <p:cNvSpPr>
            <a:spLocks noGrp="1"/>
          </p:cNvSpPr>
          <p:nvPr>
            <p:ph type="pic" sz="quarter" idx="18"/>
          </p:nvPr>
        </p:nvSpPr>
        <p:spPr>
          <a:xfrm>
            <a:off x="457200" y="1517650"/>
            <a:ext cx="4178300" cy="4608513"/>
          </a:xfrm>
        </p:spPr>
        <p:txBody>
          <a:bodyPr/>
          <a:lstStyle/>
          <a:p>
            <a:endParaRPr lang="en-IN"/>
          </a:p>
        </p:txBody>
      </p:sp>
      <p:pic>
        <p:nvPicPr>
          <p:cNvPr id="11" name="Logo"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44649940"/>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598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igure + Capti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p:nvPr>
        </p:nvSpPr>
        <p:spPr>
          <a:xfrm>
            <a:off x="457200" y="1481138"/>
            <a:ext cx="4484688" cy="4408487"/>
          </a:xfrm>
        </p:spPr>
        <p:txBody>
          <a:bodyPr/>
          <a:lstStyle/>
          <a:p>
            <a:pPr lvl="0"/>
            <a:r>
              <a:rPr lang="en-US" dirty="0"/>
              <a:t>Edit Master text styles</a:t>
            </a:r>
          </a:p>
        </p:txBody>
      </p:sp>
      <p:sp>
        <p:nvSpPr>
          <p:cNvPr id="9" name="Picture Placeholder 8">
            <a:extLst>
              <a:ext uri="{FF2B5EF4-FFF2-40B4-BE49-F238E27FC236}">
                <a16:creationId xmlns:a16="http://schemas.microsoft.com/office/drawing/2014/main" id="{F95A3C12-C176-4C2E-9820-6A6035C43AF5}"/>
              </a:ext>
            </a:extLst>
          </p:cNvPr>
          <p:cNvSpPr>
            <a:spLocks noGrp="1"/>
          </p:cNvSpPr>
          <p:nvPr>
            <p:ph type="pic" sz="quarter" idx="14"/>
          </p:nvPr>
        </p:nvSpPr>
        <p:spPr>
          <a:xfrm>
            <a:off x="5192713" y="1481138"/>
            <a:ext cx="3592512" cy="3754437"/>
          </a:xfrm>
        </p:spPr>
        <p:txBody>
          <a:bodyPr/>
          <a:lstStyle/>
          <a:p>
            <a:endParaRPr lang="en-US" dirty="0"/>
          </a:p>
        </p:txBody>
      </p:sp>
      <p:sp>
        <p:nvSpPr>
          <p:cNvPr id="11" name="Text Placeholder 10">
            <a:extLst>
              <a:ext uri="{FF2B5EF4-FFF2-40B4-BE49-F238E27FC236}">
                <a16:creationId xmlns:a16="http://schemas.microsoft.com/office/drawing/2014/main" id="{F059F1CC-D06F-4B10-B166-6D6F2C786A37}"/>
              </a:ext>
            </a:extLst>
          </p:cNvPr>
          <p:cNvSpPr>
            <a:spLocks noGrp="1"/>
          </p:cNvSpPr>
          <p:nvPr>
            <p:ph type="body" sz="quarter" idx="15" hasCustomPrompt="1"/>
          </p:nvPr>
        </p:nvSpPr>
        <p:spPr>
          <a:xfrm>
            <a:off x="5192713" y="5399088"/>
            <a:ext cx="3592512" cy="490537"/>
          </a:xfrm>
        </p:spPr>
        <p:txBody>
          <a:bodyPr/>
          <a:lstStyle>
            <a:lvl1pPr marL="101600" indent="0">
              <a:buNone/>
              <a:defRPr sz="1200"/>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 name="Footer Placeholder 4">
            <a:extLst>
              <a:ext uri="{FF2B5EF4-FFF2-40B4-BE49-F238E27FC236}">
                <a16:creationId xmlns:a16="http://schemas.microsoft.com/office/drawing/2014/main" id="{A6FA6EBD-95B8-4957-AE05-FC01EF65059B}"/>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6042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hasCustomPrompt="1"/>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63" name="Shape 63"/>
          <p:cNvSpPr txBox="1">
            <a:spLocks noGrp="1"/>
          </p:cNvSpPr>
          <p:nvPr>
            <p:ph type="body" idx="1" hasCustomPrompt="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r>
              <a:rPr lang="en-US" dirty="0"/>
              <a:t>Click to add Learning Objective(s)</a:t>
            </a:r>
            <a:endParaRPr dirty="0"/>
          </a:p>
        </p:txBody>
      </p:sp>
      <p:sp>
        <p:nvSpPr>
          <p:cNvPr id="64" name="Shape 64"/>
          <p:cNvSpPr txBox="1">
            <a:spLocks noGrp="1"/>
          </p:cNvSpPr>
          <p:nvPr>
            <p:ph type="body" idx="2"/>
          </p:nvPr>
        </p:nvSpPr>
        <p:spPr>
          <a:xfrm>
            <a:off x="457200" y="1358678"/>
            <a:ext cx="8229600" cy="4767485"/>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91D3-E16C-46AB-9A90-0F52CA812534}"/>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957388"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22325" y="2643044"/>
            <a:ext cx="1957388"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22325" y="3613151"/>
            <a:ext cx="1957388"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6729412" y="1681163"/>
            <a:ext cx="1957388"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6729413" y="2651910"/>
            <a:ext cx="1957387"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6729413" y="3613151"/>
            <a:ext cx="1957387" cy="627063"/>
          </a:xfrm>
        </p:spPr>
        <p:txBody>
          <a:bodyPr/>
          <a:lstStyle>
            <a:lvl1pPr marL="101600" indent="0">
              <a:buNone/>
              <a:defRPr/>
            </a:lvl1pPr>
          </a:lstStyle>
          <a:p>
            <a:pPr lvl="0"/>
            <a:r>
              <a:rPr lang="en-US" dirty="0"/>
              <a:t>Label 6</a:t>
            </a:r>
          </a:p>
        </p:txBody>
      </p:sp>
      <p:sp>
        <p:nvSpPr>
          <p:cNvPr id="5" name="Footer Placeholder 4">
            <a:extLst>
              <a:ext uri="{FF2B5EF4-FFF2-40B4-BE49-F238E27FC236}">
                <a16:creationId xmlns:a16="http://schemas.microsoft.com/office/drawing/2014/main" id="{237B7866-709E-4B26-BCD7-5CF284C134CA}"/>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27899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76"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443972" y="6429709"/>
            <a:ext cx="917999" cy="279914"/>
          </a:xfrm>
          <a:prstGeom prst="rect">
            <a:avLst/>
          </a:prstGeom>
          <a:noFill/>
          <a:ln>
            <a:noFill/>
          </a:ln>
        </p:spPr>
      </p:pic>
      <p:sp>
        <p:nvSpPr>
          <p:cNvPr id="16" name="Shape 16"/>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2015, 2012, 2009 Pearson Education, Inc. All Rights Reserved</a:t>
            </a:r>
          </a:p>
        </p:txBody>
      </p:sp>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71" r:id="rId3"/>
    <p:sldLayoutId id="2147483673" r:id="rId4"/>
    <p:sldLayoutId id="2147483654" r:id="rId5"/>
    <p:sldLayoutId id="2147483655" r:id="rId6"/>
    <p:sldLayoutId id="2147483670" r:id="rId7"/>
    <p:sldLayoutId id="2147483669" r:id="rId8"/>
    <p:sldLayoutId id="2147483657" r:id="rId9"/>
    <p:sldLayoutId id="214748367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395287" y="89113"/>
            <a:ext cx="8353425" cy="1110365"/>
          </a:xfrm>
        </p:spPr>
        <p:txBody>
          <a:bodyPr lIns="0" tIns="0" rIns="0" bIns="0" anchor="ctr"/>
          <a:lstStyle/>
          <a:p>
            <a:r>
              <a:rPr lang="en-IN" dirty="0"/>
              <a:t>Information Systems Today: Managing in the Digital World</a:t>
            </a:r>
            <a:endParaRPr lang="en-US" dirty="0"/>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00618" y="1405376"/>
            <a:ext cx="8353425" cy="320395"/>
          </a:xfrm>
        </p:spPr>
        <p:txBody>
          <a:bodyPr lIns="0" tIns="0" rIns="0" bIns="0" anchor="ctr"/>
          <a:lstStyle/>
          <a:p>
            <a:r>
              <a:rPr lang="en-US" dirty="0">
                <a:solidFill>
                  <a:schemeClr val="tx2"/>
                </a:solidFill>
              </a:rPr>
              <a:t>Ninth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4593936" y="2858343"/>
            <a:ext cx="3657600" cy="526779"/>
          </a:xfrm>
        </p:spPr>
        <p:txBody>
          <a:bodyPr lIns="0" tIns="0" rIns="0" bIns="0" anchor="ctr"/>
          <a:lstStyle/>
          <a:p>
            <a:pPr marL="0"/>
            <a:r>
              <a:rPr lang="en-US" dirty="0"/>
              <a:t>Chapter 2</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4593936" y="3593420"/>
            <a:ext cx="4151856" cy="924274"/>
          </a:xfrm>
        </p:spPr>
        <p:txBody>
          <a:bodyPr lIns="0" tIns="0" rIns="0" bIns="0" anchor="ctr"/>
          <a:lstStyle/>
          <a:p>
            <a:pPr marL="0"/>
            <a:r>
              <a:rPr lang="en-IN" dirty="0">
                <a:solidFill>
                  <a:schemeClr val="tx1"/>
                </a:solidFill>
              </a:rPr>
              <a:t>Gaining Competitive Advantage Through Information Systems</a:t>
            </a:r>
          </a:p>
        </p:txBody>
      </p:sp>
      <p:pic>
        <p:nvPicPr>
          <p:cNvPr id="9" name="Picture Placeholder 8" descr="Front Cover: Information Systems Today: Managing in the Digital World, Ninth Edition by Valacich, Schneider, Hashim">
            <a:extLst>
              <a:ext uri="{FF2B5EF4-FFF2-40B4-BE49-F238E27FC236}">
                <a16:creationId xmlns:a16="http://schemas.microsoft.com/office/drawing/2014/main" id="{374A1B07-B9FA-496D-BD9F-C32534CA6553}"/>
              </a:ext>
            </a:extLst>
          </p:cNvPr>
          <p:cNvPicPr>
            <a:picLocks noGrp="1" noChangeAspect="1"/>
          </p:cNvPicPr>
          <p:nvPr>
            <p:ph type="pic" sz="quarter" idx="18"/>
          </p:nvPr>
        </p:nvPicPr>
        <p:blipFill>
          <a:blip r:embed="rId3"/>
          <a:srcRect l="4039" r="4039"/>
          <a:stretch>
            <a:fillRect/>
          </a:stretch>
        </p:blipFill>
        <p:spPr>
          <a:xfrm>
            <a:off x="451266" y="1936005"/>
            <a:ext cx="3218309" cy="4341428"/>
          </a:xfrm>
        </p:spPr>
      </p:pic>
      <p:sp>
        <p:nvSpPr>
          <p:cNvPr id="8" name="Content Placeholder 7">
            <a:extLst>
              <a:ext uri="{FF2B5EF4-FFF2-40B4-BE49-F238E27FC236}">
                <a16:creationId xmlns:a16="http://schemas.microsoft.com/office/drawing/2014/main" id="{C8E88D28-1A9F-4FC4-946F-10B4629D1438}"/>
              </a:ext>
            </a:extLst>
          </p:cNvPr>
          <p:cNvSpPr>
            <a:spLocks noGrp="1"/>
          </p:cNvSpPr>
          <p:nvPr>
            <p:ph sz="quarter" idx="17"/>
          </p:nvPr>
        </p:nvSpPr>
        <p:spPr>
          <a:xfrm>
            <a:off x="2173332" y="6454396"/>
            <a:ext cx="6589712" cy="228600"/>
          </a:xfrm>
        </p:spPr>
        <p:txBody>
          <a:bodyPr/>
          <a:lstStyle/>
          <a:p>
            <a:pPr marL="0" indent="0">
              <a:spcBef>
                <a:spcPts val="0"/>
              </a:spcBef>
              <a:buClrTx/>
              <a:buSzTx/>
              <a:defRPr/>
            </a:pPr>
            <a:r>
              <a:rPr lang="en-US" altLang="en-US" dirty="0">
                <a:latin typeface="Verdana"/>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47998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Organizational Functional Areas </a:t>
            </a:r>
            <a:r>
              <a:rPr lang="en-US" sz="1600" dirty="0"/>
              <a:t>(1 of 3)</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Organizations also have functional areas representing a discrete area that focuses on a specific set of activities</a:t>
            </a:r>
          </a:p>
          <a:p>
            <a:r>
              <a:rPr lang="en-US" sz="2400" dirty="0"/>
              <a:t>A </a:t>
            </a:r>
            <a:r>
              <a:rPr lang="en-US" sz="2400" b="1" dirty="0"/>
              <a:t>functional area information system </a:t>
            </a:r>
            <a:r>
              <a:rPr lang="en-US" sz="2400" dirty="0"/>
              <a:t>is designed to support the unique business processes of these areas</a:t>
            </a:r>
          </a:p>
        </p:txBody>
      </p:sp>
    </p:spTree>
    <p:extLst>
      <p:ext uri="{BB962C8B-B14F-4D97-AF65-F5344CB8AC3E}">
        <p14:creationId xmlns:p14="http://schemas.microsoft.com/office/powerpoint/2010/main" val="2393852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Organizational Functional Areas </a:t>
            </a:r>
            <a:r>
              <a:rPr lang="en-US" sz="1600" dirty="0"/>
              <a:t>(2 of 3)</a:t>
            </a:r>
          </a:p>
        </p:txBody>
      </p:sp>
      <p:pic>
        <p:nvPicPr>
          <p:cNvPr id="5" name="Content Placeholder 4" descr="Diagram, timeline&#10;&#10;Description automatically generated">
            <a:extLst>
              <a:ext uri="{FF2B5EF4-FFF2-40B4-BE49-F238E27FC236}">
                <a16:creationId xmlns:a16="http://schemas.microsoft.com/office/drawing/2014/main" id="{85DFD4AF-3784-43A7-A3EA-D8DB149B3732}"/>
              </a:ext>
            </a:extLst>
          </p:cNvPr>
          <p:cNvPicPr>
            <a:picLocks noGrp="1" noChangeAspect="1"/>
          </p:cNvPicPr>
          <p:nvPr>
            <p:ph sz="quarter" idx="13"/>
          </p:nvPr>
        </p:nvPicPr>
        <p:blipFill>
          <a:blip r:embed="rId2"/>
          <a:stretch>
            <a:fillRect/>
          </a:stretch>
        </p:blipFill>
        <p:spPr>
          <a:xfrm>
            <a:off x="956565" y="1441450"/>
            <a:ext cx="7234045" cy="4598988"/>
          </a:xfrm>
        </p:spPr>
      </p:pic>
    </p:spTree>
    <p:extLst>
      <p:ext uri="{BB962C8B-B14F-4D97-AF65-F5344CB8AC3E}">
        <p14:creationId xmlns:p14="http://schemas.microsoft.com/office/powerpoint/2010/main" val="109100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Organizational Functional Areas </a:t>
            </a:r>
            <a:r>
              <a:rPr lang="en-US" sz="1600" dirty="0"/>
              <a:t>(3 of 3)</a:t>
            </a:r>
          </a:p>
        </p:txBody>
      </p:sp>
      <p:pic>
        <p:nvPicPr>
          <p:cNvPr id="6" name="Content Placeholder 5" descr="Chart, bar chart&#10;&#10;Description automatically generated">
            <a:extLst>
              <a:ext uri="{FF2B5EF4-FFF2-40B4-BE49-F238E27FC236}">
                <a16:creationId xmlns:a16="http://schemas.microsoft.com/office/drawing/2014/main" id="{A07BD7CE-74D0-4963-88E6-B2C030DFDF7F}"/>
              </a:ext>
            </a:extLst>
          </p:cNvPr>
          <p:cNvPicPr>
            <a:picLocks noGrp="1" noChangeAspect="1"/>
          </p:cNvPicPr>
          <p:nvPr>
            <p:ph sz="quarter" idx="13"/>
          </p:nvPr>
        </p:nvPicPr>
        <p:blipFill>
          <a:blip r:embed="rId2"/>
          <a:stretch>
            <a:fillRect/>
          </a:stretch>
        </p:blipFill>
        <p:spPr>
          <a:xfrm>
            <a:off x="1928491" y="1394534"/>
            <a:ext cx="5287018" cy="3604255"/>
          </a:xfrm>
        </p:spPr>
      </p:pic>
      <p:sp>
        <p:nvSpPr>
          <p:cNvPr id="4" name="Content Placeholder 2">
            <a:extLst>
              <a:ext uri="{FF2B5EF4-FFF2-40B4-BE49-F238E27FC236}">
                <a16:creationId xmlns:a16="http://schemas.microsoft.com/office/drawing/2014/main" id="{8BB138EE-8B2B-4362-AC7E-23E7887F66A8}"/>
              </a:ext>
            </a:extLst>
          </p:cNvPr>
          <p:cNvSpPr txBox="1">
            <a:spLocks/>
          </p:cNvSpPr>
          <p:nvPr/>
        </p:nvSpPr>
        <p:spPr>
          <a:xfrm>
            <a:off x="457200" y="5323127"/>
            <a:ext cx="8229600" cy="81084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200" dirty="0"/>
              <a:t>The business value added from automating, learning, and strategizing with information systems</a:t>
            </a:r>
          </a:p>
        </p:txBody>
      </p:sp>
    </p:spTree>
    <p:extLst>
      <p:ext uri="{BB962C8B-B14F-4D97-AF65-F5344CB8AC3E}">
        <p14:creationId xmlns:p14="http://schemas.microsoft.com/office/powerpoint/2010/main" val="3363863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Information Systems for Automation: Doing Things Faster</a:t>
            </a:r>
          </a:p>
        </p:txBody>
      </p:sp>
      <p:sp>
        <p:nvSpPr>
          <p:cNvPr id="4" name="Content Placeholder 2">
            <a:extLst>
              <a:ext uri="{FF2B5EF4-FFF2-40B4-BE49-F238E27FC236}">
                <a16:creationId xmlns:a16="http://schemas.microsoft.com/office/drawing/2014/main" id="{066B4744-387C-481A-ADE8-E0246D1A4931}"/>
              </a:ext>
            </a:extLst>
          </p:cNvPr>
          <p:cNvSpPr txBox="1">
            <a:spLocks/>
          </p:cNvSpPr>
          <p:nvPr/>
        </p:nvSpPr>
        <p:spPr>
          <a:xfrm>
            <a:off x="457200" y="1349827"/>
            <a:ext cx="8232775" cy="40873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dirty="0"/>
              <a:t>Table 2.2 Activities Involved Under Three Different Loan Application Processes</a:t>
            </a:r>
          </a:p>
        </p:txBody>
      </p:sp>
      <p:graphicFrame>
        <p:nvGraphicFramePr>
          <p:cNvPr id="5" name="Table 5">
            <a:extLst>
              <a:ext uri="{FF2B5EF4-FFF2-40B4-BE49-F238E27FC236}">
                <a16:creationId xmlns:a16="http://schemas.microsoft.com/office/drawing/2014/main" id="{F70DB6AB-0122-4C97-B48A-243D4229919F}"/>
              </a:ext>
            </a:extLst>
          </p:cNvPr>
          <p:cNvGraphicFramePr>
            <a:graphicFrameLocks noGrp="1"/>
          </p:cNvGraphicFramePr>
          <p:nvPr>
            <p:ph sz="quarter" idx="13"/>
            <p:extLst>
              <p:ext uri="{D42A27DB-BD31-4B8C-83A1-F6EECF244321}">
                <p14:modId xmlns:p14="http://schemas.microsoft.com/office/powerpoint/2010/main" val="2453345203"/>
              </p:ext>
            </p:extLst>
          </p:nvPr>
        </p:nvGraphicFramePr>
        <p:xfrm>
          <a:off x="457200" y="1795744"/>
          <a:ext cx="8232772" cy="4546600"/>
        </p:xfrm>
        <a:graphic>
          <a:graphicData uri="http://schemas.openxmlformats.org/drawingml/2006/table">
            <a:tbl>
              <a:tblPr firstRow="1" bandRow="1">
                <a:tableStyleId>{40F9630F-82C1-40B7-BC3A-925EFCFF5E92}</a:tableStyleId>
              </a:tblPr>
              <a:tblGrid>
                <a:gridCol w="1961909">
                  <a:extLst>
                    <a:ext uri="{9D8B030D-6E8A-4147-A177-3AD203B41FA5}">
                      <a16:colId xmlns:a16="http://schemas.microsoft.com/office/drawing/2014/main" val="806215651"/>
                    </a:ext>
                  </a:extLst>
                </a:gridCol>
                <a:gridCol w="2210764">
                  <a:extLst>
                    <a:ext uri="{9D8B030D-6E8A-4147-A177-3AD203B41FA5}">
                      <a16:colId xmlns:a16="http://schemas.microsoft.com/office/drawing/2014/main" val="4142288875"/>
                    </a:ext>
                  </a:extLst>
                </a:gridCol>
                <a:gridCol w="1921398">
                  <a:extLst>
                    <a:ext uri="{9D8B030D-6E8A-4147-A177-3AD203B41FA5}">
                      <a16:colId xmlns:a16="http://schemas.microsoft.com/office/drawing/2014/main" val="1245644120"/>
                    </a:ext>
                  </a:extLst>
                </a:gridCol>
                <a:gridCol w="2138701">
                  <a:extLst>
                    <a:ext uri="{9D8B030D-6E8A-4147-A177-3AD203B41FA5}">
                      <a16:colId xmlns:a16="http://schemas.microsoft.com/office/drawing/2014/main" val="4294207515"/>
                    </a:ext>
                  </a:extLst>
                </a:gridCol>
              </a:tblGrid>
              <a:tr h="370840">
                <a:tc>
                  <a:txBody>
                    <a:bodyPr/>
                    <a:lstStyle/>
                    <a:p>
                      <a:r>
                        <a:rPr lang="en-US" dirty="0"/>
                        <a:t>Primary Activity</a:t>
                      </a:r>
                    </a:p>
                  </a:txBody>
                  <a:tcPr/>
                </a:tc>
                <a:tc>
                  <a:txBody>
                    <a:bodyPr/>
                    <a:lstStyle/>
                    <a:p>
                      <a:r>
                        <a:rPr lang="en-US" dirty="0"/>
                        <a:t>Manual Loan</a:t>
                      </a:r>
                    </a:p>
                    <a:p>
                      <a:r>
                        <a:rPr lang="en-US" dirty="0"/>
                        <a:t>Process (Time)</a:t>
                      </a:r>
                    </a:p>
                  </a:txBody>
                  <a:tcPr/>
                </a:tc>
                <a:tc>
                  <a:txBody>
                    <a:bodyPr/>
                    <a:lstStyle/>
                    <a:p>
                      <a:r>
                        <a:rPr lang="en-US" dirty="0"/>
                        <a:t>Tech-Supported Process (Time)</a:t>
                      </a:r>
                    </a:p>
                  </a:txBody>
                  <a:tcPr/>
                </a:tc>
                <a:tc>
                  <a:txBody>
                    <a:bodyPr/>
                    <a:lstStyle/>
                    <a:p>
                      <a:r>
                        <a:rPr lang="en-US" dirty="0"/>
                        <a:t>Fully Automated Process (Time)</a:t>
                      </a:r>
                    </a:p>
                  </a:txBody>
                  <a:tcPr/>
                </a:tc>
                <a:extLst>
                  <a:ext uri="{0D108BD9-81ED-4DB2-BD59-A6C34878D82A}">
                    <a16:rowId xmlns:a16="http://schemas.microsoft.com/office/drawing/2014/main" val="2789918618"/>
                  </a:ext>
                </a:extLst>
              </a:tr>
              <a:tr h="370840">
                <a:tc>
                  <a:txBody>
                    <a:bodyPr/>
                    <a:lstStyle/>
                    <a:p>
                      <a:r>
                        <a:rPr lang="en-US" sz="1200" dirty="0"/>
                        <a:t>Complete and submit loan application</a:t>
                      </a:r>
                    </a:p>
                  </a:txBody>
                  <a:tcPr/>
                </a:tc>
                <a:tc>
                  <a:txBody>
                    <a:bodyPr/>
                    <a:lstStyle/>
                    <a:p>
                      <a:r>
                        <a:rPr lang="en-US" sz="1200" dirty="0"/>
                        <a:t>Customer takes the application home, completes it, and returns it (1.5 days)</a:t>
                      </a:r>
                    </a:p>
                  </a:txBody>
                  <a:tcPr/>
                </a:tc>
                <a:tc>
                  <a:txBody>
                    <a:bodyPr/>
                    <a:lstStyle/>
                    <a:p>
                      <a:r>
                        <a:rPr lang="en-US" sz="1200" dirty="0"/>
                        <a:t>Customer takes the application home, completes it, and returns it (1.5 days)</a:t>
                      </a:r>
                    </a:p>
                  </a:txBody>
                  <a:tcPr/>
                </a:tc>
                <a:tc>
                  <a:txBody>
                    <a:bodyPr/>
                    <a:lstStyle/>
                    <a:p>
                      <a:r>
                        <a:rPr lang="en-US" sz="1200" dirty="0"/>
                        <a:t>Customer fills out application from home via the web (15 minutes)</a:t>
                      </a:r>
                    </a:p>
                  </a:txBody>
                  <a:tcPr/>
                </a:tc>
                <a:extLst>
                  <a:ext uri="{0D108BD9-81ED-4DB2-BD59-A6C34878D82A}">
                    <a16:rowId xmlns:a16="http://schemas.microsoft.com/office/drawing/2014/main" val="2626272899"/>
                  </a:ext>
                </a:extLst>
              </a:tr>
              <a:tr h="370840">
                <a:tc>
                  <a:txBody>
                    <a:bodyPr/>
                    <a:lstStyle/>
                    <a:p>
                      <a:r>
                        <a:rPr lang="en-US" sz="1200" dirty="0"/>
                        <a:t>Check application for errors</a:t>
                      </a:r>
                    </a:p>
                  </a:txBody>
                  <a:tcPr/>
                </a:tc>
                <a:tc>
                  <a:txBody>
                    <a:bodyPr/>
                    <a:lstStyle/>
                    <a:p>
                      <a:r>
                        <a:rPr lang="en-US" sz="1200" dirty="0"/>
                        <a:t>Employee does this in batches (2.5 days)</a:t>
                      </a:r>
                    </a:p>
                  </a:txBody>
                  <a:tcPr/>
                </a:tc>
                <a:tc>
                  <a:txBody>
                    <a:bodyPr/>
                    <a:lstStyle/>
                    <a:p>
                      <a:r>
                        <a:rPr lang="en-US" sz="1200" dirty="0"/>
                        <a:t>Employee does this in batches (2.5 days)</a:t>
                      </a:r>
                    </a:p>
                  </a:txBody>
                  <a:tcPr/>
                </a:tc>
                <a:tc>
                  <a:txBody>
                    <a:bodyPr/>
                    <a:lstStyle/>
                    <a:p>
                      <a:r>
                        <a:rPr lang="en-US" sz="1200" dirty="0"/>
                        <a:t>Computer does this as it is being completed (1 second)</a:t>
                      </a:r>
                    </a:p>
                  </a:txBody>
                  <a:tcPr/>
                </a:tc>
                <a:extLst>
                  <a:ext uri="{0D108BD9-81ED-4DB2-BD59-A6C34878D82A}">
                    <a16:rowId xmlns:a16="http://schemas.microsoft.com/office/drawing/2014/main" val="3493839659"/>
                  </a:ext>
                </a:extLst>
              </a:tr>
              <a:tr h="370840">
                <a:tc>
                  <a:txBody>
                    <a:bodyPr/>
                    <a:lstStyle/>
                    <a:p>
                      <a:r>
                        <a:rPr lang="en-US" sz="1200" dirty="0"/>
                        <a:t>Input data from application into the information system</a:t>
                      </a:r>
                    </a:p>
                  </a:txBody>
                  <a:tcPr/>
                </a:tc>
                <a:tc>
                  <a:txBody>
                    <a:bodyPr/>
                    <a:lstStyle/>
                    <a:p>
                      <a:r>
                        <a:rPr lang="en-US" sz="1200" dirty="0"/>
                        <a:t>Applications are kept in paper form, handling time involved (1 hour)</a:t>
                      </a:r>
                    </a:p>
                  </a:txBody>
                  <a:tcPr/>
                </a:tc>
                <a:tc>
                  <a:txBody>
                    <a:bodyPr/>
                    <a:lstStyle/>
                    <a:p>
                      <a:r>
                        <a:rPr lang="en-US" sz="1200" dirty="0"/>
                        <a:t>Employee does this in batches (2.5 days)</a:t>
                      </a:r>
                    </a:p>
                  </a:txBody>
                  <a:tcPr/>
                </a:tc>
                <a:tc>
                  <a:txBody>
                    <a:bodyPr/>
                    <a:lstStyle/>
                    <a:p>
                      <a:r>
                        <a:rPr lang="en-US" sz="1200" dirty="0"/>
                        <a:t>Done as part of the online application process (no extra time needed)</a:t>
                      </a:r>
                    </a:p>
                  </a:txBody>
                  <a:tcPr/>
                </a:tc>
                <a:extLst>
                  <a:ext uri="{0D108BD9-81ED-4DB2-BD59-A6C34878D82A}">
                    <a16:rowId xmlns:a16="http://schemas.microsoft.com/office/drawing/2014/main" val="4035353130"/>
                  </a:ext>
                </a:extLst>
              </a:tr>
              <a:tr h="370840">
                <a:tc>
                  <a:txBody>
                    <a:bodyPr/>
                    <a:lstStyle/>
                    <a:p>
                      <a:r>
                        <a:rPr lang="en-US" sz="1200" dirty="0"/>
                        <a:t>Assess loan applications under $250k to determine whether to fund them</a:t>
                      </a:r>
                    </a:p>
                  </a:txBody>
                  <a:tcPr/>
                </a:tc>
                <a:tc>
                  <a:txBody>
                    <a:bodyPr/>
                    <a:lstStyle/>
                    <a:p>
                      <a:r>
                        <a:rPr lang="en-US" sz="1200" dirty="0"/>
                        <a:t>Employee does this completely by hand (15 days)</a:t>
                      </a:r>
                    </a:p>
                  </a:txBody>
                  <a:tcPr/>
                </a:tc>
                <a:tc>
                  <a:txBody>
                    <a:bodyPr/>
                    <a:lstStyle/>
                    <a:p>
                      <a:r>
                        <a:rPr lang="en-US" sz="1200" dirty="0"/>
                        <a:t>Employee does this with the help of a computer (1 hour)</a:t>
                      </a:r>
                    </a:p>
                  </a:txBody>
                  <a:tcPr/>
                </a:tc>
                <a:tc>
                  <a:txBody>
                    <a:bodyPr/>
                    <a:lstStyle/>
                    <a:p>
                      <a:r>
                        <a:rPr lang="en-US" sz="1200" dirty="0"/>
                        <a:t>Computer does this automatically (1 second)</a:t>
                      </a:r>
                    </a:p>
                  </a:txBody>
                  <a:tcPr/>
                </a:tc>
                <a:extLst>
                  <a:ext uri="{0D108BD9-81ED-4DB2-BD59-A6C34878D82A}">
                    <a16:rowId xmlns:a16="http://schemas.microsoft.com/office/drawing/2014/main" val="2087277483"/>
                  </a:ext>
                </a:extLst>
              </a:tr>
              <a:tr h="370840">
                <a:tc>
                  <a:txBody>
                    <a:bodyPr/>
                    <a:lstStyle/>
                    <a:p>
                      <a:r>
                        <a:rPr lang="en-US" sz="1200" dirty="0"/>
                        <a:t>Committee decides this on loans over $250k</a:t>
                      </a:r>
                    </a:p>
                  </a:txBody>
                  <a:tcPr/>
                </a:tc>
                <a:tc>
                  <a:txBody>
                    <a:bodyPr/>
                    <a:lstStyle/>
                    <a:p>
                      <a:r>
                        <a:rPr lang="en-US" sz="1200" dirty="0"/>
                        <a:t>(15 days)</a:t>
                      </a:r>
                    </a:p>
                  </a:txBody>
                  <a:tcPr/>
                </a:tc>
                <a:tc>
                  <a:txBody>
                    <a:bodyPr/>
                    <a:lstStyle/>
                    <a:p>
                      <a:r>
                        <a:rPr lang="en-US" sz="1200" dirty="0"/>
                        <a:t>(15 days)</a:t>
                      </a:r>
                    </a:p>
                  </a:txBody>
                  <a:tcPr/>
                </a:tc>
                <a:tc>
                  <a:txBody>
                    <a:bodyPr/>
                    <a:lstStyle/>
                    <a:p>
                      <a:r>
                        <a:rPr lang="en-US" sz="1200" dirty="0"/>
                        <a:t>(15 days)</a:t>
                      </a:r>
                    </a:p>
                  </a:txBody>
                  <a:tcPr/>
                </a:tc>
                <a:extLst>
                  <a:ext uri="{0D108BD9-81ED-4DB2-BD59-A6C34878D82A}">
                    <a16:rowId xmlns:a16="http://schemas.microsoft.com/office/drawing/2014/main" val="1147292466"/>
                  </a:ext>
                </a:extLst>
              </a:tr>
              <a:tr h="370840">
                <a:tc>
                  <a:txBody>
                    <a:bodyPr/>
                    <a:lstStyle/>
                    <a:p>
                      <a:r>
                        <a:rPr lang="en-US" sz="1200" dirty="0"/>
                        <a:t>Applicant notified</a:t>
                      </a:r>
                    </a:p>
                  </a:txBody>
                  <a:tcPr/>
                </a:tc>
                <a:tc>
                  <a:txBody>
                    <a:bodyPr/>
                    <a:lstStyle/>
                    <a:p>
                      <a:r>
                        <a:rPr lang="en-US" sz="1200" dirty="0"/>
                        <a:t>Employee generates letters automatically in batches (1 week)</a:t>
                      </a:r>
                    </a:p>
                  </a:txBody>
                  <a:tcPr/>
                </a:tc>
                <a:tc>
                  <a:txBody>
                    <a:bodyPr/>
                    <a:lstStyle/>
                    <a:p>
                      <a:r>
                        <a:rPr lang="en-US" sz="1200" dirty="0"/>
                        <a:t>Employee generates letters with the help of a computer (1 day)</a:t>
                      </a:r>
                    </a:p>
                  </a:txBody>
                  <a:tcPr/>
                </a:tc>
                <a:tc>
                  <a:txBody>
                    <a:bodyPr/>
                    <a:lstStyle/>
                    <a:p>
                      <a:r>
                        <a:rPr lang="en-US" sz="1200" dirty="0"/>
                        <a:t>System notifies applicant via email (1 second)</a:t>
                      </a:r>
                    </a:p>
                  </a:txBody>
                  <a:tcPr/>
                </a:tc>
                <a:extLst>
                  <a:ext uri="{0D108BD9-81ED-4DB2-BD59-A6C34878D82A}">
                    <a16:rowId xmlns:a16="http://schemas.microsoft.com/office/drawing/2014/main" val="3344595493"/>
                  </a:ext>
                </a:extLst>
              </a:tr>
              <a:tr h="370840">
                <a:tc>
                  <a:txBody>
                    <a:bodyPr/>
                    <a:lstStyle/>
                    <a:p>
                      <a:r>
                        <a:rPr lang="en-US" sz="1200" dirty="0"/>
                        <a:t>Total time</a:t>
                      </a:r>
                    </a:p>
                  </a:txBody>
                  <a:tcPr/>
                </a:tc>
                <a:tc>
                  <a:txBody>
                    <a:bodyPr/>
                    <a:lstStyle/>
                    <a:p>
                      <a:r>
                        <a:rPr lang="en-US" sz="1200" dirty="0"/>
                        <a:t>25-40 days</a:t>
                      </a:r>
                    </a:p>
                  </a:txBody>
                  <a:tcPr/>
                </a:tc>
                <a:tc>
                  <a:txBody>
                    <a:bodyPr/>
                    <a:lstStyle/>
                    <a:p>
                      <a:r>
                        <a:rPr lang="en-US" sz="1200" dirty="0"/>
                        <a:t>5-20 days</a:t>
                      </a:r>
                    </a:p>
                  </a:txBody>
                  <a:tcPr/>
                </a:tc>
                <a:tc>
                  <a:txBody>
                    <a:bodyPr/>
                    <a:lstStyle/>
                    <a:p>
                      <a:r>
                        <a:rPr lang="en-US" sz="1200" dirty="0"/>
                        <a:t>15 minutes to 15 days</a:t>
                      </a:r>
                    </a:p>
                  </a:txBody>
                  <a:tcPr/>
                </a:tc>
                <a:extLst>
                  <a:ext uri="{0D108BD9-81ED-4DB2-BD59-A6C34878D82A}">
                    <a16:rowId xmlns:a16="http://schemas.microsoft.com/office/drawing/2014/main" val="2177798500"/>
                  </a:ext>
                </a:extLst>
              </a:tr>
            </a:tbl>
          </a:graphicData>
        </a:graphic>
      </p:graphicFrame>
    </p:spTree>
    <p:extLst>
      <p:ext uri="{BB962C8B-B14F-4D97-AF65-F5344CB8AC3E}">
        <p14:creationId xmlns:p14="http://schemas.microsoft.com/office/powerpoint/2010/main" val="423695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300" dirty="0"/>
              <a:t>Information Systems for Organizational Learning: Doing Things Better </a:t>
            </a:r>
            <a:r>
              <a:rPr lang="en-US" sz="1600" dirty="0"/>
              <a:t>(1 of 2)</a:t>
            </a:r>
          </a:p>
        </p:txBody>
      </p:sp>
      <p:pic>
        <p:nvPicPr>
          <p:cNvPr id="6" name="Content Placeholder 5" descr="Chart, line chart&#10;&#10;Description automatically generated">
            <a:extLst>
              <a:ext uri="{FF2B5EF4-FFF2-40B4-BE49-F238E27FC236}">
                <a16:creationId xmlns:a16="http://schemas.microsoft.com/office/drawing/2014/main" id="{3A57DC41-0765-49D1-98ED-73C7B9F4D3AE}"/>
              </a:ext>
            </a:extLst>
          </p:cNvPr>
          <p:cNvPicPr>
            <a:picLocks noGrp="1" noChangeAspect="1"/>
          </p:cNvPicPr>
          <p:nvPr>
            <p:ph sz="quarter" idx="13"/>
          </p:nvPr>
        </p:nvPicPr>
        <p:blipFill>
          <a:blip r:embed="rId2"/>
          <a:stretch>
            <a:fillRect/>
          </a:stretch>
        </p:blipFill>
        <p:spPr>
          <a:xfrm>
            <a:off x="1868569" y="1441449"/>
            <a:ext cx="5406861" cy="3558813"/>
          </a:xfrm>
        </p:spPr>
      </p:pic>
      <p:sp>
        <p:nvSpPr>
          <p:cNvPr id="4" name="Content Placeholder 2">
            <a:extLst>
              <a:ext uri="{FF2B5EF4-FFF2-40B4-BE49-F238E27FC236}">
                <a16:creationId xmlns:a16="http://schemas.microsoft.com/office/drawing/2014/main" id="{3089E25A-4252-4778-BBCA-65F6AFB80575}"/>
              </a:ext>
            </a:extLst>
          </p:cNvPr>
          <p:cNvSpPr txBox="1">
            <a:spLocks/>
          </p:cNvSpPr>
          <p:nvPr/>
        </p:nvSpPr>
        <p:spPr>
          <a:xfrm>
            <a:off x="454025" y="5123340"/>
            <a:ext cx="8232775" cy="92790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400" dirty="0"/>
              <a:t>A computer-based loan processing system enables the bank manager to identify trends in loan applications</a:t>
            </a:r>
          </a:p>
        </p:txBody>
      </p:sp>
    </p:spTree>
    <p:extLst>
      <p:ext uri="{BB962C8B-B14F-4D97-AF65-F5344CB8AC3E}">
        <p14:creationId xmlns:p14="http://schemas.microsoft.com/office/powerpoint/2010/main" val="2117968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300" dirty="0"/>
              <a:t>Information Systems for Organizational Learning: Doing Things Better </a:t>
            </a:r>
            <a:r>
              <a:rPr lang="en-US" sz="1600" dirty="0"/>
              <a:t>(2 of 2)</a:t>
            </a:r>
          </a:p>
        </p:txBody>
      </p:sp>
      <p:pic>
        <p:nvPicPr>
          <p:cNvPr id="8" name="Content Placeholder 7" descr="Diagram&#10;&#10;Description automatically generated">
            <a:extLst>
              <a:ext uri="{FF2B5EF4-FFF2-40B4-BE49-F238E27FC236}">
                <a16:creationId xmlns:a16="http://schemas.microsoft.com/office/drawing/2014/main" id="{D610BE4B-F548-4009-9AA8-13221E6FCB6A}"/>
              </a:ext>
            </a:extLst>
          </p:cNvPr>
          <p:cNvPicPr>
            <a:picLocks noGrp="1" noChangeAspect="1"/>
          </p:cNvPicPr>
          <p:nvPr>
            <p:ph sz="quarter" idx="13"/>
          </p:nvPr>
        </p:nvPicPr>
        <p:blipFill>
          <a:blip r:embed="rId2"/>
          <a:stretch>
            <a:fillRect/>
          </a:stretch>
        </p:blipFill>
        <p:spPr>
          <a:xfrm>
            <a:off x="1831626" y="1441450"/>
            <a:ext cx="5483922" cy="3513138"/>
          </a:xfrm>
        </p:spPr>
      </p:pic>
      <p:sp>
        <p:nvSpPr>
          <p:cNvPr id="4" name="Content Placeholder 2">
            <a:extLst>
              <a:ext uri="{FF2B5EF4-FFF2-40B4-BE49-F238E27FC236}">
                <a16:creationId xmlns:a16="http://schemas.microsoft.com/office/drawing/2014/main" id="{3089E25A-4252-4778-BBCA-65F6AFB80575}"/>
              </a:ext>
            </a:extLst>
          </p:cNvPr>
          <p:cNvSpPr txBox="1">
            <a:spLocks/>
          </p:cNvSpPr>
          <p:nvPr/>
        </p:nvSpPr>
        <p:spPr>
          <a:xfrm>
            <a:off x="454025" y="5289630"/>
            <a:ext cx="8232775" cy="89125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400" dirty="0"/>
              <a:t>How increasing digital density enables Uber’s business model</a:t>
            </a:r>
          </a:p>
        </p:txBody>
      </p:sp>
    </p:spTree>
    <p:extLst>
      <p:ext uri="{BB962C8B-B14F-4D97-AF65-F5344CB8AC3E}">
        <p14:creationId xmlns:p14="http://schemas.microsoft.com/office/powerpoint/2010/main" val="6611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Information Systems for Supporting Strategy: Doing Things Smarter</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The best way to use an information system is to support the organization’s strategy</a:t>
            </a:r>
          </a:p>
          <a:p>
            <a:r>
              <a:rPr lang="en-US" sz="2400" dirty="0"/>
              <a:t>A strategic mentality towards information systems goes beyond automation and moves to help organizations achieve their goals</a:t>
            </a:r>
          </a:p>
          <a:p>
            <a:r>
              <a:rPr lang="en-US" sz="2400" dirty="0"/>
              <a:t>Information systems today should enable technology, not just improve efficiency</a:t>
            </a:r>
          </a:p>
          <a:p>
            <a:endParaRPr lang="en-US" sz="2400" dirty="0"/>
          </a:p>
        </p:txBody>
      </p:sp>
    </p:spTree>
    <p:extLst>
      <p:ext uri="{BB962C8B-B14F-4D97-AF65-F5344CB8AC3E}">
        <p14:creationId xmlns:p14="http://schemas.microsoft.com/office/powerpoint/2010/main" val="2733158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Identifying Where to Compete: Analyzing Competitive Forces </a:t>
            </a:r>
            <a:r>
              <a:rPr lang="en-US" sz="1600" dirty="0"/>
              <a:t>(1 of 2)</a:t>
            </a:r>
          </a:p>
        </p:txBody>
      </p:sp>
      <p:pic>
        <p:nvPicPr>
          <p:cNvPr id="5" name="Content Placeholder 4" descr="Diagram&#10;&#10;Description automatically generated">
            <a:extLst>
              <a:ext uri="{FF2B5EF4-FFF2-40B4-BE49-F238E27FC236}">
                <a16:creationId xmlns:a16="http://schemas.microsoft.com/office/drawing/2014/main" id="{A89765C0-1EF4-4F67-8A99-87C0BA25A212}"/>
              </a:ext>
            </a:extLst>
          </p:cNvPr>
          <p:cNvPicPr>
            <a:picLocks noGrp="1" noChangeAspect="1"/>
          </p:cNvPicPr>
          <p:nvPr>
            <p:ph sz="quarter" idx="13"/>
          </p:nvPr>
        </p:nvPicPr>
        <p:blipFill>
          <a:blip r:embed="rId2"/>
          <a:stretch>
            <a:fillRect/>
          </a:stretch>
        </p:blipFill>
        <p:spPr>
          <a:xfrm>
            <a:off x="2127381" y="1441450"/>
            <a:ext cx="4892413" cy="4598988"/>
          </a:xfrm>
        </p:spPr>
      </p:pic>
    </p:spTree>
    <p:extLst>
      <p:ext uri="{BB962C8B-B14F-4D97-AF65-F5344CB8AC3E}">
        <p14:creationId xmlns:p14="http://schemas.microsoft.com/office/powerpoint/2010/main" val="274406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Identifying Where to Compete: Analyzing Competitive Forces </a:t>
            </a:r>
            <a:r>
              <a:rPr lang="en-US" sz="1600" dirty="0"/>
              <a:t>(2 of 2)</a:t>
            </a:r>
          </a:p>
        </p:txBody>
      </p:sp>
      <p:sp>
        <p:nvSpPr>
          <p:cNvPr id="6" name="Content Placeholder 3">
            <a:extLst>
              <a:ext uri="{FF2B5EF4-FFF2-40B4-BE49-F238E27FC236}">
                <a16:creationId xmlns:a16="http://schemas.microsoft.com/office/drawing/2014/main" id="{B13A7C47-5D49-49EC-8206-4B2F675EDC2C}"/>
              </a:ext>
            </a:extLst>
          </p:cNvPr>
          <p:cNvSpPr txBox="1">
            <a:spLocks/>
          </p:cNvSpPr>
          <p:nvPr/>
        </p:nvSpPr>
        <p:spPr>
          <a:xfrm>
            <a:off x="454024" y="1506637"/>
            <a:ext cx="8232775" cy="42633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dirty="0"/>
              <a:t>Table 2.3 The Influence of the Internet on the Competitive Forces</a:t>
            </a:r>
          </a:p>
        </p:txBody>
      </p:sp>
      <p:graphicFrame>
        <p:nvGraphicFramePr>
          <p:cNvPr id="7" name="Table 7">
            <a:extLst>
              <a:ext uri="{FF2B5EF4-FFF2-40B4-BE49-F238E27FC236}">
                <a16:creationId xmlns:a16="http://schemas.microsoft.com/office/drawing/2014/main" id="{7B24BB08-FCAB-4620-B05F-00C5D73F0884}"/>
              </a:ext>
            </a:extLst>
          </p:cNvPr>
          <p:cNvGraphicFramePr>
            <a:graphicFrameLocks noGrp="1"/>
          </p:cNvGraphicFramePr>
          <p:nvPr>
            <p:ph sz="quarter" idx="13"/>
            <p:extLst>
              <p:ext uri="{D42A27DB-BD31-4B8C-83A1-F6EECF244321}">
                <p14:modId xmlns:p14="http://schemas.microsoft.com/office/powerpoint/2010/main" val="145640678"/>
              </p:ext>
            </p:extLst>
          </p:nvPr>
        </p:nvGraphicFramePr>
        <p:xfrm>
          <a:off x="457200" y="1956124"/>
          <a:ext cx="8232774" cy="3571240"/>
        </p:xfrm>
        <a:graphic>
          <a:graphicData uri="http://schemas.openxmlformats.org/drawingml/2006/table">
            <a:tbl>
              <a:tblPr firstRow="1" bandRow="1">
                <a:tableStyleId>{40F9630F-82C1-40B7-BC3A-925EFCFF5E92}</a:tableStyleId>
              </a:tblPr>
              <a:tblGrid>
                <a:gridCol w="2158678">
                  <a:extLst>
                    <a:ext uri="{9D8B030D-6E8A-4147-A177-3AD203B41FA5}">
                      <a16:colId xmlns:a16="http://schemas.microsoft.com/office/drawing/2014/main" val="63164689"/>
                    </a:ext>
                  </a:extLst>
                </a:gridCol>
                <a:gridCol w="2453833">
                  <a:extLst>
                    <a:ext uri="{9D8B030D-6E8A-4147-A177-3AD203B41FA5}">
                      <a16:colId xmlns:a16="http://schemas.microsoft.com/office/drawing/2014/main" val="908899413"/>
                    </a:ext>
                  </a:extLst>
                </a:gridCol>
                <a:gridCol w="3620263">
                  <a:extLst>
                    <a:ext uri="{9D8B030D-6E8A-4147-A177-3AD203B41FA5}">
                      <a16:colId xmlns:a16="http://schemas.microsoft.com/office/drawing/2014/main" val="3547955465"/>
                    </a:ext>
                  </a:extLst>
                </a:gridCol>
              </a:tblGrid>
              <a:tr h="370840">
                <a:tc>
                  <a:txBody>
                    <a:bodyPr/>
                    <a:lstStyle/>
                    <a:p>
                      <a:r>
                        <a:rPr lang="en-US" dirty="0"/>
                        <a:t>Competitive Force</a:t>
                      </a:r>
                    </a:p>
                  </a:txBody>
                  <a:tcPr/>
                </a:tc>
                <a:tc>
                  <a:txBody>
                    <a:bodyPr/>
                    <a:lstStyle/>
                    <a:p>
                      <a:r>
                        <a:rPr lang="en-US" dirty="0"/>
                        <a:t>Implication for Firm</a:t>
                      </a:r>
                    </a:p>
                  </a:txBody>
                  <a:tcPr/>
                </a:tc>
                <a:tc>
                  <a:txBody>
                    <a:bodyPr/>
                    <a:lstStyle/>
                    <a:p>
                      <a:r>
                        <a:rPr lang="en-US" dirty="0"/>
                        <a:t>Influence of the Internet</a:t>
                      </a:r>
                    </a:p>
                  </a:txBody>
                  <a:tcPr/>
                </a:tc>
                <a:extLst>
                  <a:ext uri="{0D108BD9-81ED-4DB2-BD59-A6C34878D82A}">
                    <a16:rowId xmlns:a16="http://schemas.microsoft.com/office/drawing/2014/main" val="3598106777"/>
                  </a:ext>
                </a:extLst>
              </a:tr>
              <a:tr h="370840">
                <a:tc>
                  <a:txBody>
                    <a:bodyPr/>
                    <a:lstStyle/>
                    <a:p>
                      <a:r>
                        <a:rPr lang="en-US" sz="1200" dirty="0"/>
                        <a:t>Traditional rivals within your industry</a:t>
                      </a:r>
                    </a:p>
                  </a:txBody>
                  <a:tcPr/>
                </a:tc>
                <a:tc>
                  <a:txBody>
                    <a:bodyPr/>
                    <a:lstStyle/>
                    <a:p>
                      <a:r>
                        <a:rPr lang="en-US" sz="1200" dirty="0"/>
                        <a:t>Competition in price, product distribution, and service</a:t>
                      </a:r>
                    </a:p>
                  </a:txBody>
                  <a:tcPr/>
                </a:tc>
                <a:tc>
                  <a:txBody>
                    <a:bodyPr/>
                    <a:lstStyle/>
                    <a:p>
                      <a:r>
                        <a:rPr lang="en-US" sz="1200" dirty="0"/>
                        <a:t>Increase of competitors due to wider geographic reach; customers can more easily compare products, so competition focuses more on price</a:t>
                      </a:r>
                    </a:p>
                  </a:txBody>
                  <a:tcPr/>
                </a:tc>
                <a:extLst>
                  <a:ext uri="{0D108BD9-81ED-4DB2-BD59-A6C34878D82A}">
                    <a16:rowId xmlns:a16="http://schemas.microsoft.com/office/drawing/2014/main" val="1410141617"/>
                  </a:ext>
                </a:extLst>
              </a:tr>
              <a:tr h="370840">
                <a:tc>
                  <a:txBody>
                    <a:bodyPr/>
                    <a:lstStyle/>
                    <a:p>
                      <a:r>
                        <a:rPr lang="en-US" sz="1200" dirty="0"/>
                        <a:t>Threat of new entrants into your market</a:t>
                      </a:r>
                    </a:p>
                  </a:txBody>
                  <a:tcPr/>
                </a:tc>
                <a:tc>
                  <a:txBody>
                    <a:bodyPr/>
                    <a:lstStyle/>
                    <a:p>
                      <a:r>
                        <a:rPr lang="en-US" sz="1200" dirty="0"/>
                        <a:t>Increased capacity in the industry, reduced prices, and decreased market share</a:t>
                      </a:r>
                    </a:p>
                  </a:txBody>
                  <a:tcPr/>
                </a:tc>
                <a:tc>
                  <a:txBody>
                    <a:bodyPr/>
                    <a:lstStyle/>
                    <a:p>
                      <a:r>
                        <a:rPr lang="en-US" sz="1200" dirty="0"/>
                        <a:t>Reduced barriers to entry, as the internet reduces the difficulty of obtaining critical resources or entering new markets</a:t>
                      </a:r>
                    </a:p>
                  </a:txBody>
                  <a:tcPr/>
                </a:tc>
                <a:extLst>
                  <a:ext uri="{0D108BD9-81ED-4DB2-BD59-A6C34878D82A}">
                    <a16:rowId xmlns:a16="http://schemas.microsoft.com/office/drawing/2014/main" val="2372537705"/>
                  </a:ext>
                </a:extLst>
              </a:tr>
              <a:tr h="370840">
                <a:tc>
                  <a:txBody>
                    <a:bodyPr/>
                    <a:lstStyle/>
                    <a:p>
                      <a:r>
                        <a:rPr lang="en-US" sz="1200" dirty="0"/>
                        <a:t>Customers’ bargaining power</a:t>
                      </a:r>
                    </a:p>
                  </a:txBody>
                  <a:tcPr/>
                </a:tc>
                <a:tc>
                  <a:txBody>
                    <a:bodyPr/>
                    <a:lstStyle/>
                    <a:p>
                      <a:r>
                        <a:rPr lang="en-US" sz="1200" dirty="0"/>
                        <a:t>Reduced prices, need for increased quality, and demand for more services</a:t>
                      </a:r>
                    </a:p>
                  </a:txBody>
                  <a:tcPr/>
                </a:tc>
                <a:tc>
                  <a:txBody>
                    <a:bodyPr/>
                    <a:lstStyle/>
                    <a:p>
                      <a:r>
                        <a:rPr lang="en-US" sz="1200" dirty="0"/>
                        <a:t>Wider choices for customers lead to lower switching costs and higher bargaining power of customers</a:t>
                      </a:r>
                    </a:p>
                  </a:txBody>
                  <a:tcPr/>
                </a:tc>
                <a:extLst>
                  <a:ext uri="{0D108BD9-81ED-4DB2-BD59-A6C34878D82A}">
                    <a16:rowId xmlns:a16="http://schemas.microsoft.com/office/drawing/2014/main" val="4152065055"/>
                  </a:ext>
                </a:extLst>
              </a:tr>
              <a:tr h="370840">
                <a:tc>
                  <a:txBody>
                    <a:bodyPr/>
                    <a:lstStyle/>
                    <a:p>
                      <a:r>
                        <a:rPr lang="en-US" sz="1200" dirty="0"/>
                        <a:t>Suppliers’ bargaining power</a:t>
                      </a:r>
                    </a:p>
                  </a:txBody>
                  <a:tcPr/>
                </a:tc>
                <a:tc>
                  <a:txBody>
                    <a:bodyPr/>
                    <a:lstStyle/>
                    <a:p>
                      <a:r>
                        <a:rPr lang="en-US" sz="1200" dirty="0"/>
                        <a:t>Increased costs and reduced quality</a:t>
                      </a:r>
                    </a:p>
                  </a:txBody>
                  <a:tcPr/>
                </a:tc>
                <a:tc>
                  <a:txBody>
                    <a:bodyPr/>
                    <a:lstStyle/>
                    <a:p>
                      <a:r>
                        <a:rPr lang="en-US" sz="1200" dirty="0"/>
                        <a:t>Companies have equal access to suppliers; easier to find new suppliers; suppliers have access to more potential buyers</a:t>
                      </a:r>
                    </a:p>
                  </a:txBody>
                  <a:tcPr/>
                </a:tc>
                <a:extLst>
                  <a:ext uri="{0D108BD9-81ED-4DB2-BD59-A6C34878D82A}">
                    <a16:rowId xmlns:a16="http://schemas.microsoft.com/office/drawing/2014/main" val="425715739"/>
                  </a:ext>
                </a:extLst>
              </a:tr>
              <a:tr h="370840">
                <a:tc>
                  <a:txBody>
                    <a:bodyPr/>
                    <a:lstStyle/>
                    <a:p>
                      <a:r>
                        <a:rPr lang="en-US" sz="1200" dirty="0"/>
                        <a:t>Threat of substitute products or services from other industries</a:t>
                      </a:r>
                    </a:p>
                  </a:txBody>
                  <a:tcPr/>
                </a:tc>
                <a:tc>
                  <a:txBody>
                    <a:bodyPr/>
                    <a:lstStyle/>
                    <a:p>
                      <a:r>
                        <a:rPr lang="en-US" sz="1200" dirty="0"/>
                        <a:t>Product returns from customers, decreased market share, and losing customers for life</a:t>
                      </a:r>
                    </a:p>
                  </a:txBody>
                  <a:tcPr/>
                </a:tc>
                <a:tc>
                  <a:txBody>
                    <a:bodyPr/>
                    <a:lstStyle/>
                    <a:p>
                      <a:r>
                        <a:rPr lang="en-US" sz="1200" dirty="0"/>
                        <a:t>New substitutes are created by the internet and other information technologies</a:t>
                      </a:r>
                    </a:p>
                  </a:txBody>
                  <a:tcPr/>
                </a:tc>
                <a:extLst>
                  <a:ext uri="{0D108BD9-81ED-4DB2-BD59-A6C34878D82A}">
                    <a16:rowId xmlns:a16="http://schemas.microsoft.com/office/drawing/2014/main" val="2196942952"/>
                  </a:ext>
                </a:extLst>
              </a:tr>
            </a:tbl>
          </a:graphicData>
        </a:graphic>
      </p:graphicFrame>
    </p:spTree>
    <p:extLst>
      <p:ext uri="{BB962C8B-B14F-4D97-AF65-F5344CB8AC3E}">
        <p14:creationId xmlns:p14="http://schemas.microsoft.com/office/powerpoint/2010/main" val="622240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Identifying How to Compete: Choosing a Generic Strategy</a:t>
            </a:r>
          </a:p>
        </p:txBody>
      </p:sp>
      <p:sp>
        <p:nvSpPr>
          <p:cNvPr id="4" name="Content Placeholder 2">
            <a:extLst>
              <a:ext uri="{FF2B5EF4-FFF2-40B4-BE49-F238E27FC236}">
                <a16:creationId xmlns:a16="http://schemas.microsoft.com/office/drawing/2014/main" id="{9856DE1D-920B-4873-BA5F-CDD6D1A1C0EA}"/>
              </a:ext>
            </a:extLst>
          </p:cNvPr>
          <p:cNvSpPr txBox="1">
            <a:spLocks/>
          </p:cNvSpPr>
          <p:nvPr/>
        </p:nvSpPr>
        <p:spPr>
          <a:xfrm>
            <a:off x="457200" y="2188870"/>
            <a:ext cx="3177109" cy="286926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200" dirty="0"/>
              <a:t>Five general types of organizational strategy: broad differentiation, focused differentiation, focused low-cost leadership, overall low-cost leadership, and best-cost provider</a:t>
            </a:r>
          </a:p>
        </p:txBody>
      </p:sp>
      <p:pic>
        <p:nvPicPr>
          <p:cNvPr id="6" name="Content Placeholder 5" descr="Diagram&#10;&#10;Description automatically generated">
            <a:extLst>
              <a:ext uri="{FF2B5EF4-FFF2-40B4-BE49-F238E27FC236}">
                <a16:creationId xmlns:a16="http://schemas.microsoft.com/office/drawing/2014/main" id="{483D9CF4-597C-43B0-BAC3-EC4B5896218E}"/>
              </a:ext>
            </a:extLst>
          </p:cNvPr>
          <p:cNvPicPr>
            <a:picLocks noGrp="1" noChangeAspect="1"/>
          </p:cNvPicPr>
          <p:nvPr>
            <p:ph sz="quarter" idx="13"/>
          </p:nvPr>
        </p:nvPicPr>
        <p:blipFill>
          <a:blip r:embed="rId2"/>
          <a:stretch>
            <a:fillRect/>
          </a:stretch>
        </p:blipFill>
        <p:spPr>
          <a:xfrm>
            <a:off x="3734644" y="1555434"/>
            <a:ext cx="4836267" cy="4637021"/>
          </a:xfrm>
        </p:spPr>
      </p:pic>
    </p:spTree>
    <p:extLst>
      <p:ext uri="{BB962C8B-B14F-4D97-AF65-F5344CB8AC3E}">
        <p14:creationId xmlns:p14="http://schemas.microsoft.com/office/powerpoint/2010/main" val="3384410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75F8-3DA7-4619-AE71-635019585900}"/>
              </a:ext>
            </a:extLst>
          </p:cNvPr>
          <p:cNvSpPr>
            <a:spLocks noGrp="1"/>
          </p:cNvSpPr>
          <p:nvPr>
            <p:ph type="title"/>
          </p:nvPr>
        </p:nvSpPr>
        <p:spPr>
          <a:xfrm>
            <a:off x="457200" y="215370"/>
            <a:ext cx="8229600" cy="816475"/>
          </a:xfrm>
        </p:spPr>
        <p:txBody>
          <a:bodyPr/>
          <a:lstStyle/>
          <a:p>
            <a:r>
              <a:rPr lang="en-US" sz="3400" dirty="0"/>
              <a:t>Learning Objectives</a:t>
            </a:r>
          </a:p>
        </p:txBody>
      </p:sp>
      <p:sp>
        <p:nvSpPr>
          <p:cNvPr id="4" name="Text Placeholder 3">
            <a:extLst>
              <a:ext uri="{FF2B5EF4-FFF2-40B4-BE49-F238E27FC236}">
                <a16:creationId xmlns:a16="http://schemas.microsoft.com/office/drawing/2014/main" id="{D5AAD40C-6D66-48D1-964A-A72A78B2EEFD}"/>
              </a:ext>
            </a:extLst>
          </p:cNvPr>
          <p:cNvSpPr>
            <a:spLocks noGrp="1"/>
          </p:cNvSpPr>
          <p:nvPr>
            <p:ph type="body" idx="2"/>
          </p:nvPr>
        </p:nvSpPr>
        <p:spPr>
          <a:xfrm>
            <a:off x="457200" y="1132175"/>
            <a:ext cx="8229600" cy="4767485"/>
          </a:xfrm>
        </p:spPr>
        <p:txBody>
          <a:bodyPr/>
          <a:lstStyle/>
          <a:p>
            <a:pPr marL="101600" indent="0">
              <a:buNone/>
            </a:pPr>
            <a:r>
              <a:rPr lang="en-US" sz="2200" b="1" dirty="0">
                <a:solidFill>
                  <a:srgbClr val="007FA3"/>
                </a:solidFill>
              </a:rPr>
              <a:t>2.1 </a:t>
            </a:r>
            <a:r>
              <a:rPr lang="en-US" sz="2200" dirty="0">
                <a:solidFill>
                  <a:schemeClr val="tx1"/>
                </a:solidFill>
              </a:rPr>
              <a:t>Discuss how information systems can be used for automation, organizational learning, and strategic advantage</a:t>
            </a:r>
          </a:p>
          <a:p>
            <a:pPr marL="101600" indent="0">
              <a:buNone/>
            </a:pPr>
            <a:r>
              <a:rPr lang="en-US" sz="2200" b="1" dirty="0">
                <a:solidFill>
                  <a:srgbClr val="007FA3"/>
                </a:solidFill>
              </a:rPr>
              <a:t>2.2 </a:t>
            </a:r>
            <a:r>
              <a:rPr lang="en-US" sz="2200" dirty="0">
                <a:solidFill>
                  <a:schemeClr val="tx1"/>
                </a:solidFill>
              </a:rPr>
              <a:t>Describe how information systems support business models used by companies operating in the digital world</a:t>
            </a:r>
            <a:endParaRPr lang="en-US" sz="2200" dirty="0">
              <a:solidFill>
                <a:srgbClr val="007FA3"/>
              </a:solidFill>
            </a:endParaRPr>
          </a:p>
          <a:p>
            <a:pPr marL="101600" indent="0">
              <a:buNone/>
            </a:pPr>
            <a:r>
              <a:rPr lang="en-US" sz="2200" b="1" dirty="0">
                <a:solidFill>
                  <a:srgbClr val="007FA3"/>
                </a:solidFill>
              </a:rPr>
              <a:t>2.3 </a:t>
            </a:r>
            <a:r>
              <a:rPr lang="en-US" sz="2200" dirty="0">
                <a:solidFill>
                  <a:schemeClr val="tx1"/>
                </a:solidFill>
              </a:rPr>
              <a:t>Explain why and how companies are continually looking for innovative ways to use information systems for competitive </a:t>
            </a:r>
            <a:r>
              <a:rPr lang="en-US" sz="2200" dirty="0" err="1">
                <a:solidFill>
                  <a:schemeClr val="tx1"/>
                </a:solidFill>
              </a:rPr>
              <a:t>advantage.i</a:t>
            </a:r>
            <a:endParaRPr lang="en-US" sz="2200" dirty="0">
              <a:solidFill>
                <a:srgbClr val="007FA3"/>
              </a:solidFill>
            </a:endParaRPr>
          </a:p>
        </p:txBody>
      </p:sp>
    </p:spTree>
    <p:extLst>
      <p:ext uri="{BB962C8B-B14F-4D97-AF65-F5344CB8AC3E}">
        <p14:creationId xmlns:p14="http://schemas.microsoft.com/office/powerpoint/2010/main" val="338748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300" dirty="0"/>
              <a:t>Identifying How to Compete: Resources and Capabilities (Resources)</a:t>
            </a:r>
          </a:p>
        </p:txBody>
      </p:sp>
      <p:pic>
        <p:nvPicPr>
          <p:cNvPr id="6" name="Content Placeholder 5" descr="Diagram&#10;&#10;Description automatically generated">
            <a:extLst>
              <a:ext uri="{FF2B5EF4-FFF2-40B4-BE49-F238E27FC236}">
                <a16:creationId xmlns:a16="http://schemas.microsoft.com/office/drawing/2014/main" id="{D674E7BC-242E-4CF0-87B1-2AC8F37EEFF2}"/>
              </a:ext>
            </a:extLst>
          </p:cNvPr>
          <p:cNvPicPr>
            <a:picLocks noGrp="1" noChangeAspect="1"/>
          </p:cNvPicPr>
          <p:nvPr>
            <p:ph sz="quarter" idx="13"/>
          </p:nvPr>
        </p:nvPicPr>
        <p:blipFill>
          <a:blip r:embed="rId2"/>
          <a:stretch>
            <a:fillRect/>
          </a:stretch>
        </p:blipFill>
        <p:spPr>
          <a:xfrm>
            <a:off x="1607075" y="1441450"/>
            <a:ext cx="5929849" cy="3283422"/>
          </a:xfrm>
        </p:spPr>
      </p:pic>
      <p:sp>
        <p:nvSpPr>
          <p:cNvPr id="4" name="Content Placeholder 2">
            <a:extLst>
              <a:ext uri="{FF2B5EF4-FFF2-40B4-BE49-F238E27FC236}">
                <a16:creationId xmlns:a16="http://schemas.microsoft.com/office/drawing/2014/main" id="{CB133C26-B3E6-4093-8BF2-F3772CBAF076}"/>
              </a:ext>
            </a:extLst>
          </p:cNvPr>
          <p:cNvSpPr txBox="1">
            <a:spLocks/>
          </p:cNvSpPr>
          <p:nvPr/>
        </p:nvSpPr>
        <p:spPr>
          <a:xfrm>
            <a:off x="457200" y="4853672"/>
            <a:ext cx="8232775" cy="128283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400" b="1" dirty="0"/>
              <a:t>Resources</a:t>
            </a:r>
            <a:r>
              <a:rPr lang="en-US" sz="2400" dirty="0"/>
              <a:t> – Reflect the organization’s specific assets that are utilized to achieve cost or differentiation from its competitors</a:t>
            </a:r>
          </a:p>
        </p:txBody>
      </p:sp>
    </p:spTree>
    <p:extLst>
      <p:ext uri="{BB962C8B-B14F-4D97-AF65-F5344CB8AC3E}">
        <p14:creationId xmlns:p14="http://schemas.microsoft.com/office/powerpoint/2010/main" val="2109806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300" dirty="0"/>
              <a:t>Identifying How to Compete: Resources and Capabilities (Capabilities)</a:t>
            </a:r>
          </a:p>
        </p:txBody>
      </p:sp>
      <p:pic>
        <p:nvPicPr>
          <p:cNvPr id="8" name="Content Placeholder 7" descr="Diagram&#10;&#10;Description automatically generated">
            <a:extLst>
              <a:ext uri="{FF2B5EF4-FFF2-40B4-BE49-F238E27FC236}">
                <a16:creationId xmlns:a16="http://schemas.microsoft.com/office/drawing/2014/main" id="{DE9D4D9A-3F2E-4B71-B0A2-E539A724EB26}"/>
              </a:ext>
            </a:extLst>
          </p:cNvPr>
          <p:cNvPicPr>
            <a:picLocks noGrp="1" noChangeAspect="1"/>
          </p:cNvPicPr>
          <p:nvPr>
            <p:ph sz="quarter" idx="13"/>
          </p:nvPr>
        </p:nvPicPr>
        <p:blipFill>
          <a:blip r:embed="rId2"/>
          <a:stretch>
            <a:fillRect/>
          </a:stretch>
        </p:blipFill>
        <p:spPr>
          <a:xfrm>
            <a:off x="454025" y="1485110"/>
            <a:ext cx="8232775" cy="3497321"/>
          </a:xfrm>
        </p:spPr>
      </p:pic>
      <p:sp>
        <p:nvSpPr>
          <p:cNvPr id="4" name="Content Placeholder 2">
            <a:extLst>
              <a:ext uri="{FF2B5EF4-FFF2-40B4-BE49-F238E27FC236}">
                <a16:creationId xmlns:a16="http://schemas.microsoft.com/office/drawing/2014/main" id="{CB133C26-B3E6-4093-8BF2-F3772CBAF076}"/>
              </a:ext>
            </a:extLst>
          </p:cNvPr>
          <p:cNvSpPr txBox="1">
            <a:spLocks/>
          </p:cNvSpPr>
          <p:nvPr/>
        </p:nvSpPr>
        <p:spPr>
          <a:xfrm>
            <a:off x="454024" y="5206595"/>
            <a:ext cx="8232775" cy="109727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400" b="1" dirty="0"/>
              <a:t>Capabilities</a:t>
            </a:r>
            <a:r>
              <a:rPr lang="en-US" sz="2400" dirty="0"/>
              <a:t> — Reflect the organization’s ability to leverage their resources in the marketplace</a:t>
            </a:r>
          </a:p>
        </p:txBody>
      </p:sp>
    </p:spTree>
    <p:extLst>
      <p:ext uri="{BB962C8B-B14F-4D97-AF65-F5344CB8AC3E}">
        <p14:creationId xmlns:p14="http://schemas.microsoft.com/office/powerpoint/2010/main" val="4177981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Identifying How to Compete: Analyzing the Value Chain</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The Value Chain is used to identify opportunities where information systems can be used to gain a competitive advantage</a:t>
            </a:r>
          </a:p>
          <a:p>
            <a:r>
              <a:rPr lang="en-US" sz="2400" b="1" dirty="0"/>
              <a:t>Value chain analysis </a:t>
            </a:r>
            <a:r>
              <a:rPr lang="en-US" sz="2400" dirty="0"/>
              <a:t>is the process of analyzing an organization’s activities to determine where value is added to products and/or services and what costs are incurred for doing so</a:t>
            </a:r>
          </a:p>
          <a:p>
            <a:pPr lvl="1"/>
            <a:r>
              <a:rPr lang="en-US" sz="2200" dirty="0"/>
              <a:t>Leads to which activities need to be optimized</a:t>
            </a:r>
          </a:p>
          <a:p>
            <a:pPr lvl="1"/>
            <a:r>
              <a:rPr lang="en-US" sz="2200" dirty="0"/>
              <a:t>Result is to ultimately gain or sustain a competitive advantage</a:t>
            </a:r>
          </a:p>
        </p:txBody>
      </p:sp>
    </p:spTree>
    <p:extLst>
      <p:ext uri="{BB962C8B-B14F-4D97-AF65-F5344CB8AC3E}">
        <p14:creationId xmlns:p14="http://schemas.microsoft.com/office/powerpoint/2010/main" val="1928460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The Role of Information Systems in Value Chain Analysis</a:t>
            </a:r>
          </a:p>
        </p:txBody>
      </p:sp>
      <p:pic>
        <p:nvPicPr>
          <p:cNvPr id="6" name="Content Placeholder 5" descr="Diagram&#10;&#10;Description automatically generated">
            <a:extLst>
              <a:ext uri="{FF2B5EF4-FFF2-40B4-BE49-F238E27FC236}">
                <a16:creationId xmlns:a16="http://schemas.microsoft.com/office/drawing/2014/main" id="{E3A7E10C-BFEF-41C1-B89C-BB2C72913869}"/>
              </a:ext>
            </a:extLst>
          </p:cNvPr>
          <p:cNvPicPr>
            <a:picLocks noGrp="1" noChangeAspect="1"/>
          </p:cNvPicPr>
          <p:nvPr>
            <p:ph sz="quarter" idx="13"/>
          </p:nvPr>
        </p:nvPicPr>
        <p:blipFill>
          <a:blip r:embed="rId2"/>
          <a:stretch>
            <a:fillRect/>
          </a:stretch>
        </p:blipFill>
        <p:spPr>
          <a:xfrm>
            <a:off x="579451" y="1487990"/>
            <a:ext cx="7988273" cy="3721100"/>
          </a:xfrm>
        </p:spPr>
      </p:pic>
      <p:sp>
        <p:nvSpPr>
          <p:cNvPr id="4" name="Content Placeholder 2">
            <a:extLst>
              <a:ext uri="{FF2B5EF4-FFF2-40B4-BE49-F238E27FC236}">
                <a16:creationId xmlns:a16="http://schemas.microsoft.com/office/drawing/2014/main" id="{BC6C7569-F6C3-48C4-B5D3-A16E6055167C}"/>
              </a:ext>
            </a:extLst>
          </p:cNvPr>
          <p:cNvSpPr txBox="1">
            <a:spLocks/>
          </p:cNvSpPr>
          <p:nvPr/>
        </p:nvSpPr>
        <p:spPr>
          <a:xfrm>
            <a:off x="457200" y="5407580"/>
            <a:ext cx="8232775" cy="60188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200" dirty="0"/>
              <a:t>Information systems can improve an organization’s value chain</a:t>
            </a:r>
          </a:p>
        </p:txBody>
      </p:sp>
    </p:spTree>
    <p:extLst>
      <p:ext uri="{BB962C8B-B14F-4D97-AF65-F5344CB8AC3E}">
        <p14:creationId xmlns:p14="http://schemas.microsoft.com/office/powerpoint/2010/main" val="17011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The Technology/Strategy Fit</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Organizations are constrained by time and money to build or acquire only those systems that add the most value</a:t>
            </a:r>
          </a:p>
          <a:p>
            <a:pPr lvl="1"/>
            <a:r>
              <a:rPr lang="en-US" sz="2200" dirty="0"/>
              <a:t>Organizations try to maximize business/IT alignment</a:t>
            </a:r>
          </a:p>
          <a:p>
            <a:pPr lvl="1"/>
            <a:r>
              <a:rPr lang="en-US" sz="2200" b="1" dirty="0"/>
              <a:t>Strategic necessity </a:t>
            </a:r>
            <a:r>
              <a:rPr lang="en-US" sz="2200" dirty="0"/>
              <a:t>is something an organization must do in order to survive</a:t>
            </a:r>
          </a:p>
          <a:p>
            <a:r>
              <a:rPr lang="en-US" sz="2400" dirty="0"/>
              <a:t>In any significant I</a:t>
            </a:r>
            <a:r>
              <a:rPr lang="en-US" sz="100" dirty="0"/>
              <a:t> </a:t>
            </a:r>
            <a:r>
              <a:rPr lang="en-US" sz="2400" dirty="0"/>
              <a:t>S implementation, there must be commensurate, significant organizational change</a:t>
            </a:r>
          </a:p>
          <a:p>
            <a:endParaRPr lang="en-US" sz="2400" dirty="0"/>
          </a:p>
        </p:txBody>
      </p:sp>
    </p:spTree>
    <p:extLst>
      <p:ext uri="{BB962C8B-B14F-4D97-AF65-F5344CB8AC3E}">
        <p14:creationId xmlns:p14="http://schemas.microsoft.com/office/powerpoint/2010/main" val="1508932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Learning Objective 2.1 </a:t>
            </a:r>
            <a:r>
              <a:rPr lang="en-US" sz="2600" dirty="0"/>
              <a:t>(2 of 2)</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a:xfrm>
            <a:off x="446809" y="1441450"/>
            <a:ext cx="8232775" cy="4598988"/>
          </a:xfrm>
        </p:spPr>
        <p:txBody>
          <a:bodyPr/>
          <a:lstStyle/>
          <a:p>
            <a:r>
              <a:rPr lang="en-US" sz="2400" dirty="0"/>
              <a:t>Describe how information systems support business models used by companies operating in the digital world</a:t>
            </a:r>
          </a:p>
        </p:txBody>
      </p:sp>
    </p:spTree>
    <p:extLst>
      <p:ext uri="{BB962C8B-B14F-4D97-AF65-F5344CB8AC3E}">
        <p14:creationId xmlns:p14="http://schemas.microsoft.com/office/powerpoint/2010/main" val="697279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Business Models in the Digital World</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a:xfrm>
            <a:off x="457200" y="1441450"/>
            <a:ext cx="8232775" cy="4693132"/>
          </a:xfrm>
        </p:spPr>
        <p:txBody>
          <a:bodyPr/>
          <a:lstStyle/>
          <a:p>
            <a:r>
              <a:rPr lang="en-US" sz="2200" dirty="0"/>
              <a:t>Revenue Models in the Digital World</a:t>
            </a:r>
          </a:p>
          <a:p>
            <a:r>
              <a:rPr lang="en-US" sz="2200" dirty="0"/>
              <a:t>Platform-Based Business Models and the Sharing Economy</a:t>
            </a:r>
          </a:p>
          <a:p>
            <a:r>
              <a:rPr lang="en-US" sz="2200" dirty="0"/>
              <a:t>Service-Based Business Models</a:t>
            </a:r>
          </a:p>
          <a:p>
            <a:pPr marL="101600" indent="0">
              <a:buNone/>
            </a:pPr>
            <a:r>
              <a:rPr lang="en-US" sz="2200" dirty="0"/>
              <a:t>A </a:t>
            </a:r>
            <a:r>
              <a:rPr lang="en-US" sz="2200" b="1" dirty="0"/>
              <a:t>business model </a:t>
            </a:r>
            <a:r>
              <a:rPr lang="en-US" sz="2200" dirty="0"/>
              <a:t>is a summary of a business’s strategic direction that outlines how the objectives will be achieved and it reflects the following:</a:t>
            </a:r>
          </a:p>
          <a:p>
            <a:pPr lvl="1"/>
            <a:r>
              <a:rPr lang="en-US" sz="2000" dirty="0"/>
              <a:t>What does a company do?</a:t>
            </a:r>
          </a:p>
          <a:p>
            <a:pPr lvl="1"/>
            <a:r>
              <a:rPr lang="en-US" sz="2000" dirty="0"/>
              <a:t>How does a company uniquely do it?</a:t>
            </a:r>
          </a:p>
          <a:p>
            <a:pPr lvl="1"/>
            <a:r>
              <a:rPr lang="en-US" sz="2000" dirty="0"/>
              <a:t>In what way (or ways) does the company get paid for doing it?</a:t>
            </a:r>
          </a:p>
          <a:p>
            <a:pPr lvl="1"/>
            <a:r>
              <a:rPr lang="en-US" sz="2000" dirty="0"/>
              <a:t>What are the key resources and activities needed?</a:t>
            </a:r>
          </a:p>
          <a:p>
            <a:pPr lvl="1"/>
            <a:r>
              <a:rPr lang="en-US" sz="2000" dirty="0"/>
              <a:t>What are the costs involved?</a:t>
            </a:r>
            <a:endParaRPr lang="en-US" sz="2400" dirty="0"/>
          </a:p>
        </p:txBody>
      </p:sp>
    </p:spTree>
    <p:extLst>
      <p:ext uri="{BB962C8B-B14F-4D97-AF65-F5344CB8AC3E}">
        <p14:creationId xmlns:p14="http://schemas.microsoft.com/office/powerpoint/2010/main" val="3354031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Revenue Models in the Digital World</a:t>
            </a:r>
          </a:p>
        </p:txBody>
      </p:sp>
      <p:graphicFrame>
        <p:nvGraphicFramePr>
          <p:cNvPr id="5" name="Table 5">
            <a:extLst>
              <a:ext uri="{FF2B5EF4-FFF2-40B4-BE49-F238E27FC236}">
                <a16:creationId xmlns:a16="http://schemas.microsoft.com/office/drawing/2014/main" id="{01943F23-D4DA-42CB-996D-774773C54BA0}"/>
              </a:ext>
            </a:extLst>
          </p:cNvPr>
          <p:cNvGraphicFramePr>
            <a:graphicFrameLocks noGrp="1"/>
          </p:cNvGraphicFramePr>
          <p:nvPr>
            <p:ph sz="quarter" idx="13"/>
            <p:extLst>
              <p:ext uri="{D42A27DB-BD31-4B8C-83A1-F6EECF244321}">
                <p14:modId xmlns:p14="http://schemas.microsoft.com/office/powerpoint/2010/main" val="4228427499"/>
              </p:ext>
            </p:extLst>
          </p:nvPr>
        </p:nvGraphicFramePr>
        <p:xfrm>
          <a:off x="457200" y="1441450"/>
          <a:ext cx="8232774" cy="3754120"/>
        </p:xfrm>
        <a:graphic>
          <a:graphicData uri="http://schemas.openxmlformats.org/drawingml/2006/table">
            <a:tbl>
              <a:tblPr firstRow="1" bandRow="1">
                <a:tableStyleId>{40F9630F-82C1-40B7-BC3A-925EFCFF5E92}</a:tableStyleId>
              </a:tblPr>
              <a:tblGrid>
                <a:gridCol w="1592317">
                  <a:extLst>
                    <a:ext uri="{9D8B030D-6E8A-4147-A177-3AD203B41FA5}">
                      <a16:colId xmlns:a16="http://schemas.microsoft.com/office/drawing/2014/main" val="381612076"/>
                    </a:ext>
                  </a:extLst>
                </a:gridCol>
                <a:gridCol w="3436883">
                  <a:extLst>
                    <a:ext uri="{9D8B030D-6E8A-4147-A177-3AD203B41FA5}">
                      <a16:colId xmlns:a16="http://schemas.microsoft.com/office/drawing/2014/main" val="1633606530"/>
                    </a:ext>
                  </a:extLst>
                </a:gridCol>
                <a:gridCol w="3203574">
                  <a:extLst>
                    <a:ext uri="{9D8B030D-6E8A-4147-A177-3AD203B41FA5}">
                      <a16:colId xmlns:a16="http://schemas.microsoft.com/office/drawing/2014/main" val="2082537642"/>
                    </a:ext>
                  </a:extLst>
                </a:gridCol>
              </a:tblGrid>
              <a:tr h="370840">
                <a:tc>
                  <a:txBody>
                    <a:bodyPr/>
                    <a:lstStyle/>
                    <a:p>
                      <a:r>
                        <a:rPr lang="en-US" dirty="0"/>
                        <a:t>Revenue Type</a:t>
                      </a:r>
                    </a:p>
                  </a:txBody>
                  <a:tcPr/>
                </a:tc>
                <a:tc>
                  <a:txBody>
                    <a:bodyPr/>
                    <a:lstStyle/>
                    <a:p>
                      <a:r>
                        <a:rPr lang="en-US" dirty="0"/>
                        <a:t>Description</a:t>
                      </a:r>
                    </a:p>
                  </a:txBody>
                  <a:tcPr/>
                </a:tc>
                <a:tc>
                  <a:txBody>
                    <a:bodyPr/>
                    <a:lstStyle/>
                    <a:p>
                      <a:r>
                        <a:rPr lang="en-US" dirty="0"/>
                        <a:t>Who is Doing This</a:t>
                      </a:r>
                    </a:p>
                  </a:txBody>
                  <a:tcPr/>
                </a:tc>
                <a:extLst>
                  <a:ext uri="{0D108BD9-81ED-4DB2-BD59-A6C34878D82A}">
                    <a16:rowId xmlns:a16="http://schemas.microsoft.com/office/drawing/2014/main" val="2173657503"/>
                  </a:ext>
                </a:extLst>
              </a:tr>
              <a:tr h="370840">
                <a:tc>
                  <a:txBody>
                    <a:bodyPr/>
                    <a:lstStyle/>
                    <a:p>
                      <a:r>
                        <a:rPr lang="en-US" sz="1200" dirty="0"/>
                        <a:t>Affiliate marketing</a:t>
                      </a:r>
                    </a:p>
                  </a:txBody>
                  <a:tcPr/>
                </a:tc>
                <a:tc>
                  <a:txBody>
                    <a:bodyPr/>
                    <a:lstStyle/>
                    <a:p>
                      <a:r>
                        <a:rPr lang="en-US" sz="1200" dirty="0"/>
                        <a:t>Paying businesses that bring or refer customers to another business.  Revenue sharing is typically used</a:t>
                      </a:r>
                    </a:p>
                  </a:txBody>
                  <a:tcPr/>
                </a:tc>
                <a:tc>
                  <a:txBody>
                    <a:bodyPr/>
                    <a:lstStyle/>
                    <a:p>
                      <a:r>
                        <a:rPr lang="en-US" sz="1200" dirty="0"/>
                        <a:t>Amazon’s Associates program</a:t>
                      </a:r>
                    </a:p>
                  </a:txBody>
                  <a:tcPr/>
                </a:tc>
                <a:extLst>
                  <a:ext uri="{0D108BD9-81ED-4DB2-BD59-A6C34878D82A}">
                    <a16:rowId xmlns:a16="http://schemas.microsoft.com/office/drawing/2014/main" val="2322799051"/>
                  </a:ext>
                </a:extLst>
              </a:tr>
              <a:tr h="370840">
                <a:tc>
                  <a:txBody>
                    <a:bodyPr/>
                    <a:lstStyle/>
                    <a:p>
                      <a:r>
                        <a:rPr lang="en-US" sz="1200" dirty="0"/>
                        <a:t>Advertising</a:t>
                      </a:r>
                    </a:p>
                  </a:txBody>
                  <a:tcPr/>
                </a:tc>
                <a:tc>
                  <a:txBody>
                    <a:bodyPr/>
                    <a:lstStyle/>
                    <a:p>
                      <a:r>
                        <a:rPr lang="en-US" sz="1200" dirty="0"/>
                        <a:t>Free services are provided to customers and paid for by a third party</a:t>
                      </a:r>
                    </a:p>
                  </a:txBody>
                  <a:tcPr/>
                </a:tc>
                <a:tc>
                  <a:txBody>
                    <a:bodyPr/>
                    <a:lstStyle/>
                    <a:p>
                      <a:r>
                        <a:rPr lang="en-US" sz="1200" dirty="0"/>
                        <a:t>Yahoo!, Google, Facebook, Twitter, TikTok</a:t>
                      </a:r>
                    </a:p>
                  </a:txBody>
                  <a:tcPr/>
                </a:tc>
                <a:extLst>
                  <a:ext uri="{0D108BD9-81ED-4DB2-BD59-A6C34878D82A}">
                    <a16:rowId xmlns:a16="http://schemas.microsoft.com/office/drawing/2014/main" val="3453275375"/>
                  </a:ext>
                </a:extLst>
              </a:tr>
              <a:tr h="370840">
                <a:tc>
                  <a:txBody>
                    <a:bodyPr/>
                    <a:lstStyle/>
                    <a:p>
                      <a:r>
                        <a:rPr lang="en-US" sz="1200" dirty="0"/>
                        <a:t>Subscription</a:t>
                      </a:r>
                    </a:p>
                  </a:txBody>
                  <a:tcPr/>
                </a:tc>
                <a:tc>
                  <a:txBody>
                    <a:bodyPr/>
                    <a:lstStyle/>
                    <a:p>
                      <a:r>
                        <a:rPr lang="en-US" sz="1200" dirty="0"/>
                        <a:t>Users pay a monthly or yearly recurring fee for the use of the product/service</a:t>
                      </a:r>
                    </a:p>
                  </a:txBody>
                  <a:tcPr/>
                </a:tc>
                <a:tc>
                  <a:txBody>
                    <a:bodyPr/>
                    <a:lstStyle/>
                    <a:p>
                      <a:r>
                        <a:rPr lang="en-US" sz="1200" dirty="0"/>
                        <a:t>Netflix, World of Warcraft, Spotify, Symantec, Norton</a:t>
                      </a:r>
                    </a:p>
                  </a:txBody>
                  <a:tcPr/>
                </a:tc>
                <a:extLst>
                  <a:ext uri="{0D108BD9-81ED-4DB2-BD59-A6C34878D82A}">
                    <a16:rowId xmlns:a16="http://schemas.microsoft.com/office/drawing/2014/main" val="349472089"/>
                  </a:ext>
                </a:extLst>
              </a:tr>
              <a:tr h="370840">
                <a:tc>
                  <a:txBody>
                    <a:bodyPr/>
                    <a:lstStyle/>
                    <a:p>
                      <a:r>
                        <a:rPr lang="en-US" sz="1200" dirty="0"/>
                        <a:t>Licensing</a:t>
                      </a:r>
                    </a:p>
                  </a:txBody>
                  <a:tcPr/>
                </a:tc>
                <a:tc>
                  <a:txBody>
                    <a:bodyPr/>
                    <a:lstStyle/>
                    <a:p>
                      <a:r>
                        <a:rPr lang="en-US" sz="1200" dirty="0"/>
                        <a:t>Users pay a fee for using protected intellectual property (e.g., software</a:t>
                      </a:r>
                    </a:p>
                  </a:txBody>
                  <a:tcPr/>
                </a:tc>
                <a:tc>
                  <a:txBody>
                    <a:bodyPr/>
                    <a:lstStyle/>
                    <a:p>
                      <a:r>
                        <a:rPr lang="en-US" sz="1200" dirty="0"/>
                        <a:t>Minecraft, Angry Birds, Tasker, WolframAlpha, Face Tune, ProCamera</a:t>
                      </a:r>
                    </a:p>
                  </a:txBody>
                  <a:tcPr/>
                </a:tc>
                <a:extLst>
                  <a:ext uri="{0D108BD9-81ED-4DB2-BD59-A6C34878D82A}">
                    <a16:rowId xmlns:a16="http://schemas.microsoft.com/office/drawing/2014/main" val="3563770134"/>
                  </a:ext>
                </a:extLst>
              </a:tr>
              <a:tr h="370840">
                <a:tc>
                  <a:txBody>
                    <a:bodyPr/>
                    <a:lstStyle/>
                    <a:p>
                      <a:r>
                        <a:rPr lang="en-US" sz="1200" dirty="0"/>
                        <a:t>Transaction fees/Brokerage</a:t>
                      </a:r>
                    </a:p>
                  </a:txBody>
                  <a:tcPr/>
                </a:tc>
                <a:tc>
                  <a:txBody>
                    <a:bodyPr/>
                    <a:lstStyle/>
                    <a:p>
                      <a:r>
                        <a:rPr lang="en-US" sz="1200" dirty="0"/>
                        <a:t>A commission is paid to the business for aiding in the transaction</a:t>
                      </a:r>
                    </a:p>
                  </a:txBody>
                  <a:tcPr/>
                </a:tc>
                <a:tc>
                  <a:txBody>
                    <a:bodyPr/>
                    <a:lstStyle/>
                    <a:p>
                      <a:r>
                        <a:rPr lang="en-US" sz="1200" dirty="0"/>
                        <a:t>PayPal, eBay, Scottrade, Airbnb</a:t>
                      </a:r>
                    </a:p>
                  </a:txBody>
                  <a:tcPr/>
                </a:tc>
                <a:extLst>
                  <a:ext uri="{0D108BD9-81ED-4DB2-BD59-A6C34878D82A}">
                    <a16:rowId xmlns:a16="http://schemas.microsoft.com/office/drawing/2014/main" val="297823494"/>
                  </a:ext>
                </a:extLst>
              </a:tr>
              <a:tr h="370840">
                <a:tc>
                  <a:txBody>
                    <a:bodyPr/>
                    <a:lstStyle/>
                    <a:p>
                      <a:r>
                        <a:rPr lang="en-US" sz="1200" dirty="0"/>
                        <a:t>Traditional sales</a:t>
                      </a:r>
                    </a:p>
                  </a:txBody>
                  <a:tcPr/>
                </a:tc>
                <a:tc>
                  <a:txBody>
                    <a:bodyPr/>
                    <a:lstStyle/>
                    <a:p>
                      <a:r>
                        <a:rPr lang="en-US" sz="1200" dirty="0"/>
                        <a:t>A consumer buys a product/service from the website or makes in-app purchases</a:t>
                      </a:r>
                    </a:p>
                  </a:txBody>
                  <a:tcPr/>
                </a:tc>
                <a:tc>
                  <a:txBody>
                    <a:bodyPr/>
                    <a:lstStyle/>
                    <a:p>
                      <a:r>
                        <a:rPr lang="en-US" sz="1200" dirty="0"/>
                        <a:t>Amazon, Zappos, Nordstrom.com, iTunes, TikTok, Honor of Kings</a:t>
                      </a:r>
                    </a:p>
                  </a:txBody>
                  <a:tcPr/>
                </a:tc>
                <a:extLst>
                  <a:ext uri="{0D108BD9-81ED-4DB2-BD59-A6C34878D82A}">
                    <a16:rowId xmlns:a16="http://schemas.microsoft.com/office/drawing/2014/main" val="81740655"/>
                  </a:ext>
                </a:extLst>
              </a:tr>
              <a:tr h="370840">
                <a:tc>
                  <a:txBody>
                    <a:bodyPr/>
                    <a:lstStyle/>
                    <a:p>
                      <a:r>
                        <a:rPr lang="en-US" sz="1200" dirty="0"/>
                        <a:t>Freemium</a:t>
                      </a:r>
                    </a:p>
                  </a:txBody>
                  <a:tcPr/>
                </a:tc>
                <a:tc>
                  <a:txBody>
                    <a:bodyPr/>
                    <a:lstStyle/>
                    <a:p>
                      <a:r>
                        <a:rPr lang="en-US" sz="1200" dirty="0"/>
                        <a:t>Basic services are offered for free, but a premium is charge for special features</a:t>
                      </a:r>
                    </a:p>
                  </a:txBody>
                  <a:tcPr/>
                </a:tc>
                <a:tc>
                  <a:txBody>
                    <a:bodyPr/>
                    <a:lstStyle/>
                    <a:p>
                      <a:r>
                        <a:rPr lang="en-US" sz="1200" dirty="0"/>
                        <a:t>Flickr, Skye, Dropbox.com</a:t>
                      </a:r>
                    </a:p>
                  </a:txBody>
                  <a:tcPr/>
                </a:tc>
                <a:extLst>
                  <a:ext uri="{0D108BD9-81ED-4DB2-BD59-A6C34878D82A}">
                    <a16:rowId xmlns:a16="http://schemas.microsoft.com/office/drawing/2014/main" val="24114335"/>
                  </a:ext>
                </a:extLst>
              </a:tr>
            </a:tbl>
          </a:graphicData>
        </a:graphic>
      </p:graphicFrame>
      <p:sp>
        <p:nvSpPr>
          <p:cNvPr id="4" name="Content Placeholder 2">
            <a:extLst>
              <a:ext uri="{FF2B5EF4-FFF2-40B4-BE49-F238E27FC236}">
                <a16:creationId xmlns:a16="http://schemas.microsoft.com/office/drawing/2014/main" id="{6177FD21-1FE8-45BD-A027-8EE3A3B6A262}"/>
              </a:ext>
            </a:extLst>
          </p:cNvPr>
          <p:cNvSpPr txBox="1">
            <a:spLocks/>
          </p:cNvSpPr>
          <p:nvPr/>
        </p:nvSpPr>
        <p:spPr>
          <a:xfrm>
            <a:off x="450850" y="5370134"/>
            <a:ext cx="8232775" cy="87389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000" dirty="0"/>
              <a:t>A </a:t>
            </a:r>
            <a:r>
              <a:rPr lang="en-US" sz="2000" b="1" dirty="0"/>
              <a:t>revenue model </a:t>
            </a:r>
            <a:r>
              <a:rPr lang="en-US" sz="2000" dirty="0"/>
              <a:t>describes how the firm will earn revenue, generate profits, and produce a superior return on invested capital</a:t>
            </a:r>
          </a:p>
          <a:p>
            <a:pPr marL="101600" indent="0">
              <a:buNone/>
            </a:pPr>
            <a:endParaRPr lang="en-US" sz="2400" dirty="0"/>
          </a:p>
        </p:txBody>
      </p:sp>
    </p:spTree>
    <p:extLst>
      <p:ext uri="{BB962C8B-B14F-4D97-AF65-F5344CB8AC3E}">
        <p14:creationId xmlns:p14="http://schemas.microsoft.com/office/powerpoint/2010/main" val="4171353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Freemium</a:t>
            </a:r>
          </a:p>
        </p:txBody>
      </p:sp>
      <p:pic>
        <p:nvPicPr>
          <p:cNvPr id="6" name="Content Placeholder 5" descr="Diagram&#10;&#10;Description automatically generated">
            <a:extLst>
              <a:ext uri="{FF2B5EF4-FFF2-40B4-BE49-F238E27FC236}">
                <a16:creationId xmlns:a16="http://schemas.microsoft.com/office/drawing/2014/main" id="{FA22176D-8884-4654-872E-326097B5B729}"/>
              </a:ext>
            </a:extLst>
          </p:cNvPr>
          <p:cNvPicPr>
            <a:picLocks noGrp="1" noChangeAspect="1"/>
          </p:cNvPicPr>
          <p:nvPr>
            <p:ph sz="quarter" idx="13"/>
          </p:nvPr>
        </p:nvPicPr>
        <p:blipFill>
          <a:blip r:embed="rId2"/>
          <a:stretch>
            <a:fillRect/>
          </a:stretch>
        </p:blipFill>
        <p:spPr>
          <a:xfrm>
            <a:off x="2177594" y="1312650"/>
            <a:ext cx="4788811" cy="3455988"/>
          </a:xfrm>
        </p:spPr>
      </p:pic>
      <p:sp>
        <p:nvSpPr>
          <p:cNvPr id="4" name="Content Placeholder 2">
            <a:extLst>
              <a:ext uri="{FF2B5EF4-FFF2-40B4-BE49-F238E27FC236}">
                <a16:creationId xmlns:a16="http://schemas.microsoft.com/office/drawing/2014/main" id="{09A279ED-FEBA-4D22-972A-566471DB9BB2}"/>
              </a:ext>
            </a:extLst>
          </p:cNvPr>
          <p:cNvSpPr txBox="1">
            <a:spLocks/>
          </p:cNvSpPr>
          <p:nvPr/>
        </p:nvSpPr>
        <p:spPr>
          <a:xfrm>
            <a:off x="457200" y="4881489"/>
            <a:ext cx="8232775" cy="136691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000" b="1" dirty="0"/>
              <a:t>Freemium</a:t>
            </a:r>
            <a:r>
              <a:rPr lang="en-US" sz="2000" dirty="0"/>
              <a:t> is when an organization gives away limited versions of a product or service for free to build a large customer base and then charges a premium for unrestricted versions (usually on a subscription basis</a:t>
            </a:r>
          </a:p>
        </p:txBody>
      </p:sp>
    </p:spTree>
    <p:extLst>
      <p:ext uri="{BB962C8B-B14F-4D97-AF65-F5344CB8AC3E}">
        <p14:creationId xmlns:p14="http://schemas.microsoft.com/office/powerpoint/2010/main" val="2029047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Platform-Based Business Models and the Sharing Economy</a:t>
            </a:r>
          </a:p>
        </p:txBody>
      </p:sp>
      <p:sp>
        <p:nvSpPr>
          <p:cNvPr id="4" name="Content Placeholder 2">
            <a:extLst>
              <a:ext uri="{FF2B5EF4-FFF2-40B4-BE49-F238E27FC236}">
                <a16:creationId xmlns:a16="http://schemas.microsoft.com/office/drawing/2014/main" id="{F61E2A34-7EF6-4598-9E48-ED52947BC72C}"/>
              </a:ext>
            </a:extLst>
          </p:cNvPr>
          <p:cNvSpPr txBox="1">
            <a:spLocks/>
          </p:cNvSpPr>
          <p:nvPr/>
        </p:nvSpPr>
        <p:spPr>
          <a:xfrm>
            <a:off x="454025" y="1312650"/>
            <a:ext cx="8232775" cy="82360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400" dirty="0"/>
              <a:t>A </a:t>
            </a:r>
            <a:r>
              <a:rPr lang="en-US" sz="2400" b="1" dirty="0"/>
              <a:t>digital platform</a:t>
            </a:r>
            <a:r>
              <a:rPr lang="en-US" sz="2400" dirty="0"/>
              <a:t> enables other businesses or users to co-create value as seen in the examples below:</a:t>
            </a:r>
          </a:p>
        </p:txBody>
      </p:sp>
      <p:graphicFrame>
        <p:nvGraphicFramePr>
          <p:cNvPr id="5" name="Table 5">
            <a:extLst>
              <a:ext uri="{FF2B5EF4-FFF2-40B4-BE49-F238E27FC236}">
                <a16:creationId xmlns:a16="http://schemas.microsoft.com/office/drawing/2014/main" id="{8F3DAD12-2201-4E4F-89CD-0072435E3549}"/>
              </a:ext>
            </a:extLst>
          </p:cNvPr>
          <p:cNvGraphicFramePr>
            <a:graphicFrameLocks noGrp="1"/>
          </p:cNvGraphicFramePr>
          <p:nvPr>
            <p:ph sz="quarter" idx="13"/>
            <p:extLst>
              <p:ext uri="{D42A27DB-BD31-4B8C-83A1-F6EECF244321}">
                <p14:modId xmlns:p14="http://schemas.microsoft.com/office/powerpoint/2010/main" val="2097738888"/>
              </p:ext>
            </p:extLst>
          </p:nvPr>
        </p:nvGraphicFramePr>
        <p:xfrm>
          <a:off x="1681108" y="2225819"/>
          <a:ext cx="5778608" cy="3337560"/>
        </p:xfrm>
        <a:graphic>
          <a:graphicData uri="http://schemas.openxmlformats.org/drawingml/2006/table">
            <a:tbl>
              <a:tblPr firstRow="1" bandRow="1">
                <a:tableStyleId>{40F9630F-82C1-40B7-BC3A-925EFCFF5E92}</a:tableStyleId>
              </a:tblPr>
              <a:tblGrid>
                <a:gridCol w="2889304">
                  <a:extLst>
                    <a:ext uri="{9D8B030D-6E8A-4147-A177-3AD203B41FA5}">
                      <a16:colId xmlns:a16="http://schemas.microsoft.com/office/drawing/2014/main" val="3451149688"/>
                    </a:ext>
                  </a:extLst>
                </a:gridCol>
                <a:gridCol w="2889304">
                  <a:extLst>
                    <a:ext uri="{9D8B030D-6E8A-4147-A177-3AD203B41FA5}">
                      <a16:colId xmlns:a16="http://schemas.microsoft.com/office/drawing/2014/main" val="3160716321"/>
                    </a:ext>
                  </a:extLst>
                </a:gridCol>
              </a:tblGrid>
              <a:tr h="370840">
                <a:tc>
                  <a:txBody>
                    <a:bodyPr/>
                    <a:lstStyle/>
                    <a:p>
                      <a:r>
                        <a:rPr lang="en-US" dirty="0"/>
                        <a:t>Value Created/Exchanged</a:t>
                      </a:r>
                    </a:p>
                  </a:txBody>
                  <a:tcPr/>
                </a:tc>
                <a:tc>
                  <a:txBody>
                    <a:bodyPr/>
                    <a:lstStyle/>
                    <a:p>
                      <a:r>
                        <a:rPr lang="en-US" dirty="0"/>
                        <a:t>Examples</a:t>
                      </a:r>
                    </a:p>
                  </a:txBody>
                  <a:tcPr/>
                </a:tc>
                <a:extLst>
                  <a:ext uri="{0D108BD9-81ED-4DB2-BD59-A6C34878D82A}">
                    <a16:rowId xmlns:a16="http://schemas.microsoft.com/office/drawing/2014/main" val="1505036103"/>
                  </a:ext>
                </a:extLst>
              </a:tr>
              <a:tr h="370840">
                <a:tc>
                  <a:txBody>
                    <a:bodyPr/>
                    <a:lstStyle/>
                    <a:p>
                      <a:r>
                        <a:rPr lang="en-US" dirty="0"/>
                        <a:t>Products</a:t>
                      </a:r>
                    </a:p>
                  </a:txBody>
                  <a:tcPr/>
                </a:tc>
                <a:tc>
                  <a:txBody>
                    <a:bodyPr/>
                    <a:lstStyle/>
                    <a:p>
                      <a:r>
                        <a:rPr lang="en-US" dirty="0"/>
                        <a:t>Amazon Marketplace, eBay</a:t>
                      </a:r>
                    </a:p>
                  </a:txBody>
                  <a:tcPr/>
                </a:tc>
                <a:extLst>
                  <a:ext uri="{0D108BD9-81ED-4DB2-BD59-A6C34878D82A}">
                    <a16:rowId xmlns:a16="http://schemas.microsoft.com/office/drawing/2014/main" val="3342538523"/>
                  </a:ext>
                </a:extLst>
              </a:tr>
              <a:tr h="370840">
                <a:tc>
                  <a:txBody>
                    <a:bodyPr/>
                    <a:lstStyle/>
                    <a:p>
                      <a:r>
                        <a:rPr lang="en-US" dirty="0"/>
                        <a:t>Services</a:t>
                      </a:r>
                    </a:p>
                  </a:txBody>
                  <a:tcPr/>
                </a:tc>
                <a:tc>
                  <a:txBody>
                    <a:bodyPr/>
                    <a:lstStyle/>
                    <a:p>
                      <a:r>
                        <a:rPr lang="en-US" dirty="0"/>
                        <a:t>Airbnb, Uber</a:t>
                      </a:r>
                    </a:p>
                  </a:txBody>
                  <a:tcPr/>
                </a:tc>
                <a:extLst>
                  <a:ext uri="{0D108BD9-81ED-4DB2-BD59-A6C34878D82A}">
                    <a16:rowId xmlns:a16="http://schemas.microsoft.com/office/drawing/2014/main" val="4054565105"/>
                  </a:ext>
                </a:extLst>
              </a:tr>
              <a:tr h="370840">
                <a:tc>
                  <a:txBody>
                    <a:bodyPr/>
                    <a:lstStyle/>
                    <a:p>
                      <a:r>
                        <a:rPr lang="en-US" dirty="0"/>
                        <a:t>Payments</a:t>
                      </a:r>
                    </a:p>
                  </a:txBody>
                  <a:tcPr/>
                </a:tc>
                <a:tc>
                  <a:txBody>
                    <a:bodyPr/>
                    <a:lstStyle/>
                    <a:p>
                      <a:r>
                        <a:rPr lang="en-US" dirty="0"/>
                        <a:t>Square, PayPal</a:t>
                      </a:r>
                    </a:p>
                  </a:txBody>
                  <a:tcPr/>
                </a:tc>
                <a:extLst>
                  <a:ext uri="{0D108BD9-81ED-4DB2-BD59-A6C34878D82A}">
                    <a16:rowId xmlns:a16="http://schemas.microsoft.com/office/drawing/2014/main" val="3451377481"/>
                  </a:ext>
                </a:extLst>
              </a:tr>
              <a:tr h="370840">
                <a:tc>
                  <a:txBody>
                    <a:bodyPr/>
                    <a:lstStyle/>
                    <a:p>
                      <a:r>
                        <a:rPr lang="en-US" dirty="0"/>
                        <a:t>Investments and funding</a:t>
                      </a:r>
                    </a:p>
                  </a:txBody>
                  <a:tcPr/>
                </a:tc>
                <a:tc>
                  <a:txBody>
                    <a:bodyPr/>
                    <a:lstStyle/>
                    <a:p>
                      <a:r>
                        <a:rPr lang="en-US" dirty="0"/>
                        <a:t>Kickstarter, Lending Club</a:t>
                      </a:r>
                    </a:p>
                  </a:txBody>
                  <a:tcPr/>
                </a:tc>
                <a:extLst>
                  <a:ext uri="{0D108BD9-81ED-4DB2-BD59-A6C34878D82A}">
                    <a16:rowId xmlns:a16="http://schemas.microsoft.com/office/drawing/2014/main" val="2128236660"/>
                  </a:ext>
                </a:extLst>
              </a:tr>
              <a:tr h="370840">
                <a:tc>
                  <a:txBody>
                    <a:bodyPr/>
                    <a:lstStyle/>
                    <a:p>
                      <a:r>
                        <a:rPr lang="en-US" dirty="0"/>
                        <a:t>Content</a:t>
                      </a:r>
                    </a:p>
                  </a:txBody>
                  <a:tcPr/>
                </a:tc>
                <a:tc>
                  <a:txBody>
                    <a:bodyPr/>
                    <a:lstStyle/>
                    <a:p>
                      <a:r>
                        <a:rPr lang="en-US" dirty="0"/>
                        <a:t>Wikipedia, Twitter, YouTube</a:t>
                      </a:r>
                    </a:p>
                  </a:txBody>
                  <a:tcPr/>
                </a:tc>
                <a:extLst>
                  <a:ext uri="{0D108BD9-81ED-4DB2-BD59-A6C34878D82A}">
                    <a16:rowId xmlns:a16="http://schemas.microsoft.com/office/drawing/2014/main" val="1506203135"/>
                  </a:ext>
                </a:extLst>
              </a:tr>
              <a:tr h="370840">
                <a:tc>
                  <a:txBody>
                    <a:bodyPr/>
                    <a:lstStyle/>
                    <a:p>
                      <a:r>
                        <a:rPr lang="en-US" dirty="0"/>
                        <a:t>Communication</a:t>
                      </a:r>
                    </a:p>
                  </a:txBody>
                  <a:tcPr/>
                </a:tc>
                <a:tc>
                  <a:txBody>
                    <a:bodyPr/>
                    <a:lstStyle/>
                    <a:p>
                      <a:r>
                        <a:rPr lang="en-US" dirty="0"/>
                        <a:t>WhatsApp, Skype</a:t>
                      </a:r>
                    </a:p>
                  </a:txBody>
                  <a:tcPr/>
                </a:tc>
                <a:extLst>
                  <a:ext uri="{0D108BD9-81ED-4DB2-BD59-A6C34878D82A}">
                    <a16:rowId xmlns:a16="http://schemas.microsoft.com/office/drawing/2014/main" val="2975077191"/>
                  </a:ext>
                </a:extLst>
              </a:tr>
              <a:tr h="370840">
                <a:tc>
                  <a:txBody>
                    <a:bodyPr/>
                    <a:lstStyle/>
                    <a:p>
                      <a:r>
                        <a:rPr lang="en-US" dirty="0"/>
                        <a:t>Collaboration</a:t>
                      </a:r>
                    </a:p>
                  </a:txBody>
                  <a:tcPr/>
                </a:tc>
                <a:tc>
                  <a:txBody>
                    <a:bodyPr/>
                    <a:lstStyle/>
                    <a:p>
                      <a:r>
                        <a:rPr lang="en-US" dirty="0"/>
                        <a:t>Dropbox</a:t>
                      </a:r>
                    </a:p>
                  </a:txBody>
                  <a:tcPr/>
                </a:tc>
                <a:extLst>
                  <a:ext uri="{0D108BD9-81ED-4DB2-BD59-A6C34878D82A}">
                    <a16:rowId xmlns:a16="http://schemas.microsoft.com/office/drawing/2014/main" val="3524909992"/>
                  </a:ext>
                </a:extLst>
              </a:tr>
              <a:tr h="370840">
                <a:tc>
                  <a:txBody>
                    <a:bodyPr/>
                    <a:lstStyle/>
                    <a:p>
                      <a:r>
                        <a:rPr lang="en-US" dirty="0"/>
                        <a:t>Social relationships</a:t>
                      </a:r>
                    </a:p>
                  </a:txBody>
                  <a:tcPr/>
                </a:tc>
                <a:tc>
                  <a:txBody>
                    <a:bodyPr/>
                    <a:lstStyle/>
                    <a:p>
                      <a:r>
                        <a:rPr lang="en-US" dirty="0"/>
                        <a:t>Facebook, LinkedIn</a:t>
                      </a:r>
                    </a:p>
                  </a:txBody>
                  <a:tcPr/>
                </a:tc>
                <a:extLst>
                  <a:ext uri="{0D108BD9-81ED-4DB2-BD59-A6C34878D82A}">
                    <a16:rowId xmlns:a16="http://schemas.microsoft.com/office/drawing/2014/main" val="2232850253"/>
                  </a:ext>
                </a:extLst>
              </a:tr>
            </a:tbl>
          </a:graphicData>
        </a:graphic>
      </p:graphicFrame>
    </p:spTree>
    <p:extLst>
      <p:ext uri="{BB962C8B-B14F-4D97-AF65-F5344CB8AC3E}">
        <p14:creationId xmlns:p14="http://schemas.microsoft.com/office/powerpoint/2010/main" val="68672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Learning Objective 2.1 </a:t>
            </a:r>
            <a:r>
              <a:rPr lang="en-US" sz="2600" dirty="0"/>
              <a:t>(1 of 2)</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a:xfrm>
            <a:off x="457200" y="1441450"/>
            <a:ext cx="8232775" cy="1419737"/>
          </a:xfrm>
        </p:spPr>
        <p:txBody>
          <a:bodyPr/>
          <a:lstStyle/>
          <a:p>
            <a:r>
              <a:rPr lang="en-US" sz="2400" dirty="0">
                <a:solidFill>
                  <a:schemeClr val="tx1"/>
                </a:solidFill>
              </a:rPr>
              <a:t>Discuss how information systems can be used for automation, organizational learning, and strategic advantage</a:t>
            </a:r>
          </a:p>
        </p:txBody>
      </p:sp>
    </p:spTree>
    <p:extLst>
      <p:ext uri="{BB962C8B-B14F-4D97-AF65-F5344CB8AC3E}">
        <p14:creationId xmlns:p14="http://schemas.microsoft.com/office/powerpoint/2010/main" val="93268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A Platform-Based Business Model</a:t>
            </a:r>
          </a:p>
        </p:txBody>
      </p:sp>
      <p:pic>
        <p:nvPicPr>
          <p:cNvPr id="6" name="Content Placeholder 5" descr="Diagram&#10;&#10;Description automatically generated">
            <a:extLst>
              <a:ext uri="{FF2B5EF4-FFF2-40B4-BE49-F238E27FC236}">
                <a16:creationId xmlns:a16="http://schemas.microsoft.com/office/drawing/2014/main" id="{C6707630-7D0E-429D-ADE6-8A46385C6EB4}"/>
              </a:ext>
            </a:extLst>
          </p:cNvPr>
          <p:cNvPicPr>
            <a:picLocks noGrp="1" noChangeAspect="1"/>
          </p:cNvPicPr>
          <p:nvPr>
            <p:ph sz="quarter" idx="13"/>
          </p:nvPr>
        </p:nvPicPr>
        <p:blipFill>
          <a:blip r:embed="rId2"/>
          <a:stretch>
            <a:fillRect/>
          </a:stretch>
        </p:blipFill>
        <p:spPr>
          <a:xfrm>
            <a:off x="2434658" y="1441450"/>
            <a:ext cx="4277858" cy="3246438"/>
          </a:xfrm>
        </p:spPr>
      </p:pic>
      <p:sp>
        <p:nvSpPr>
          <p:cNvPr id="4" name="Content Placeholder 2">
            <a:extLst>
              <a:ext uri="{FF2B5EF4-FFF2-40B4-BE49-F238E27FC236}">
                <a16:creationId xmlns:a16="http://schemas.microsoft.com/office/drawing/2014/main" id="{A1FD31DE-99EA-486B-A425-139106FA383C}"/>
              </a:ext>
            </a:extLst>
          </p:cNvPr>
          <p:cNvSpPr txBox="1">
            <a:spLocks/>
          </p:cNvSpPr>
          <p:nvPr/>
        </p:nvSpPr>
        <p:spPr>
          <a:xfrm>
            <a:off x="454025" y="4908331"/>
            <a:ext cx="8232775" cy="126649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400" dirty="0"/>
              <a:t>The value of the app store (a platform) depends on the numbers of users on the same side and on the other side of the platform</a:t>
            </a:r>
          </a:p>
        </p:txBody>
      </p:sp>
    </p:spTree>
    <p:extLst>
      <p:ext uri="{BB962C8B-B14F-4D97-AF65-F5344CB8AC3E}">
        <p14:creationId xmlns:p14="http://schemas.microsoft.com/office/powerpoint/2010/main" val="1882722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A Sharing Economy</a:t>
            </a:r>
          </a:p>
        </p:txBody>
      </p:sp>
      <p:pic>
        <p:nvPicPr>
          <p:cNvPr id="6" name="Content Placeholder 5" descr="Diagram&#10;&#10;Description automatically generated">
            <a:extLst>
              <a:ext uri="{FF2B5EF4-FFF2-40B4-BE49-F238E27FC236}">
                <a16:creationId xmlns:a16="http://schemas.microsoft.com/office/drawing/2014/main" id="{616FFDC4-9FCE-479A-915E-63CAE8C835EE}"/>
              </a:ext>
            </a:extLst>
          </p:cNvPr>
          <p:cNvPicPr>
            <a:picLocks noGrp="1" noChangeAspect="1"/>
          </p:cNvPicPr>
          <p:nvPr>
            <p:ph sz="quarter" idx="13"/>
          </p:nvPr>
        </p:nvPicPr>
        <p:blipFill>
          <a:blip r:embed="rId2"/>
          <a:stretch>
            <a:fillRect/>
          </a:stretch>
        </p:blipFill>
        <p:spPr>
          <a:xfrm>
            <a:off x="797490" y="1441450"/>
            <a:ext cx="7552194" cy="3414713"/>
          </a:xfrm>
        </p:spPr>
      </p:pic>
      <p:sp>
        <p:nvSpPr>
          <p:cNvPr id="4" name="Content Placeholder 2">
            <a:extLst>
              <a:ext uri="{FF2B5EF4-FFF2-40B4-BE49-F238E27FC236}">
                <a16:creationId xmlns:a16="http://schemas.microsoft.com/office/drawing/2014/main" id="{DC642365-8104-4993-9E03-113CA7863230}"/>
              </a:ext>
            </a:extLst>
          </p:cNvPr>
          <p:cNvSpPr txBox="1">
            <a:spLocks/>
          </p:cNvSpPr>
          <p:nvPr/>
        </p:nvSpPr>
        <p:spPr>
          <a:xfrm>
            <a:off x="454025" y="4908330"/>
            <a:ext cx="8232775" cy="156604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200" dirty="0"/>
              <a:t>A </a:t>
            </a:r>
            <a:r>
              <a:rPr lang="en-US" sz="2200" b="1" dirty="0"/>
              <a:t>sharing economy </a:t>
            </a:r>
            <a:r>
              <a:rPr lang="en-US" sz="2200" dirty="0"/>
              <a:t>has been defined as “an economic system in which assets or services are shared between private individuals, either free or for a fee, typically by means of the internet				</a:t>
            </a:r>
            <a:r>
              <a:rPr lang="en-US" sz="1800" b="1" dirty="0"/>
              <a:t>(Oxford Dictionary, 2016)</a:t>
            </a:r>
          </a:p>
        </p:txBody>
      </p:sp>
    </p:spTree>
    <p:extLst>
      <p:ext uri="{BB962C8B-B14F-4D97-AF65-F5344CB8AC3E}">
        <p14:creationId xmlns:p14="http://schemas.microsoft.com/office/powerpoint/2010/main" val="715618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Service-Based Business Models</a:t>
            </a:r>
          </a:p>
        </p:txBody>
      </p:sp>
      <p:sp>
        <p:nvSpPr>
          <p:cNvPr id="9" name="Content Placeholder 2">
            <a:extLst>
              <a:ext uri="{FF2B5EF4-FFF2-40B4-BE49-F238E27FC236}">
                <a16:creationId xmlns:a16="http://schemas.microsoft.com/office/drawing/2014/main" id="{C51685A2-57A9-4F4E-94EC-60561EC022BC}"/>
              </a:ext>
            </a:extLst>
          </p:cNvPr>
          <p:cNvSpPr txBox="1">
            <a:spLocks/>
          </p:cNvSpPr>
          <p:nvPr/>
        </p:nvSpPr>
        <p:spPr>
          <a:xfrm>
            <a:off x="378373" y="1498333"/>
            <a:ext cx="8232775" cy="109727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400" dirty="0"/>
              <a:t>Under a </a:t>
            </a:r>
            <a:r>
              <a:rPr lang="en-US" sz="2400" b="1" dirty="0"/>
              <a:t>service-based</a:t>
            </a:r>
            <a:r>
              <a:rPr lang="en-US" sz="2400" dirty="0"/>
              <a:t> business model, a manufacturer can offer equipment services as well as the product</a:t>
            </a:r>
          </a:p>
        </p:txBody>
      </p:sp>
      <p:sp>
        <p:nvSpPr>
          <p:cNvPr id="12" name="Content Placeholder 2">
            <a:extLst>
              <a:ext uri="{FF2B5EF4-FFF2-40B4-BE49-F238E27FC236}">
                <a16:creationId xmlns:a16="http://schemas.microsoft.com/office/drawing/2014/main" id="{8B7C374D-3DDD-4047-9E0A-8AFBC46C430F}"/>
              </a:ext>
            </a:extLst>
          </p:cNvPr>
          <p:cNvSpPr txBox="1">
            <a:spLocks/>
          </p:cNvSpPr>
          <p:nvPr/>
        </p:nvSpPr>
        <p:spPr>
          <a:xfrm>
            <a:off x="431418" y="2857994"/>
            <a:ext cx="3636086" cy="289488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200" dirty="0"/>
              <a:t>For example, Rolls-Royce might sell jet engines near cost in a competitive market with the real revenue coming from the maintenance contracts to service those engines</a:t>
            </a:r>
          </a:p>
          <a:p>
            <a:pPr marL="101600" indent="0">
              <a:buNone/>
            </a:pPr>
            <a:endParaRPr lang="en-US" sz="1800" b="1" dirty="0"/>
          </a:p>
        </p:txBody>
      </p:sp>
      <p:pic>
        <p:nvPicPr>
          <p:cNvPr id="11" name="Content Placeholder 10" descr="Graphical user interface, application&#10;&#10;Description automatically generated">
            <a:extLst>
              <a:ext uri="{FF2B5EF4-FFF2-40B4-BE49-F238E27FC236}">
                <a16:creationId xmlns:a16="http://schemas.microsoft.com/office/drawing/2014/main" id="{AFB8718A-C4CA-4EEA-BCE3-F9C639E87A67}"/>
              </a:ext>
            </a:extLst>
          </p:cNvPr>
          <p:cNvPicPr>
            <a:picLocks noGrp="1" noChangeAspect="1"/>
          </p:cNvPicPr>
          <p:nvPr>
            <p:ph sz="quarter" idx="13"/>
          </p:nvPr>
        </p:nvPicPr>
        <p:blipFill>
          <a:blip r:embed="rId2"/>
          <a:stretch>
            <a:fillRect/>
          </a:stretch>
        </p:blipFill>
        <p:spPr>
          <a:xfrm>
            <a:off x="4091698" y="2490509"/>
            <a:ext cx="4596689" cy="3061467"/>
          </a:xfrm>
        </p:spPr>
      </p:pic>
    </p:spTree>
    <p:extLst>
      <p:ext uri="{BB962C8B-B14F-4D97-AF65-F5344CB8AC3E}">
        <p14:creationId xmlns:p14="http://schemas.microsoft.com/office/powerpoint/2010/main" val="2792309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Learning Objective 2.3</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a:xfrm>
            <a:off x="457200" y="1441450"/>
            <a:ext cx="8232775" cy="2689116"/>
          </a:xfrm>
        </p:spPr>
        <p:txBody>
          <a:bodyPr/>
          <a:lstStyle/>
          <a:p>
            <a:r>
              <a:rPr lang="en-US" sz="2400" dirty="0"/>
              <a:t>Explain why and how companies are continually looking for innovative ways to use information systems for competitive advantage</a:t>
            </a:r>
          </a:p>
          <a:p>
            <a:endParaRPr lang="en-US" sz="2400" dirty="0"/>
          </a:p>
        </p:txBody>
      </p:sp>
    </p:spTree>
    <p:extLst>
      <p:ext uri="{BB962C8B-B14F-4D97-AF65-F5344CB8AC3E}">
        <p14:creationId xmlns:p14="http://schemas.microsoft.com/office/powerpoint/2010/main" val="1807523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Valuing Innovations </a:t>
            </a:r>
            <a:r>
              <a:rPr lang="en-US" sz="1600" dirty="0"/>
              <a:t>(1 of 2)</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The Need for Constant IS Innovation</a:t>
            </a:r>
          </a:p>
          <a:p>
            <a:r>
              <a:rPr lang="en-US" sz="2400" dirty="0"/>
              <a:t>Successful Innovation is Difficult</a:t>
            </a:r>
          </a:p>
          <a:p>
            <a:r>
              <a:rPr lang="en-US" sz="2400" dirty="0"/>
              <a:t>Open Innovation</a:t>
            </a:r>
          </a:p>
          <a:p>
            <a:r>
              <a:rPr lang="en-US" sz="2400" dirty="0"/>
              <a:t>The Innovation Process</a:t>
            </a:r>
          </a:p>
          <a:p>
            <a:r>
              <a:rPr lang="en-US" sz="2400" dirty="0"/>
              <a:t>Innovation and the Lean Startup Methodology</a:t>
            </a:r>
          </a:p>
          <a:p>
            <a:r>
              <a:rPr lang="en-US" sz="2400" dirty="0"/>
              <a:t>Organizational Requirements for Innovation</a:t>
            </a:r>
          </a:p>
          <a:p>
            <a:r>
              <a:rPr lang="en-US" sz="2400" dirty="0"/>
              <a:t>Startups and Crowdfunding</a:t>
            </a:r>
          </a:p>
        </p:txBody>
      </p:sp>
    </p:spTree>
    <p:extLst>
      <p:ext uri="{BB962C8B-B14F-4D97-AF65-F5344CB8AC3E}">
        <p14:creationId xmlns:p14="http://schemas.microsoft.com/office/powerpoint/2010/main" val="4150455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Valuing Innovations </a:t>
            </a:r>
            <a:r>
              <a:rPr lang="en-US" sz="1600" dirty="0"/>
              <a:t>(2 of 2)</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Innovation is key for organizations attempting to gain or sustain a competitive advantage</a:t>
            </a:r>
          </a:p>
          <a:p>
            <a:r>
              <a:rPr lang="en-US" sz="2400" b="1" dirty="0"/>
              <a:t>Innovation</a:t>
            </a:r>
            <a:r>
              <a:rPr lang="en-US" sz="2400" dirty="0"/>
              <a:t> involves creating new products or services that return value to the organization</a:t>
            </a:r>
          </a:p>
          <a:p>
            <a:r>
              <a:rPr lang="en-US" sz="2400" b="1" dirty="0"/>
              <a:t>Radical innovations</a:t>
            </a:r>
            <a:r>
              <a:rPr lang="en-US" sz="2400" dirty="0"/>
              <a:t>, also known as disruptive innovations, use a markedly new or different technology to access new customer segments and significantly greater benefits</a:t>
            </a:r>
          </a:p>
        </p:txBody>
      </p:sp>
    </p:spTree>
    <p:extLst>
      <p:ext uri="{BB962C8B-B14F-4D97-AF65-F5344CB8AC3E}">
        <p14:creationId xmlns:p14="http://schemas.microsoft.com/office/powerpoint/2010/main" val="1406414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Ten Types of Innovation</a:t>
            </a:r>
          </a:p>
        </p:txBody>
      </p:sp>
      <p:graphicFrame>
        <p:nvGraphicFramePr>
          <p:cNvPr id="4" name="Table 4">
            <a:extLst>
              <a:ext uri="{FF2B5EF4-FFF2-40B4-BE49-F238E27FC236}">
                <a16:creationId xmlns:a16="http://schemas.microsoft.com/office/drawing/2014/main" id="{8B93F734-FE49-452D-9289-13A764334EEB}"/>
              </a:ext>
            </a:extLst>
          </p:cNvPr>
          <p:cNvGraphicFramePr>
            <a:graphicFrameLocks noGrp="1"/>
          </p:cNvGraphicFramePr>
          <p:nvPr>
            <p:ph sz="quarter" idx="13"/>
            <p:extLst>
              <p:ext uri="{D42A27DB-BD31-4B8C-83A1-F6EECF244321}">
                <p14:modId xmlns:p14="http://schemas.microsoft.com/office/powerpoint/2010/main" val="312386773"/>
              </p:ext>
            </p:extLst>
          </p:nvPr>
        </p:nvGraphicFramePr>
        <p:xfrm>
          <a:off x="457200" y="1441450"/>
          <a:ext cx="8232774" cy="4942840"/>
        </p:xfrm>
        <a:graphic>
          <a:graphicData uri="http://schemas.openxmlformats.org/drawingml/2006/table">
            <a:tbl>
              <a:tblPr firstRow="1" bandRow="1">
                <a:tableStyleId>{40F9630F-82C1-40B7-BC3A-925EFCFF5E92}</a:tableStyleId>
              </a:tblPr>
              <a:tblGrid>
                <a:gridCol w="1560786">
                  <a:extLst>
                    <a:ext uri="{9D8B030D-6E8A-4147-A177-3AD203B41FA5}">
                      <a16:colId xmlns:a16="http://schemas.microsoft.com/office/drawing/2014/main" val="1932564495"/>
                    </a:ext>
                  </a:extLst>
                </a:gridCol>
                <a:gridCol w="2490952">
                  <a:extLst>
                    <a:ext uri="{9D8B030D-6E8A-4147-A177-3AD203B41FA5}">
                      <a16:colId xmlns:a16="http://schemas.microsoft.com/office/drawing/2014/main" val="590046958"/>
                    </a:ext>
                  </a:extLst>
                </a:gridCol>
                <a:gridCol w="4181036">
                  <a:extLst>
                    <a:ext uri="{9D8B030D-6E8A-4147-A177-3AD203B41FA5}">
                      <a16:colId xmlns:a16="http://schemas.microsoft.com/office/drawing/2014/main" val="1544119041"/>
                    </a:ext>
                  </a:extLst>
                </a:gridCol>
              </a:tblGrid>
              <a:tr h="370840">
                <a:tc>
                  <a:txBody>
                    <a:bodyPr/>
                    <a:lstStyle/>
                    <a:p>
                      <a:r>
                        <a:rPr lang="en-US" dirty="0"/>
                        <a:t>Innovation</a:t>
                      </a:r>
                    </a:p>
                  </a:txBody>
                  <a:tcPr/>
                </a:tc>
                <a:tc>
                  <a:txBody>
                    <a:bodyPr/>
                    <a:lstStyle/>
                    <a:p>
                      <a:r>
                        <a:rPr lang="en-US" dirty="0"/>
                        <a:t>Description</a:t>
                      </a:r>
                    </a:p>
                  </a:txBody>
                  <a:tcPr/>
                </a:tc>
                <a:tc>
                  <a:txBody>
                    <a:bodyPr/>
                    <a:lstStyle/>
                    <a:p>
                      <a:r>
                        <a:rPr lang="en-US" dirty="0"/>
                        <a:t>Examples</a:t>
                      </a:r>
                    </a:p>
                  </a:txBody>
                  <a:tcPr/>
                </a:tc>
                <a:extLst>
                  <a:ext uri="{0D108BD9-81ED-4DB2-BD59-A6C34878D82A}">
                    <a16:rowId xmlns:a16="http://schemas.microsoft.com/office/drawing/2014/main" val="4196637612"/>
                  </a:ext>
                </a:extLst>
              </a:tr>
              <a:tr h="370840">
                <a:tc>
                  <a:txBody>
                    <a:bodyPr/>
                    <a:lstStyle/>
                    <a:p>
                      <a:r>
                        <a:rPr lang="en-US" sz="1000" dirty="0"/>
                        <a:t>Profit model innovation</a:t>
                      </a:r>
                    </a:p>
                  </a:txBody>
                  <a:tcPr/>
                </a:tc>
                <a:tc>
                  <a:txBody>
                    <a:bodyPr/>
                    <a:lstStyle/>
                    <a:p>
                      <a:r>
                        <a:rPr lang="en-US" sz="1000" dirty="0"/>
                        <a:t>Finding novel ways of generating revenues from offerings</a:t>
                      </a:r>
                    </a:p>
                  </a:txBody>
                  <a:tcPr/>
                </a:tc>
                <a:tc>
                  <a:txBody>
                    <a:bodyPr/>
                    <a:lstStyle/>
                    <a:p>
                      <a:r>
                        <a:rPr lang="en-US" sz="1000" dirty="0"/>
                        <a:t>Dropbox using a freemium approach; Microsoft offering Office 365 on a subscription basis; GE selling “thrust as a service”</a:t>
                      </a:r>
                    </a:p>
                  </a:txBody>
                  <a:tcPr/>
                </a:tc>
                <a:extLst>
                  <a:ext uri="{0D108BD9-81ED-4DB2-BD59-A6C34878D82A}">
                    <a16:rowId xmlns:a16="http://schemas.microsoft.com/office/drawing/2014/main" val="3490465772"/>
                  </a:ext>
                </a:extLst>
              </a:tr>
              <a:tr h="370840">
                <a:tc>
                  <a:txBody>
                    <a:bodyPr/>
                    <a:lstStyle/>
                    <a:p>
                      <a:r>
                        <a:rPr lang="en-US" sz="1000" dirty="0"/>
                        <a:t>Network innovation</a:t>
                      </a:r>
                    </a:p>
                  </a:txBody>
                  <a:tcPr/>
                </a:tc>
                <a:tc>
                  <a:txBody>
                    <a:bodyPr/>
                    <a:lstStyle/>
                    <a:p>
                      <a:r>
                        <a:rPr lang="en-US" sz="1000" dirty="0"/>
                        <a:t>Harnessing the capabilities and strengths of others</a:t>
                      </a:r>
                    </a:p>
                  </a:txBody>
                  <a:tcPr/>
                </a:tc>
                <a:tc>
                  <a:txBody>
                    <a:bodyPr/>
                    <a:lstStyle/>
                    <a:p>
                      <a:r>
                        <a:rPr lang="en-US" sz="1000" dirty="0"/>
                        <a:t>GlaxoSmithKline or Marriott using open innovation for new product or service ideas; Netflix running contests for improving movie recommendation algorithm; luxury hotels partnering with fashion designers</a:t>
                      </a:r>
                    </a:p>
                  </a:txBody>
                  <a:tcPr/>
                </a:tc>
                <a:extLst>
                  <a:ext uri="{0D108BD9-81ED-4DB2-BD59-A6C34878D82A}">
                    <a16:rowId xmlns:a16="http://schemas.microsoft.com/office/drawing/2014/main" val="3903410875"/>
                  </a:ext>
                </a:extLst>
              </a:tr>
              <a:tr h="370840">
                <a:tc>
                  <a:txBody>
                    <a:bodyPr/>
                    <a:lstStyle/>
                    <a:p>
                      <a:r>
                        <a:rPr lang="en-US" sz="1000" dirty="0"/>
                        <a:t>Structure Innovations</a:t>
                      </a:r>
                    </a:p>
                  </a:txBody>
                  <a:tcPr/>
                </a:tc>
                <a:tc>
                  <a:txBody>
                    <a:bodyPr/>
                    <a:lstStyle/>
                    <a:p>
                      <a:r>
                        <a:rPr lang="en-US" sz="1000" dirty="0"/>
                        <a:t>Using the company’s talent and assets in innovative ways</a:t>
                      </a:r>
                    </a:p>
                  </a:txBody>
                  <a:tcPr/>
                </a:tc>
                <a:tc>
                  <a:txBody>
                    <a:bodyPr/>
                    <a:lstStyle/>
                    <a:p>
                      <a:r>
                        <a:rPr lang="en-US" sz="1000" dirty="0"/>
                        <a:t>Southwest Airlines focusing on one aircraft type; Google allowing employees to use 20 percent of work time for personal projects</a:t>
                      </a:r>
                    </a:p>
                  </a:txBody>
                  <a:tcPr/>
                </a:tc>
                <a:extLst>
                  <a:ext uri="{0D108BD9-81ED-4DB2-BD59-A6C34878D82A}">
                    <a16:rowId xmlns:a16="http://schemas.microsoft.com/office/drawing/2014/main" val="123054625"/>
                  </a:ext>
                </a:extLst>
              </a:tr>
              <a:tr h="370840">
                <a:tc>
                  <a:txBody>
                    <a:bodyPr/>
                    <a:lstStyle/>
                    <a:p>
                      <a:r>
                        <a:rPr lang="en-US" sz="1000" dirty="0"/>
                        <a:t>Process innovations</a:t>
                      </a:r>
                    </a:p>
                  </a:txBody>
                  <a:tcPr/>
                </a:tc>
                <a:tc>
                  <a:txBody>
                    <a:bodyPr/>
                    <a:lstStyle/>
                    <a:p>
                      <a:r>
                        <a:rPr lang="en-US" sz="1000" dirty="0"/>
                        <a:t>Changing primary processes used to produce product or service</a:t>
                      </a:r>
                    </a:p>
                  </a:txBody>
                  <a:tcPr/>
                </a:tc>
                <a:tc>
                  <a:txBody>
                    <a:bodyPr/>
                    <a:lstStyle/>
                    <a:p>
                      <a:r>
                        <a:rPr lang="en-US" sz="1000" dirty="0"/>
                        <a:t>Toyota pioneering lean production; Zara moving fashion from initial design to stores in 3 weeks</a:t>
                      </a:r>
                    </a:p>
                  </a:txBody>
                  <a:tcPr/>
                </a:tc>
                <a:extLst>
                  <a:ext uri="{0D108BD9-81ED-4DB2-BD59-A6C34878D82A}">
                    <a16:rowId xmlns:a16="http://schemas.microsoft.com/office/drawing/2014/main" val="3430060451"/>
                  </a:ext>
                </a:extLst>
              </a:tr>
              <a:tr h="370840">
                <a:tc>
                  <a:txBody>
                    <a:bodyPr/>
                    <a:lstStyle/>
                    <a:p>
                      <a:r>
                        <a:rPr lang="en-US" sz="1000" dirty="0"/>
                        <a:t>Product performance innovations</a:t>
                      </a:r>
                    </a:p>
                  </a:txBody>
                  <a:tcPr/>
                </a:tc>
                <a:tc>
                  <a:txBody>
                    <a:bodyPr/>
                    <a:lstStyle/>
                    <a:p>
                      <a:r>
                        <a:rPr lang="en-US" sz="1000" dirty="0"/>
                        <a:t>Creating novel products or improving existing products through differentiation</a:t>
                      </a:r>
                    </a:p>
                  </a:txBody>
                  <a:tcPr/>
                </a:tc>
                <a:tc>
                  <a:txBody>
                    <a:bodyPr/>
                    <a:lstStyle/>
                    <a:p>
                      <a:r>
                        <a:rPr lang="en-US" sz="1000" dirty="0"/>
                        <a:t>Dyson’s Airblade hand dryers; Corning’s “unbreakable” Gorilla Glass; coke’s customizable Coke bottles</a:t>
                      </a:r>
                    </a:p>
                  </a:txBody>
                  <a:tcPr/>
                </a:tc>
                <a:extLst>
                  <a:ext uri="{0D108BD9-81ED-4DB2-BD59-A6C34878D82A}">
                    <a16:rowId xmlns:a16="http://schemas.microsoft.com/office/drawing/2014/main" val="2477086151"/>
                  </a:ext>
                </a:extLst>
              </a:tr>
              <a:tr h="370840">
                <a:tc>
                  <a:txBody>
                    <a:bodyPr/>
                    <a:lstStyle/>
                    <a:p>
                      <a:r>
                        <a:rPr lang="en-US" sz="1000" dirty="0"/>
                        <a:t>Product system innovations</a:t>
                      </a:r>
                    </a:p>
                  </a:txBody>
                  <a:tcPr/>
                </a:tc>
                <a:tc>
                  <a:txBody>
                    <a:bodyPr/>
                    <a:lstStyle/>
                    <a:p>
                      <a:r>
                        <a:rPr lang="en-US" sz="1000" dirty="0"/>
                        <a:t>Creating bundles of complementary offerings</a:t>
                      </a:r>
                    </a:p>
                  </a:txBody>
                  <a:tcPr/>
                </a:tc>
                <a:tc>
                  <a:txBody>
                    <a:bodyPr/>
                    <a:lstStyle/>
                    <a:p>
                      <a:r>
                        <a:rPr lang="en-US" sz="1000" dirty="0"/>
                        <a:t>Microsoft bundling individual office programs into Office suite; Apple offering developer tools and app store to enable developers to create novel apps; Marriott letting users test drive GoPro HERO action cams</a:t>
                      </a:r>
                    </a:p>
                  </a:txBody>
                  <a:tcPr/>
                </a:tc>
                <a:extLst>
                  <a:ext uri="{0D108BD9-81ED-4DB2-BD59-A6C34878D82A}">
                    <a16:rowId xmlns:a16="http://schemas.microsoft.com/office/drawing/2014/main" val="460334428"/>
                  </a:ext>
                </a:extLst>
              </a:tr>
              <a:tr h="370840">
                <a:tc>
                  <a:txBody>
                    <a:bodyPr/>
                    <a:lstStyle/>
                    <a:p>
                      <a:r>
                        <a:rPr lang="en-US" sz="1000" dirty="0"/>
                        <a:t>Service innovations</a:t>
                      </a:r>
                    </a:p>
                  </a:txBody>
                  <a:tcPr/>
                </a:tc>
                <a:tc>
                  <a:txBody>
                    <a:bodyPr/>
                    <a:lstStyle/>
                    <a:p>
                      <a:r>
                        <a:rPr lang="en-US" sz="1000" dirty="0"/>
                        <a:t>Supporting and enhancing value of offering</a:t>
                      </a:r>
                    </a:p>
                  </a:txBody>
                  <a:tcPr/>
                </a:tc>
                <a:tc>
                  <a:txBody>
                    <a:bodyPr/>
                    <a:lstStyle/>
                    <a:p>
                      <a:r>
                        <a:rPr lang="en-US" sz="1000" dirty="0"/>
                        <a:t>Zappos’s WOW philosophy of delivering excellent customer service; Men’s Wearhouse offering its customers the ability to purchase free lifetime pressing</a:t>
                      </a:r>
                    </a:p>
                  </a:txBody>
                  <a:tcPr/>
                </a:tc>
                <a:extLst>
                  <a:ext uri="{0D108BD9-81ED-4DB2-BD59-A6C34878D82A}">
                    <a16:rowId xmlns:a16="http://schemas.microsoft.com/office/drawing/2014/main" val="3017366264"/>
                  </a:ext>
                </a:extLst>
              </a:tr>
              <a:tr h="370840">
                <a:tc>
                  <a:txBody>
                    <a:bodyPr/>
                    <a:lstStyle/>
                    <a:p>
                      <a:r>
                        <a:rPr lang="en-US" sz="1000" dirty="0"/>
                        <a:t>Channel innovations</a:t>
                      </a:r>
                    </a:p>
                  </a:txBody>
                  <a:tcPr/>
                </a:tc>
                <a:tc>
                  <a:txBody>
                    <a:bodyPr/>
                    <a:lstStyle/>
                    <a:p>
                      <a:r>
                        <a:rPr lang="en-US" sz="1000" dirty="0"/>
                        <a:t>Using innovative ways to connect offerings with customers</a:t>
                      </a:r>
                    </a:p>
                  </a:txBody>
                  <a:tcPr/>
                </a:tc>
                <a:tc>
                  <a:txBody>
                    <a:bodyPr/>
                    <a:lstStyle/>
                    <a:p>
                      <a:r>
                        <a:rPr lang="en-US" sz="1000" dirty="0"/>
                        <a:t>Niketown offering immersive experiences; Nespresso partnering with hotels and airlines</a:t>
                      </a:r>
                    </a:p>
                  </a:txBody>
                  <a:tcPr/>
                </a:tc>
                <a:extLst>
                  <a:ext uri="{0D108BD9-81ED-4DB2-BD59-A6C34878D82A}">
                    <a16:rowId xmlns:a16="http://schemas.microsoft.com/office/drawing/2014/main" val="156414269"/>
                  </a:ext>
                </a:extLst>
              </a:tr>
              <a:tr h="370840">
                <a:tc>
                  <a:txBody>
                    <a:bodyPr/>
                    <a:lstStyle/>
                    <a:p>
                      <a:r>
                        <a:rPr lang="en-US" sz="1000" dirty="0"/>
                        <a:t>Brand innovations</a:t>
                      </a:r>
                    </a:p>
                  </a:txBody>
                  <a:tcPr/>
                </a:tc>
                <a:tc>
                  <a:txBody>
                    <a:bodyPr/>
                    <a:lstStyle/>
                    <a:p>
                      <a:r>
                        <a:rPr lang="en-US" sz="1000" dirty="0"/>
                        <a:t>Positioning the brand in innovative ways</a:t>
                      </a:r>
                    </a:p>
                  </a:txBody>
                  <a:tcPr/>
                </a:tc>
                <a:tc>
                  <a:txBody>
                    <a:bodyPr/>
                    <a:lstStyle/>
                    <a:p>
                      <a:r>
                        <a:rPr lang="en-US" sz="1000" dirty="0"/>
                        <a:t>Virgin family of brands; German discount grocer Aldi’s; Trader Joe’s markets</a:t>
                      </a:r>
                    </a:p>
                  </a:txBody>
                  <a:tcPr/>
                </a:tc>
                <a:extLst>
                  <a:ext uri="{0D108BD9-81ED-4DB2-BD59-A6C34878D82A}">
                    <a16:rowId xmlns:a16="http://schemas.microsoft.com/office/drawing/2014/main" val="2188215619"/>
                  </a:ext>
                </a:extLst>
              </a:tr>
              <a:tr h="370840">
                <a:tc>
                  <a:txBody>
                    <a:bodyPr/>
                    <a:lstStyle/>
                    <a:p>
                      <a:r>
                        <a:rPr lang="en-US" sz="1000" dirty="0"/>
                        <a:t>Customer engagement innovations</a:t>
                      </a:r>
                    </a:p>
                  </a:txBody>
                  <a:tcPr/>
                </a:tc>
                <a:tc>
                  <a:txBody>
                    <a:bodyPr/>
                    <a:lstStyle/>
                    <a:p>
                      <a:r>
                        <a:rPr lang="en-US" sz="1000" dirty="0"/>
                        <a:t>Developing meaningful connections with customers</a:t>
                      </a:r>
                    </a:p>
                  </a:txBody>
                  <a:tcPr/>
                </a:tc>
                <a:tc>
                  <a:txBody>
                    <a:bodyPr/>
                    <a:lstStyle/>
                    <a:p>
                      <a:r>
                        <a:rPr lang="en-US" sz="1000" dirty="0"/>
                        <a:t>Swarm encouraging users to frequently “check in” to places; apple tying customers to it ecosystem</a:t>
                      </a:r>
                    </a:p>
                  </a:txBody>
                  <a:tcPr/>
                </a:tc>
                <a:extLst>
                  <a:ext uri="{0D108BD9-81ED-4DB2-BD59-A6C34878D82A}">
                    <a16:rowId xmlns:a16="http://schemas.microsoft.com/office/drawing/2014/main" val="2381670297"/>
                  </a:ext>
                </a:extLst>
              </a:tr>
            </a:tbl>
          </a:graphicData>
        </a:graphic>
      </p:graphicFrame>
    </p:spTree>
    <p:extLst>
      <p:ext uri="{BB962C8B-B14F-4D97-AF65-F5344CB8AC3E}">
        <p14:creationId xmlns:p14="http://schemas.microsoft.com/office/powerpoint/2010/main" val="836421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New Information Technologies and Systems on the Horizon</a:t>
            </a:r>
          </a:p>
        </p:txBody>
      </p:sp>
      <p:pic>
        <p:nvPicPr>
          <p:cNvPr id="5" name="Content Placeholder 4" descr="Table&#10;&#10;Description automatically generated">
            <a:extLst>
              <a:ext uri="{FF2B5EF4-FFF2-40B4-BE49-F238E27FC236}">
                <a16:creationId xmlns:a16="http://schemas.microsoft.com/office/drawing/2014/main" id="{1136EE5C-3F86-47A8-9A9C-B756452151DA}"/>
              </a:ext>
            </a:extLst>
          </p:cNvPr>
          <p:cNvPicPr>
            <a:picLocks noGrp="1" noChangeAspect="1"/>
          </p:cNvPicPr>
          <p:nvPr>
            <p:ph sz="quarter" idx="13"/>
          </p:nvPr>
        </p:nvPicPr>
        <p:blipFill>
          <a:blip r:embed="rId2"/>
          <a:stretch>
            <a:fillRect/>
          </a:stretch>
        </p:blipFill>
        <p:spPr>
          <a:xfrm>
            <a:off x="1528554" y="1441450"/>
            <a:ext cx="6090066" cy="4598988"/>
          </a:xfrm>
        </p:spPr>
      </p:pic>
    </p:spTree>
    <p:extLst>
      <p:ext uri="{BB962C8B-B14F-4D97-AF65-F5344CB8AC3E}">
        <p14:creationId xmlns:p14="http://schemas.microsoft.com/office/powerpoint/2010/main" val="825874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Successful Innovation is Difficult</a:t>
            </a:r>
          </a:p>
        </p:txBody>
      </p:sp>
      <p:sp>
        <p:nvSpPr>
          <p:cNvPr id="4" name="Content Placeholder 2">
            <a:extLst>
              <a:ext uri="{FF2B5EF4-FFF2-40B4-BE49-F238E27FC236}">
                <a16:creationId xmlns:a16="http://schemas.microsoft.com/office/drawing/2014/main" id="{F099925E-D6C5-42E6-B521-798DABFC68B4}"/>
              </a:ext>
            </a:extLst>
          </p:cNvPr>
          <p:cNvSpPr txBox="1">
            <a:spLocks/>
          </p:cNvSpPr>
          <p:nvPr/>
        </p:nvSpPr>
        <p:spPr>
          <a:xfrm>
            <a:off x="457200" y="1429407"/>
            <a:ext cx="8232775" cy="173685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Innovation is often fleeting</a:t>
            </a:r>
          </a:p>
          <a:p>
            <a:r>
              <a:rPr lang="en-US" sz="2400" dirty="0"/>
              <a:t>Innovation is often risky</a:t>
            </a:r>
          </a:p>
          <a:p>
            <a:r>
              <a:rPr lang="en-US" sz="2400" dirty="0"/>
              <a:t>Innovation choices are often difficult</a:t>
            </a:r>
          </a:p>
        </p:txBody>
      </p:sp>
      <p:pic>
        <p:nvPicPr>
          <p:cNvPr id="6" name="Content Placeholder 5" descr="A picture containing text, electronics, game&#10;&#10;Description automatically generated">
            <a:extLst>
              <a:ext uri="{FF2B5EF4-FFF2-40B4-BE49-F238E27FC236}">
                <a16:creationId xmlns:a16="http://schemas.microsoft.com/office/drawing/2014/main" id="{5693D6DE-129C-42BF-87AC-4ABD0378DB38}"/>
              </a:ext>
            </a:extLst>
          </p:cNvPr>
          <p:cNvPicPr>
            <a:picLocks noGrp="1" noChangeAspect="1"/>
          </p:cNvPicPr>
          <p:nvPr>
            <p:ph sz="quarter" idx="13"/>
          </p:nvPr>
        </p:nvPicPr>
        <p:blipFill>
          <a:blip r:embed="rId2"/>
          <a:stretch>
            <a:fillRect/>
          </a:stretch>
        </p:blipFill>
        <p:spPr>
          <a:xfrm>
            <a:off x="457199" y="3166257"/>
            <a:ext cx="4390149" cy="3078249"/>
          </a:xfrm>
        </p:spPr>
      </p:pic>
      <p:sp>
        <p:nvSpPr>
          <p:cNvPr id="7" name="Content Placeholder 2">
            <a:extLst>
              <a:ext uri="{FF2B5EF4-FFF2-40B4-BE49-F238E27FC236}">
                <a16:creationId xmlns:a16="http://schemas.microsoft.com/office/drawing/2014/main" id="{C2BEA854-3AC6-46CA-9A94-F2CE88176526}"/>
              </a:ext>
            </a:extLst>
          </p:cNvPr>
          <p:cNvSpPr txBox="1">
            <a:spLocks/>
          </p:cNvSpPr>
          <p:nvPr/>
        </p:nvSpPr>
        <p:spPr>
          <a:xfrm>
            <a:off x="4929352" y="3605047"/>
            <a:ext cx="3757448" cy="226361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400" b="1" dirty="0"/>
              <a:t>Open Innovation </a:t>
            </a:r>
            <a:r>
              <a:rPr lang="en-US" sz="2400" dirty="0"/>
              <a:t>can prove to be beneficial when you integrate external stakeholders into the innovation process</a:t>
            </a:r>
          </a:p>
        </p:txBody>
      </p:sp>
    </p:spTree>
    <p:extLst>
      <p:ext uri="{BB962C8B-B14F-4D97-AF65-F5344CB8AC3E}">
        <p14:creationId xmlns:p14="http://schemas.microsoft.com/office/powerpoint/2010/main" val="2974876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The Innovation Process</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If IS is used to gain a competitive advantage in the area of operational efficiencies, it is likely that your rivals an do the same</a:t>
            </a:r>
          </a:p>
          <a:p>
            <a:r>
              <a:rPr lang="en-US" sz="2400" dirty="0"/>
              <a:t>If you use IS to create innovative products, services, or processes to gain a longer-lasting, sustainable competitive advantage it is harder for your rivals to compete</a:t>
            </a:r>
          </a:p>
          <a:p>
            <a:pPr lvl="1"/>
            <a:r>
              <a:rPr lang="en-US" sz="2400" dirty="0"/>
              <a:t>Example: Waze developed a unique algorithm that incorporated map date real-time traffic information that was so successful that Google ended up purchasing it</a:t>
            </a:r>
          </a:p>
        </p:txBody>
      </p:sp>
    </p:spTree>
    <p:extLst>
      <p:ext uri="{BB962C8B-B14F-4D97-AF65-F5344CB8AC3E}">
        <p14:creationId xmlns:p14="http://schemas.microsoft.com/office/powerpoint/2010/main" val="74009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Enabling Organizational Strategy Through Information Systems </a:t>
            </a:r>
            <a:r>
              <a:rPr lang="en-US" sz="1600" dirty="0"/>
              <a:t>(1 of 2)</a:t>
            </a:r>
          </a:p>
        </p:txBody>
      </p:sp>
      <p:pic>
        <p:nvPicPr>
          <p:cNvPr id="6" name="Content Placeholder 5" descr="Diagram&#10;&#10;Description automatically generated">
            <a:extLst>
              <a:ext uri="{FF2B5EF4-FFF2-40B4-BE49-F238E27FC236}">
                <a16:creationId xmlns:a16="http://schemas.microsoft.com/office/drawing/2014/main" id="{BB2E50D2-3FA2-431D-82FE-053F3508C77D}"/>
              </a:ext>
            </a:extLst>
          </p:cNvPr>
          <p:cNvPicPr>
            <a:picLocks noGrp="1" noChangeAspect="1"/>
          </p:cNvPicPr>
          <p:nvPr>
            <p:ph sz="quarter" idx="13"/>
          </p:nvPr>
        </p:nvPicPr>
        <p:blipFill>
          <a:blip r:embed="rId2"/>
          <a:stretch>
            <a:fillRect/>
          </a:stretch>
        </p:blipFill>
        <p:spPr>
          <a:xfrm>
            <a:off x="2405288" y="1328098"/>
            <a:ext cx="4330247" cy="2241241"/>
          </a:xfrm>
        </p:spPr>
      </p:pic>
      <p:sp>
        <p:nvSpPr>
          <p:cNvPr id="4" name="Content Placeholder 2">
            <a:extLst>
              <a:ext uri="{FF2B5EF4-FFF2-40B4-BE49-F238E27FC236}">
                <a16:creationId xmlns:a16="http://schemas.microsoft.com/office/drawing/2014/main" id="{FCE54AF6-90FF-42AC-BD95-F30EE31D42A6}"/>
              </a:ext>
            </a:extLst>
          </p:cNvPr>
          <p:cNvSpPr txBox="1">
            <a:spLocks/>
          </p:cNvSpPr>
          <p:nvPr/>
        </p:nvSpPr>
        <p:spPr>
          <a:xfrm>
            <a:off x="457200" y="3738623"/>
            <a:ext cx="8232775" cy="254643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Organizational Decision-Making Levels</a:t>
            </a:r>
          </a:p>
          <a:p>
            <a:r>
              <a:rPr lang="en-US" sz="2400" dirty="0"/>
              <a:t>Organizational Functional Areas</a:t>
            </a:r>
          </a:p>
          <a:p>
            <a:r>
              <a:rPr lang="en-US" sz="2400" dirty="0"/>
              <a:t>Information Systems for Automating: Doing Things Faster</a:t>
            </a:r>
          </a:p>
          <a:p>
            <a:r>
              <a:rPr lang="en-US" sz="2400" dirty="0"/>
              <a:t>Information Systems for Organizational Learning: Doing Things Better</a:t>
            </a:r>
          </a:p>
        </p:txBody>
      </p:sp>
    </p:spTree>
    <p:extLst>
      <p:ext uri="{BB962C8B-B14F-4D97-AF65-F5344CB8AC3E}">
        <p14:creationId xmlns:p14="http://schemas.microsoft.com/office/powerpoint/2010/main" val="2868172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Innovation and the Lean Startup Methodology</a:t>
            </a:r>
          </a:p>
        </p:txBody>
      </p:sp>
      <p:sp>
        <p:nvSpPr>
          <p:cNvPr id="4" name="Content Placeholder 2">
            <a:extLst>
              <a:ext uri="{FF2B5EF4-FFF2-40B4-BE49-F238E27FC236}">
                <a16:creationId xmlns:a16="http://schemas.microsoft.com/office/drawing/2014/main" id="{6EA5CA3A-817B-4496-BB73-E7FAEECF192A}"/>
              </a:ext>
            </a:extLst>
          </p:cNvPr>
          <p:cNvSpPr txBox="1">
            <a:spLocks/>
          </p:cNvSpPr>
          <p:nvPr/>
        </p:nvSpPr>
        <p:spPr>
          <a:xfrm>
            <a:off x="450850" y="1439917"/>
            <a:ext cx="8232775" cy="109727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000" dirty="0"/>
              <a:t>The </a:t>
            </a:r>
            <a:r>
              <a:rPr lang="en-US" sz="2000" b="1" dirty="0"/>
              <a:t>lean startup methodology </a:t>
            </a:r>
            <a:r>
              <a:rPr lang="en-US" sz="2000" dirty="0"/>
              <a:t>provides a framework to gain a competitive advantage from continuous innovation the ability to flexibly experiment with different solutions or business models quickly</a:t>
            </a:r>
          </a:p>
        </p:txBody>
      </p:sp>
      <p:pic>
        <p:nvPicPr>
          <p:cNvPr id="8" name="Content Placeholder 5" descr="Diagram&#10;&#10;Description automatically generated">
            <a:extLst>
              <a:ext uri="{FF2B5EF4-FFF2-40B4-BE49-F238E27FC236}">
                <a16:creationId xmlns:a16="http://schemas.microsoft.com/office/drawing/2014/main" id="{064577DA-E111-4024-9BDD-3B00F5B99204}"/>
              </a:ext>
            </a:extLst>
          </p:cNvPr>
          <p:cNvPicPr>
            <a:picLocks noChangeAspect="1"/>
          </p:cNvPicPr>
          <p:nvPr/>
        </p:nvPicPr>
        <p:blipFill>
          <a:blip r:embed="rId3"/>
          <a:stretch>
            <a:fillRect/>
          </a:stretch>
        </p:blipFill>
        <p:spPr>
          <a:xfrm>
            <a:off x="1917372" y="2503475"/>
            <a:ext cx="5309256" cy="1736915"/>
          </a:xfrm>
          <a:prstGeom prst="rect">
            <a:avLst/>
          </a:prstGeom>
          <a:noFill/>
          <a:ln>
            <a:noFill/>
          </a:ln>
        </p:spPr>
      </p:pic>
      <p:pic>
        <p:nvPicPr>
          <p:cNvPr id="12" name="Content Placeholder 11" descr="A chart shows the steps of the build-measure-learn cycle.&#10;Long description is available in notes, Press F6">
            <a:extLst>
              <a:ext uri="{FF2B5EF4-FFF2-40B4-BE49-F238E27FC236}">
                <a16:creationId xmlns:a16="http://schemas.microsoft.com/office/drawing/2014/main" id="{3C9BA0C6-8E8E-4445-A107-A3F05CC0D0DC}"/>
              </a:ext>
            </a:extLst>
          </p:cNvPr>
          <p:cNvPicPr>
            <a:picLocks noGrp="1" noChangeAspect="1"/>
          </p:cNvPicPr>
          <p:nvPr>
            <p:ph sz="quarter" idx="13"/>
          </p:nvPr>
        </p:nvPicPr>
        <p:blipFill>
          <a:blip r:embed="rId4"/>
          <a:stretch>
            <a:fillRect/>
          </a:stretch>
        </p:blipFill>
        <p:spPr>
          <a:xfrm>
            <a:off x="457200" y="4478964"/>
            <a:ext cx="3347545" cy="1703194"/>
          </a:xfrm>
        </p:spPr>
      </p:pic>
      <p:sp>
        <p:nvSpPr>
          <p:cNvPr id="13" name="Content Placeholder 2">
            <a:extLst>
              <a:ext uri="{FF2B5EF4-FFF2-40B4-BE49-F238E27FC236}">
                <a16:creationId xmlns:a16="http://schemas.microsoft.com/office/drawing/2014/main" id="{148560A3-61B0-4C29-A5DF-2B6ABDB61BB9}"/>
              </a:ext>
            </a:extLst>
          </p:cNvPr>
          <p:cNvSpPr txBox="1">
            <a:spLocks/>
          </p:cNvSpPr>
          <p:nvPr/>
        </p:nvSpPr>
        <p:spPr>
          <a:xfrm>
            <a:off x="4176767" y="4780585"/>
            <a:ext cx="4506858" cy="78120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000" dirty="0"/>
              <a:t>The build-measure-learn cycle that enables validated learning</a:t>
            </a:r>
          </a:p>
        </p:txBody>
      </p:sp>
    </p:spTree>
    <p:extLst>
      <p:ext uri="{BB962C8B-B14F-4D97-AF65-F5344CB8AC3E}">
        <p14:creationId xmlns:p14="http://schemas.microsoft.com/office/powerpoint/2010/main" val="195215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Organizational Requirements for Innovation</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Process Requirements (focus on success)</a:t>
            </a:r>
          </a:p>
          <a:p>
            <a:r>
              <a:rPr lang="en-US" sz="2400" dirty="0"/>
              <a:t>Resource Requirements</a:t>
            </a:r>
          </a:p>
          <a:p>
            <a:pPr lvl="1"/>
            <a:r>
              <a:rPr lang="en-US" sz="2200" dirty="0"/>
              <a:t>Employees with knowledge, skill, time, and resources</a:t>
            </a:r>
          </a:p>
          <a:p>
            <a:pPr lvl="1"/>
            <a:r>
              <a:rPr lang="en-US" sz="2200" dirty="0"/>
              <a:t>Partner with appropriate resources</a:t>
            </a:r>
          </a:p>
          <a:p>
            <a:r>
              <a:rPr lang="en-US" sz="2400" dirty="0"/>
              <a:t>Risk Tolerance Requirements (For both risk and failure)</a:t>
            </a:r>
          </a:p>
          <a:p>
            <a:r>
              <a:rPr lang="en-US" sz="2400" dirty="0"/>
              <a:t>Thinking About Investments in Radical Innovations</a:t>
            </a:r>
          </a:p>
          <a:p>
            <a:pPr lvl="1"/>
            <a:r>
              <a:rPr lang="en-US" sz="2200" dirty="0"/>
              <a:t>Put technology ahead of strategy</a:t>
            </a:r>
          </a:p>
          <a:p>
            <a:pPr lvl="1"/>
            <a:r>
              <a:rPr lang="en-US" sz="2200" dirty="0"/>
              <a:t>Think in terms of problems before designing solutions</a:t>
            </a:r>
          </a:p>
          <a:p>
            <a:pPr lvl="1"/>
            <a:r>
              <a:rPr lang="en-US" sz="2200" dirty="0"/>
              <a:t>Innovation is continuous</a:t>
            </a:r>
          </a:p>
          <a:p>
            <a:pPr lvl="1"/>
            <a:endParaRPr lang="en-US" sz="2400" dirty="0"/>
          </a:p>
        </p:txBody>
      </p:sp>
    </p:spTree>
    <p:extLst>
      <p:ext uri="{BB962C8B-B14F-4D97-AF65-F5344CB8AC3E}">
        <p14:creationId xmlns:p14="http://schemas.microsoft.com/office/powerpoint/2010/main" val="2692496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Startups and Crowdfunding</a:t>
            </a:r>
          </a:p>
        </p:txBody>
      </p:sp>
      <p:sp>
        <p:nvSpPr>
          <p:cNvPr id="4" name="Content Placeholder 2">
            <a:extLst>
              <a:ext uri="{FF2B5EF4-FFF2-40B4-BE49-F238E27FC236}">
                <a16:creationId xmlns:a16="http://schemas.microsoft.com/office/drawing/2014/main" id="{55AA44BB-97AF-43E5-84F5-DE088CAEF82C}"/>
              </a:ext>
            </a:extLst>
          </p:cNvPr>
          <p:cNvSpPr txBox="1">
            <a:spLocks/>
          </p:cNvSpPr>
          <p:nvPr/>
        </p:nvSpPr>
        <p:spPr>
          <a:xfrm>
            <a:off x="373118" y="1681656"/>
            <a:ext cx="3523704" cy="406750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200" b="1" dirty="0"/>
              <a:t>Crowdfunding</a:t>
            </a:r>
            <a:r>
              <a:rPr lang="en-US" sz="2200" dirty="0"/>
              <a:t> is the securing of business financing from individuals in the marketplace (crowd) in exchange for certain benefits</a:t>
            </a:r>
          </a:p>
          <a:p>
            <a:r>
              <a:rPr lang="en-US" sz="2200" dirty="0"/>
              <a:t>Inventors and startups can draw on may sources for support</a:t>
            </a:r>
          </a:p>
        </p:txBody>
      </p:sp>
      <p:pic>
        <p:nvPicPr>
          <p:cNvPr id="6" name="Content Placeholder 5" descr="Diagram&#10;&#10;Description automatically generated">
            <a:extLst>
              <a:ext uri="{FF2B5EF4-FFF2-40B4-BE49-F238E27FC236}">
                <a16:creationId xmlns:a16="http://schemas.microsoft.com/office/drawing/2014/main" id="{490EF145-C1B8-4B9E-8785-992E44C26654}"/>
              </a:ext>
            </a:extLst>
          </p:cNvPr>
          <p:cNvPicPr>
            <a:picLocks noGrp="1" noChangeAspect="1"/>
          </p:cNvPicPr>
          <p:nvPr>
            <p:ph sz="quarter" idx="13"/>
          </p:nvPr>
        </p:nvPicPr>
        <p:blipFill>
          <a:blip r:embed="rId2"/>
          <a:stretch>
            <a:fillRect/>
          </a:stretch>
        </p:blipFill>
        <p:spPr>
          <a:xfrm>
            <a:off x="4046483" y="1597573"/>
            <a:ext cx="4640317" cy="4068224"/>
          </a:xfrm>
        </p:spPr>
      </p:pic>
    </p:spTree>
    <p:extLst>
      <p:ext uri="{BB962C8B-B14F-4D97-AF65-F5344CB8AC3E}">
        <p14:creationId xmlns:p14="http://schemas.microsoft.com/office/powerpoint/2010/main" val="4061852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400" dirty="0"/>
              <a:t>End of Chapter Content</a:t>
            </a:r>
          </a:p>
        </p:txBody>
      </p:sp>
    </p:spTree>
    <p:extLst>
      <p:ext uri="{BB962C8B-B14F-4D97-AF65-F5344CB8AC3E}">
        <p14:creationId xmlns:p14="http://schemas.microsoft.com/office/powerpoint/2010/main" val="3299366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Managing in the Digital World: Startups and New Business Models</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200" dirty="0"/>
              <a:t>Information technology has enabled new business models:</a:t>
            </a:r>
          </a:p>
          <a:p>
            <a:pPr lvl="1"/>
            <a:r>
              <a:rPr lang="en-US" sz="2200" dirty="0"/>
              <a:t>Operating a platform (enables other businesses/users to co-create value)</a:t>
            </a:r>
          </a:p>
          <a:p>
            <a:pPr lvl="1"/>
            <a:r>
              <a:rPr lang="en-US" sz="2200" dirty="0"/>
              <a:t>Cutting out the middleman (bypassing traditional retail channels and interacting directly with customers)</a:t>
            </a:r>
          </a:p>
          <a:p>
            <a:pPr lvl="2"/>
            <a:r>
              <a:rPr lang="en-US" sz="2000" dirty="0"/>
              <a:t>Ex: Warby Parker (eyeglass vendor) and Casper (mattress seller) use technology to disrupt traditional distribution channels and directly connect with buyers</a:t>
            </a:r>
          </a:p>
          <a:p>
            <a:pPr lvl="1"/>
            <a:r>
              <a:rPr lang="en-US" sz="2200" dirty="0"/>
              <a:t>Selling subscriptions (facilitated by technology through the removal of friction from the transaction using online forms)</a:t>
            </a:r>
          </a:p>
          <a:p>
            <a:pPr lvl="1"/>
            <a:r>
              <a:rPr lang="en-US" sz="2200" dirty="0"/>
              <a:t>Providing on-demand services</a:t>
            </a:r>
          </a:p>
        </p:txBody>
      </p:sp>
    </p:spTree>
    <p:extLst>
      <p:ext uri="{BB962C8B-B14F-4D97-AF65-F5344CB8AC3E}">
        <p14:creationId xmlns:p14="http://schemas.microsoft.com/office/powerpoint/2010/main" val="3324751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Green IT: IoT, AI, and Environment Sustainability</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Resource scarcity and global warming have given rise to a tremendous interest in renewable energy</a:t>
            </a:r>
          </a:p>
          <a:p>
            <a:r>
              <a:rPr lang="en-US" sz="2400" dirty="0"/>
              <a:t>This has led to an increasing need for environmental sustainability</a:t>
            </a:r>
          </a:p>
          <a:p>
            <a:r>
              <a:rPr lang="en-US" sz="2400" dirty="0"/>
              <a:t>Increasing digital density can help push us forward to a more sustainable future</a:t>
            </a:r>
          </a:p>
          <a:p>
            <a:r>
              <a:rPr lang="en-US" sz="2400" dirty="0"/>
              <a:t>Digital twins – a digital representation of physical objects are increasingly used to remote monitoring of assets</a:t>
            </a:r>
          </a:p>
          <a:p>
            <a:r>
              <a:rPr lang="en-US" sz="2400" dirty="0"/>
              <a:t>Remote sensing capabilities of IoT devices offer many promises related to environmental sustainability</a:t>
            </a:r>
          </a:p>
        </p:txBody>
      </p:sp>
    </p:spTree>
    <p:extLst>
      <p:ext uri="{BB962C8B-B14F-4D97-AF65-F5344CB8AC3E}">
        <p14:creationId xmlns:p14="http://schemas.microsoft.com/office/powerpoint/2010/main" val="691707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Digital Density: Digital Nomads</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b="1" dirty="0"/>
              <a:t>Digital Nomads </a:t>
            </a:r>
            <a:r>
              <a:rPr lang="en-US" sz="2400" dirty="0"/>
              <a:t>— People who live and work wherever they feel like, using the internet and mobile technology to connect with their customers or employers</a:t>
            </a:r>
          </a:p>
          <a:p>
            <a:pPr lvl="1"/>
            <a:r>
              <a:rPr lang="en-US" sz="2200" dirty="0"/>
              <a:t>Location must be appealing place to live and work</a:t>
            </a:r>
          </a:p>
          <a:p>
            <a:pPr lvl="1"/>
            <a:r>
              <a:rPr lang="en-US" sz="2200" dirty="0"/>
              <a:t>Low cost of living</a:t>
            </a:r>
          </a:p>
          <a:p>
            <a:pPr lvl="1"/>
            <a:r>
              <a:rPr lang="en-US" sz="2200" dirty="0"/>
              <a:t>Good weather</a:t>
            </a:r>
          </a:p>
          <a:p>
            <a:pPr lvl="1"/>
            <a:r>
              <a:rPr lang="en-US" sz="2200" dirty="0"/>
              <a:t>Good connectivity using Wi-Fi or cellular networks</a:t>
            </a:r>
          </a:p>
          <a:p>
            <a:pPr lvl="1"/>
            <a:r>
              <a:rPr lang="en-US" sz="2200" dirty="0"/>
              <a:t>Some changes</a:t>
            </a:r>
          </a:p>
          <a:p>
            <a:pPr lvl="2"/>
            <a:r>
              <a:rPr lang="en-US" sz="2000" dirty="0"/>
              <a:t>Must be conducive to the work style and skill set</a:t>
            </a:r>
          </a:p>
          <a:p>
            <a:pPr lvl="2"/>
            <a:r>
              <a:rPr lang="en-US" sz="2000" dirty="0"/>
              <a:t>Maintain good relationship with customers or employers</a:t>
            </a:r>
          </a:p>
          <a:p>
            <a:pPr lvl="2"/>
            <a:r>
              <a:rPr lang="en-US" sz="2000" dirty="0"/>
              <a:t>Must be able to build and maintain networks</a:t>
            </a:r>
          </a:p>
          <a:p>
            <a:endParaRPr lang="en-US" sz="2400" dirty="0"/>
          </a:p>
        </p:txBody>
      </p:sp>
    </p:spTree>
    <p:extLst>
      <p:ext uri="{BB962C8B-B14F-4D97-AF65-F5344CB8AC3E}">
        <p14:creationId xmlns:p14="http://schemas.microsoft.com/office/powerpoint/2010/main" val="3517966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When Things Go Wrong: The Pains of Uber in China</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Didi Kuaidi, formed by rival taxi-hauling services Alibaba and Tencent (two of China’s internet giants) competed directly with Uber (later renamed Didi Chuxing)</a:t>
            </a:r>
          </a:p>
          <a:p>
            <a:pPr lvl="1"/>
            <a:r>
              <a:rPr lang="en-US" sz="2200" dirty="0"/>
              <a:t>Disrupted Uber by offering customers a choice between a taxi, private car, shared car, shuttle van or bus</a:t>
            </a:r>
          </a:p>
          <a:p>
            <a:pPr lvl="1"/>
            <a:r>
              <a:rPr lang="en-US" sz="2200" dirty="0"/>
              <a:t>Arranged more than 15 million daily active users in 2020</a:t>
            </a:r>
          </a:p>
          <a:p>
            <a:pPr lvl="1"/>
            <a:r>
              <a:rPr lang="en-US" sz="2200" dirty="0"/>
              <a:t>Uber withdrew from the Chinese market in mid-2016</a:t>
            </a:r>
          </a:p>
          <a:p>
            <a:r>
              <a:rPr lang="en-US" sz="2400" dirty="0"/>
              <a:t>The onset of the COVID-19 virus in 2019, Didi Chuxing faced a near collapse in rider demand of only 5 million daily active users (along with profitability)</a:t>
            </a:r>
          </a:p>
          <a:p>
            <a:endParaRPr lang="en-US" sz="2400" dirty="0"/>
          </a:p>
        </p:txBody>
      </p:sp>
    </p:spTree>
    <p:extLst>
      <p:ext uri="{BB962C8B-B14F-4D97-AF65-F5344CB8AC3E}">
        <p14:creationId xmlns:p14="http://schemas.microsoft.com/office/powerpoint/2010/main" val="2000461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Ethical Dilemma: The Ethics of the Sharing Economy</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000" dirty="0"/>
              <a:t>Uber and Airbnb are providing a service bypassing the middleman thus providing a service in the sharing economy by removing transactional friction from markets for services that are already permissible by law</a:t>
            </a:r>
          </a:p>
          <a:p>
            <a:pPr lvl="1"/>
            <a:r>
              <a:rPr lang="en-US" sz="1800" dirty="0"/>
              <a:t>Unregulated like taxis and hotels are</a:t>
            </a:r>
          </a:p>
          <a:p>
            <a:pPr lvl="1"/>
            <a:r>
              <a:rPr lang="en-US" sz="1800" dirty="0"/>
              <a:t>Not subject to controlled markets</a:t>
            </a:r>
          </a:p>
          <a:p>
            <a:r>
              <a:rPr lang="en-US" sz="2000" dirty="0"/>
              <a:t>The challenge remains that the existing laws and regulations framework provide for and protect existing economic stakeholders</a:t>
            </a:r>
          </a:p>
          <a:p>
            <a:pPr lvl="1"/>
            <a:r>
              <a:rPr lang="en-US" sz="1800" dirty="0"/>
              <a:t>Some cities (London) have pressured Uber to ensure their drivers are safe and vetted, resulting in a failure to renew some licenses to operate in late 2019</a:t>
            </a:r>
          </a:p>
          <a:p>
            <a:pPr lvl="1"/>
            <a:r>
              <a:rPr lang="en-US" sz="1800" dirty="0"/>
              <a:t>Are these ethical? Expect more challenges and highly public disputes to come</a:t>
            </a:r>
          </a:p>
          <a:p>
            <a:endParaRPr lang="en-US" sz="2400" dirty="0"/>
          </a:p>
        </p:txBody>
      </p:sp>
    </p:spTree>
    <p:extLst>
      <p:ext uri="{BB962C8B-B14F-4D97-AF65-F5344CB8AC3E}">
        <p14:creationId xmlns:p14="http://schemas.microsoft.com/office/powerpoint/2010/main" val="638130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Coming Attractions: Augmented Shopping Experiences</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Futurist Peter Diamandis foresees an artificially intelligent “shopping” digital assistant</a:t>
            </a:r>
          </a:p>
          <a:p>
            <a:pPr lvl="1"/>
            <a:r>
              <a:rPr lang="en-US" sz="2200" dirty="0"/>
              <a:t>The assistant know you, your likes, your styles</a:t>
            </a:r>
          </a:p>
          <a:p>
            <a:pPr lvl="1"/>
            <a:r>
              <a:rPr lang="en-US" sz="2200" dirty="0"/>
              <a:t>Has access to your shopping history</a:t>
            </a:r>
          </a:p>
          <a:p>
            <a:pPr lvl="1"/>
            <a:r>
              <a:rPr lang="en-US" sz="2200" dirty="0"/>
              <a:t>Has data from other shopping sources</a:t>
            </a:r>
          </a:p>
          <a:p>
            <a:r>
              <a:rPr lang="en-US" sz="2400" dirty="0"/>
              <a:t>The assistant will leverage augmented reality (AR) to show images of you in different styles of clothing</a:t>
            </a:r>
          </a:p>
          <a:p>
            <a:r>
              <a:rPr lang="en-US" sz="2400" dirty="0"/>
              <a:t>This will allow shopping online without ever stepping foot in the store </a:t>
            </a:r>
          </a:p>
        </p:txBody>
      </p:sp>
    </p:spTree>
    <p:extLst>
      <p:ext uri="{BB962C8B-B14F-4D97-AF65-F5344CB8AC3E}">
        <p14:creationId xmlns:p14="http://schemas.microsoft.com/office/powerpoint/2010/main" val="175490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Enabling Organizational Strategy Through Information Systems </a:t>
            </a:r>
            <a:r>
              <a:rPr lang="en-US" sz="1600" dirty="0"/>
              <a:t>(2 of 2)</a:t>
            </a:r>
          </a:p>
        </p:txBody>
      </p:sp>
      <p:sp>
        <p:nvSpPr>
          <p:cNvPr id="4" name="Content Placeholder 2">
            <a:extLst>
              <a:ext uri="{FF2B5EF4-FFF2-40B4-BE49-F238E27FC236}">
                <a16:creationId xmlns:a16="http://schemas.microsoft.com/office/drawing/2014/main" id="{FCE54AF6-90FF-42AC-BD95-F30EE31D42A6}"/>
              </a:ext>
            </a:extLst>
          </p:cNvPr>
          <p:cNvSpPr txBox="1">
            <a:spLocks/>
          </p:cNvSpPr>
          <p:nvPr/>
        </p:nvSpPr>
        <p:spPr>
          <a:xfrm>
            <a:off x="457200" y="1412110"/>
            <a:ext cx="8232775" cy="495396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Information Systems for Supporting Strategy: Doing Things Smarter</a:t>
            </a:r>
          </a:p>
          <a:p>
            <a:r>
              <a:rPr lang="en-US" sz="2400" dirty="0"/>
              <a:t>Identifying Where to Compete: Analyzing Competitive Forces</a:t>
            </a:r>
          </a:p>
          <a:p>
            <a:r>
              <a:rPr lang="en-US" sz="2400" dirty="0"/>
              <a:t>Identifying How to Complete: Choosing a Generic Strategy</a:t>
            </a:r>
          </a:p>
          <a:p>
            <a:r>
              <a:rPr lang="en-US" sz="2400" dirty="0"/>
              <a:t>Identifying How to Compete: Resources and Capabilities</a:t>
            </a:r>
          </a:p>
          <a:p>
            <a:r>
              <a:rPr lang="en-US" sz="2400" dirty="0"/>
              <a:t>Identifying How to Compete: Analyzing the Value Chain</a:t>
            </a:r>
          </a:p>
          <a:p>
            <a:r>
              <a:rPr lang="en-US" sz="2400" dirty="0"/>
              <a:t>The Role of Information Systems in Value Chain Analysis</a:t>
            </a:r>
          </a:p>
          <a:p>
            <a:r>
              <a:rPr lang="en-US" sz="2400" dirty="0"/>
              <a:t>The Technology/Strategy Fit</a:t>
            </a:r>
          </a:p>
        </p:txBody>
      </p:sp>
    </p:spTree>
    <p:extLst>
      <p:ext uri="{BB962C8B-B14F-4D97-AF65-F5344CB8AC3E}">
        <p14:creationId xmlns:p14="http://schemas.microsoft.com/office/powerpoint/2010/main" val="209275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Security Matters: SWIFT Theft</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200" dirty="0"/>
              <a:t>The Society for Worldwide Interbank Financial Telecommunications (SWIFT) is an organization that enables banks to rapidly clear financial transactions on a global basis</a:t>
            </a:r>
          </a:p>
          <a:p>
            <a:pPr lvl="1"/>
            <a:r>
              <a:rPr lang="en-US" sz="2000" dirty="0"/>
              <a:t>Links more than 11,000 financial institutions in more than 200 countries</a:t>
            </a:r>
          </a:p>
          <a:p>
            <a:r>
              <a:rPr lang="en-US" sz="2200" dirty="0"/>
              <a:t>In 2016, two banks in SE Asia experienced cybertheft of US$81 million</a:t>
            </a:r>
          </a:p>
          <a:p>
            <a:pPr lvl="1"/>
            <a:r>
              <a:rPr lang="en-US" sz="2000" dirty="0"/>
              <a:t>Attackers penetrated the system of Bangladesh to gain entrance</a:t>
            </a:r>
          </a:p>
          <a:p>
            <a:pPr lvl="1"/>
            <a:r>
              <a:rPr lang="en-US" sz="2000" dirty="0"/>
              <a:t>SWIFT system was no compromised as entranced was through a member’s weakness in security</a:t>
            </a:r>
          </a:p>
          <a:p>
            <a:r>
              <a:rPr lang="en-US" sz="2200" dirty="0"/>
              <a:t>Served as a reminder to member banks to secure their own house</a:t>
            </a:r>
          </a:p>
        </p:txBody>
      </p:sp>
    </p:spTree>
    <p:extLst>
      <p:ext uri="{BB962C8B-B14F-4D97-AF65-F5344CB8AC3E}">
        <p14:creationId xmlns:p14="http://schemas.microsoft.com/office/powerpoint/2010/main" val="1290043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Industry Analysis: Education</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200" dirty="0"/>
              <a:t>Cost of higher education in the United States has steadily increased </a:t>
            </a:r>
          </a:p>
          <a:p>
            <a:r>
              <a:rPr lang="en-US" sz="2200" dirty="0"/>
              <a:t>Average college graduate owes $33,000 in student loans</a:t>
            </a:r>
          </a:p>
          <a:p>
            <a:r>
              <a:rPr lang="en-US" sz="2200" dirty="0"/>
              <a:t>Trend in globalization—increased collaboration in research and curriculum</a:t>
            </a:r>
          </a:p>
          <a:p>
            <a:r>
              <a:rPr lang="en-US" sz="2200" dirty="0"/>
              <a:t>Trend in online delivery—leads to cost savings, but may be less engaging to students</a:t>
            </a:r>
          </a:p>
          <a:p>
            <a:r>
              <a:rPr lang="en-US" sz="2200" dirty="0"/>
              <a:t>COVID-19 was challenging for in-person students who had to suddenly transition to an online environment</a:t>
            </a:r>
          </a:p>
          <a:p>
            <a:r>
              <a:rPr lang="en-US" sz="2200" dirty="0"/>
              <a:t>Massively open online courses (MOOCs)—free to students</a:t>
            </a:r>
          </a:p>
          <a:p>
            <a:endParaRPr lang="en-US" sz="2400" dirty="0"/>
          </a:p>
        </p:txBody>
      </p:sp>
    </p:spTree>
    <p:extLst>
      <p:ext uri="{BB962C8B-B14F-4D97-AF65-F5344CB8AC3E}">
        <p14:creationId xmlns:p14="http://schemas.microsoft.com/office/powerpoint/2010/main" val="39877642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Organizational Decision-Making Levels</a:t>
            </a:r>
          </a:p>
        </p:txBody>
      </p:sp>
      <p:sp>
        <p:nvSpPr>
          <p:cNvPr id="4" name="Content Placeholder 2">
            <a:extLst>
              <a:ext uri="{FF2B5EF4-FFF2-40B4-BE49-F238E27FC236}">
                <a16:creationId xmlns:a16="http://schemas.microsoft.com/office/drawing/2014/main" id="{E15DE6DE-C27D-4BD0-980D-3DAAA60E2D88}"/>
              </a:ext>
            </a:extLst>
          </p:cNvPr>
          <p:cNvSpPr txBox="1">
            <a:spLocks/>
          </p:cNvSpPr>
          <p:nvPr/>
        </p:nvSpPr>
        <p:spPr>
          <a:xfrm>
            <a:off x="457200" y="1441450"/>
            <a:ext cx="3779133" cy="492462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Executive/Strategic Level</a:t>
            </a:r>
          </a:p>
          <a:p>
            <a:pPr lvl="1"/>
            <a:r>
              <a:rPr lang="en-US" sz="2200" dirty="0"/>
              <a:t>Upper Management</a:t>
            </a:r>
          </a:p>
          <a:p>
            <a:r>
              <a:rPr lang="en-US" sz="2400" dirty="0"/>
              <a:t>Managerial/Tactical Level</a:t>
            </a:r>
          </a:p>
          <a:p>
            <a:pPr lvl="1"/>
            <a:r>
              <a:rPr lang="en-US" sz="2200" dirty="0"/>
              <a:t>Middle Management</a:t>
            </a:r>
          </a:p>
          <a:p>
            <a:r>
              <a:rPr lang="en-US" sz="2400" dirty="0"/>
              <a:t>Operational Level</a:t>
            </a:r>
          </a:p>
          <a:p>
            <a:pPr lvl="1"/>
            <a:r>
              <a:rPr lang="en-US" sz="2200" dirty="0"/>
              <a:t>Foreman</a:t>
            </a:r>
          </a:p>
          <a:p>
            <a:pPr lvl="1"/>
            <a:r>
              <a:rPr lang="en-US" sz="2200" dirty="0"/>
              <a:t>Supervisors</a:t>
            </a:r>
          </a:p>
          <a:p>
            <a:pPr lvl="1"/>
            <a:r>
              <a:rPr lang="en-US" sz="2200" dirty="0"/>
              <a:t>Operational Employees</a:t>
            </a:r>
          </a:p>
          <a:p>
            <a:pPr lvl="1"/>
            <a:endParaRPr lang="en-US" sz="2400" dirty="0"/>
          </a:p>
        </p:txBody>
      </p:sp>
      <p:pic>
        <p:nvPicPr>
          <p:cNvPr id="6" name="Content Placeholder 5" descr="A picture containing text, businesscard, screenshot&#10;&#10;Description automatically generated">
            <a:extLst>
              <a:ext uri="{FF2B5EF4-FFF2-40B4-BE49-F238E27FC236}">
                <a16:creationId xmlns:a16="http://schemas.microsoft.com/office/drawing/2014/main" id="{43A9B65A-A8CD-4BA5-A9BD-6A4261C49A00}"/>
              </a:ext>
            </a:extLst>
          </p:cNvPr>
          <p:cNvPicPr>
            <a:picLocks noGrp="1" noChangeAspect="1"/>
          </p:cNvPicPr>
          <p:nvPr>
            <p:ph sz="quarter" idx="13"/>
          </p:nvPr>
        </p:nvPicPr>
        <p:blipFill>
          <a:blip r:embed="rId2"/>
          <a:stretch>
            <a:fillRect/>
          </a:stretch>
        </p:blipFill>
        <p:spPr>
          <a:xfrm>
            <a:off x="4479403" y="2390589"/>
            <a:ext cx="4210572" cy="3026348"/>
          </a:xfrm>
        </p:spPr>
      </p:pic>
    </p:spTree>
    <p:extLst>
      <p:ext uri="{BB962C8B-B14F-4D97-AF65-F5344CB8AC3E}">
        <p14:creationId xmlns:p14="http://schemas.microsoft.com/office/powerpoint/2010/main" val="276162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Operational Level</a:t>
            </a:r>
          </a:p>
        </p:txBody>
      </p:sp>
      <p:pic>
        <p:nvPicPr>
          <p:cNvPr id="5" name="Content Placeholder 4" descr="A picture containing text, businesscard, screenshot&#10;&#10;Description automatically generated">
            <a:extLst>
              <a:ext uri="{FF2B5EF4-FFF2-40B4-BE49-F238E27FC236}">
                <a16:creationId xmlns:a16="http://schemas.microsoft.com/office/drawing/2014/main" id="{96C3B251-9F6B-4346-B6CA-C748FDB61FC0}"/>
              </a:ext>
            </a:extLst>
          </p:cNvPr>
          <p:cNvPicPr>
            <a:picLocks noGrp="1" noChangeAspect="1"/>
          </p:cNvPicPr>
          <p:nvPr>
            <p:ph sz="quarter" idx="13"/>
          </p:nvPr>
        </p:nvPicPr>
        <p:blipFill>
          <a:blip r:embed="rId2"/>
          <a:stretch>
            <a:fillRect/>
          </a:stretch>
        </p:blipFill>
        <p:spPr>
          <a:xfrm>
            <a:off x="841921" y="1441450"/>
            <a:ext cx="7463333" cy="4598988"/>
          </a:xfrm>
        </p:spPr>
      </p:pic>
    </p:spTree>
    <p:extLst>
      <p:ext uri="{BB962C8B-B14F-4D97-AF65-F5344CB8AC3E}">
        <p14:creationId xmlns:p14="http://schemas.microsoft.com/office/powerpoint/2010/main" val="92290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Managerial/Tactical Level</a:t>
            </a:r>
          </a:p>
        </p:txBody>
      </p:sp>
      <p:pic>
        <p:nvPicPr>
          <p:cNvPr id="5" name="Content Placeholder 4" descr="A picture containing text, businesscard, screenshot&#10;&#10;Description automatically generated">
            <a:extLst>
              <a:ext uri="{FF2B5EF4-FFF2-40B4-BE49-F238E27FC236}">
                <a16:creationId xmlns:a16="http://schemas.microsoft.com/office/drawing/2014/main" id="{E39D51ED-CB0F-4AAA-A435-16EA659B56CF}"/>
              </a:ext>
            </a:extLst>
          </p:cNvPr>
          <p:cNvPicPr>
            <a:picLocks noGrp="1" noChangeAspect="1"/>
          </p:cNvPicPr>
          <p:nvPr>
            <p:ph sz="quarter" idx="13"/>
          </p:nvPr>
        </p:nvPicPr>
        <p:blipFill>
          <a:blip r:embed="rId2"/>
          <a:stretch>
            <a:fillRect/>
          </a:stretch>
        </p:blipFill>
        <p:spPr>
          <a:xfrm>
            <a:off x="859578" y="1441450"/>
            <a:ext cx="7428018" cy="4598988"/>
          </a:xfrm>
        </p:spPr>
      </p:pic>
    </p:spTree>
    <p:extLst>
      <p:ext uri="{BB962C8B-B14F-4D97-AF65-F5344CB8AC3E}">
        <p14:creationId xmlns:p14="http://schemas.microsoft.com/office/powerpoint/2010/main" val="421965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Executive/Strategic Level</a:t>
            </a:r>
          </a:p>
        </p:txBody>
      </p:sp>
      <p:pic>
        <p:nvPicPr>
          <p:cNvPr id="5" name="Content Placeholder 4" descr="A picture containing text, businesscard, screenshot&#10;&#10;Description automatically generated">
            <a:extLst>
              <a:ext uri="{FF2B5EF4-FFF2-40B4-BE49-F238E27FC236}">
                <a16:creationId xmlns:a16="http://schemas.microsoft.com/office/drawing/2014/main" id="{EF032DF8-F374-45A9-A9DF-E608D35E452B}"/>
              </a:ext>
            </a:extLst>
          </p:cNvPr>
          <p:cNvPicPr>
            <a:picLocks noGrp="1" noChangeAspect="1"/>
          </p:cNvPicPr>
          <p:nvPr>
            <p:ph sz="quarter" idx="13"/>
          </p:nvPr>
        </p:nvPicPr>
        <p:blipFill>
          <a:blip r:embed="rId2"/>
          <a:stretch>
            <a:fillRect/>
          </a:stretch>
        </p:blipFill>
        <p:spPr>
          <a:xfrm>
            <a:off x="882864" y="1441450"/>
            <a:ext cx="7381447" cy="4598988"/>
          </a:xfrm>
        </p:spPr>
      </p:pic>
    </p:spTree>
    <p:extLst>
      <p:ext uri="{BB962C8B-B14F-4D97-AF65-F5344CB8AC3E}">
        <p14:creationId xmlns:p14="http://schemas.microsoft.com/office/powerpoint/2010/main" val="269442911"/>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6797EDC3-AFB0-4101-B385-89CA134714C0}" vid="{B90E5E36-0860-4D85-A1DC-21FDCB7AD9AB}"/>
    </a:ext>
  </a:extLst>
</a:theme>
</file>

<file path=ppt/theme/theme2.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6797EDC3-AFB0-4101-B385-89CA134714C0}" vid="{94D5951E-E76D-4F04-8E59-8708B0C68BB5}"/>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IST Template</Template>
  <TotalTime>499</TotalTime>
  <Words>3303</Words>
  <Application>Microsoft Office PowerPoint</Application>
  <PresentationFormat>On-screen Show (4:3)</PresentationFormat>
  <Paragraphs>343</Paragraphs>
  <Slides>52</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Noto Sans Symbols</vt:lpstr>
      <vt:lpstr>Symbol</vt:lpstr>
      <vt:lpstr>Times New Roman</vt:lpstr>
      <vt:lpstr>Verdana</vt:lpstr>
      <vt:lpstr>1_508 Lecture</vt:lpstr>
      <vt:lpstr>508 Lecture</vt:lpstr>
      <vt:lpstr>Information Systems Today: Managing in the Digital World</vt:lpstr>
      <vt:lpstr>Learning Objectives</vt:lpstr>
      <vt:lpstr>Learning Objective 2.1 (1 of 2)</vt:lpstr>
      <vt:lpstr>Enabling Organizational Strategy Through Information Systems (1 of 2)</vt:lpstr>
      <vt:lpstr>Enabling Organizational Strategy Through Information Systems (2 of 2)</vt:lpstr>
      <vt:lpstr>Organizational Decision-Making Levels</vt:lpstr>
      <vt:lpstr>Operational Level</vt:lpstr>
      <vt:lpstr>Managerial/Tactical Level</vt:lpstr>
      <vt:lpstr>Executive/Strategic Level</vt:lpstr>
      <vt:lpstr>Organizational Functional Areas (1 of 3)</vt:lpstr>
      <vt:lpstr>Organizational Functional Areas (2 of 3)</vt:lpstr>
      <vt:lpstr>Organizational Functional Areas (3 of 3)</vt:lpstr>
      <vt:lpstr>Information Systems for Automation: Doing Things Faster</vt:lpstr>
      <vt:lpstr>Information Systems for Organizational Learning: Doing Things Better (1 of 2)</vt:lpstr>
      <vt:lpstr>Information Systems for Organizational Learning: Doing Things Better (2 of 2)</vt:lpstr>
      <vt:lpstr>Information Systems for Supporting Strategy: Doing Things Smarter</vt:lpstr>
      <vt:lpstr>Identifying Where to Compete: Analyzing Competitive Forces (1 of 2)</vt:lpstr>
      <vt:lpstr>Identifying Where to Compete: Analyzing Competitive Forces (2 of 2)</vt:lpstr>
      <vt:lpstr>Identifying How to Compete: Choosing a Generic Strategy</vt:lpstr>
      <vt:lpstr>Identifying How to Compete: Resources and Capabilities (Resources)</vt:lpstr>
      <vt:lpstr>Identifying How to Compete: Resources and Capabilities (Capabilities)</vt:lpstr>
      <vt:lpstr>Identifying How to Compete: Analyzing the Value Chain</vt:lpstr>
      <vt:lpstr>The Role of Information Systems in Value Chain Analysis</vt:lpstr>
      <vt:lpstr>The Technology/Strategy Fit</vt:lpstr>
      <vt:lpstr>Learning Objective 2.1 (2 of 2)</vt:lpstr>
      <vt:lpstr>Business Models in the Digital World</vt:lpstr>
      <vt:lpstr>Revenue Models in the Digital World</vt:lpstr>
      <vt:lpstr>Freemium</vt:lpstr>
      <vt:lpstr>Platform-Based Business Models and the Sharing Economy</vt:lpstr>
      <vt:lpstr>A Platform-Based Business Model</vt:lpstr>
      <vt:lpstr>A Sharing Economy</vt:lpstr>
      <vt:lpstr>Service-Based Business Models</vt:lpstr>
      <vt:lpstr>Learning Objective 2.3</vt:lpstr>
      <vt:lpstr>Valuing Innovations (1 of 2)</vt:lpstr>
      <vt:lpstr>Valuing Innovations (2 of 2)</vt:lpstr>
      <vt:lpstr>Ten Types of Innovation</vt:lpstr>
      <vt:lpstr>New Information Technologies and Systems on the Horizon</vt:lpstr>
      <vt:lpstr>Successful Innovation is Difficult</vt:lpstr>
      <vt:lpstr>The Innovation Process</vt:lpstr>
      <vt:lpstr>Innovation and the Lean Startup Methodology</vt:lpstr>
      <vt:lpstr>Organizational Requirements for Innovation</vt:lpstr>
      <vt:lpstr>Startups and Crowdfunding</vt:lpstr>
      <vt:lpstr>End of Chapter Content</vt:lpstr>
      <vt:lpstr>Managing in the Digital World: Startups and New Business Models</vt:lpstr>
      <vt:lpstr>Green IT: IoT, AI, and Environment Sustainability</vt:lpstr>
      <vt:lpstr>Digital Density: Digital Nomads</vt:lpstr>
      <vt:lpstr>When Things Go Wrong: The Pains of Uber in China</vt:lpstr>
      <vt:lpstr>Ethical Dilemma: The Ethics of the Sharing Economy</vt:lpstr>
      <vt:lpstr>Coming Attractions: Augmented Shopping Experiences</vt:lpstr>
      <vt:lpstr>Security Matters: SWIFT Theft</vt:lpstr>
      <vt:lpstr>Industry Analysis: Education</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Systems Today: Managing in the Digital World</dc:title>
  <dc:subject>Psychology</dc:subject>
  <dc:creator>Harold Wise</dc:creator>
  <cp:keywords>Psychology</cp:keywords>
  <cp:lastModifiedBy>Manimegalai Manibalan</cp:lastModifiedBy>
  <cp:revision>49</cp:revision>
  <dcterms:created xsi:type="dcterms:W3CDTF">2021-03-01T01:12:11Z</dcterms:created>
  <dcterms:modified xsi:type="dcterms:W3CDTF">2021-04-19T08:57:04Z</dcterms:modified>
</cp:coreProperties>
</file>