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 id="2147483659" r:id="rId2"/>
  </p:sldMasterIdLst>
  <p:notesMasterIdLst>
    <p:notesMasterId r:id="rId58"/>
  </p:notesMasterIdLst>
  <p:handoutMasterIdLst>
    <p:handoutMasterId r:id="rId59"/>
  </p:handoutMasterIdLst>
  <p:sldIdLst>
    <p:sldId id="393" r:id="rId3"/>
    <p:sldId id="311" r:id="rId4"/>
    <p:sldId id="312" r:id="rId5"/>
    <p:sldId id="313" r:id="rId6"/>
    <p:sldId id="314" r:id="rId7"/>
    <p:sldId id="335" r:id="rId8"/>
    <p:sldId id="336" r:id="rId9"/>
    <p:sldId id="337" r:id="rId10"/>
    <p:sldId id="338" r:id="rId11"/>
    <p:sldId id="339" r:id="rId12"/>
    <p:sldId id="340" r:id="rId13"/>
    <p:sldId id="341" r:id="rId14"/>
    <p:sldId id="342" r:id="rId15"/>
    <p:sldId id="343" r:id="rId16"/>
    <p:sldId id="344" r:id="rId17"/>
    <p:sldId id="345" r:id="rId18"/>
    <p:sldId id="346" r:id="rId19"/>
    <p:sldId id="354" r:id="rId20"/>
    <p:sldId id="363" r:id="rId21"/>
    <p:sldId id="364" r:id="rId22"/>
    <p:sldId id="366" r:id="rId23"/>
    <p:sldId id="365" r:id="rId24"/>
    <p:sldId id="360" r:id="rId25"/>
    <p:sldId id="361" r:id="rId26"/>
    <p:sldId id="362" r:id="rId27"/>
    <p:sldId id="357" r:id="rId28"/>
    <p:sldId id="358" r:id="rId29"/>
    <p:sldId id="359" r:id="rId30"/>
    <p:sldId id="367" r:id="rId31"/>
    <p:sldId id="371" r:id="rId32"/>
    <p:sldId id="372" r:id="rId33"/>
    <p:sldId id="379" r:id="rId34"/>
    <p:sldId id="375" r:id="rId35"/>
    <p:sldId id="368" r:id="rId36"/>
    <p:sldId id="381" r:id="rId37"/>
    <p:sldId id="377" r:id="rId38"/>
    <p:sldId id="380" r:id="rId39"/>
    <p:sldId id="378" r:id="rId40"/>
    <p:sldId id="376" r:id="rId41"/>
    <p:sldId id="373" r:id="rId42"/>
    <p:sldId id="374" r:id="rId43"/>
    <p:sldId id="369" r:id="rId44"/>
    <p:sldId id="370" r:id="rId45"/>
    <p:sldId id="382" r:id="rId46"/>
    <p:sldId id="383" r:id="rId47"/>
    <p:sldId id="327" r:id="rId48"/>
    <p:sldId id="355" r:id="rId49"/>
    <p:sldId id="356" r:id="rId50"/>
    <p:sldId id="385" r:id="rId51"/>
    <p:sldId id="386" r:id="rId52"/>
    <p:sldId id="387" r:id="rId53"/>
    <p:sldId id="390" r:id="rId54"/>
    <p:sldId id="391" r:id="rId55"/>
    <p:sldId id="388" r:id="rId56"/>
    <p:sldId id="298" r:id="rId5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08" autoAdjust="0"/>
    <p:restoredTop sz="74082" autoAdjust="0"/>
  </p:normalViewPr>
  <p:slideViewPr>
    <p:cSldViewPr snapToGrid="0" snapToObjects="1">
      <p:cViewPr varScale="1">
        <p:scale>
          <a:sx n="93" d="100"/>
          <a:sy n="93" d="100"/>
        </p:scale>
        <p:origin x="1312" y="200"/>
      </p:cViewPr>
      <p:guideLst>
        <p:guide orient="horz" pos="2160"/>
        <p:guide pos="2880"/>
      </p:guideLst>
    </p:cSldViewPr>
  </p:slideViewPr>
  <p:outlineViewPr>
    <p:cViewPr>
      <p:scale>
        <a:sx n="33" d="100"/>
        <a:sy n="33" d="100"/>
      </p:scale>
      <p:origin x="0" y="-43118"/>
    </p:cViewPr>
  </p:outlineViewPr>
  <p:notesTextViewPr>
    <p:cViewPr>
      <p:scale>
        <a:sx n="3" d="2"/>
        <a:sy n="3" d="2"/>
      </p:scale>
      <p:origin x="0" y="0"/>
    </p:cViewPr>
  </p:notesTextViewPr>
  <p:sorterViewPr>
    <p:cViewPr>
      <p:scale>
        <a:sx n="100" d="100"/>
        <a:sy n="100" d="100"/>
      </p:scale>
      <p:origin x="0" y="-3346"/>
    </p:cViewPr>
  </p:sorterViewPr>
  <p:notesViewPr>
    <p:cSldViewPr snapToGrid="0" snapToObjects="1">
      <p:cViewPr varScale="1">
        <p:scale>
          <a:sx n="85" d="100"/>
          <a:sy n="85" d="100"/>
        </p:scale>
        <p:origin x="380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8/29/24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a:t>
            </a:r>
            <a:r>
              <a:rPr lang="en-US" sz="1200" b="0" i="0" u="none" strike="noStrike" kern="1200" cap="none" dirty="0" err="1">
                <a:solidFill>
                  <a:schemeClr val="dk1"/>
                </a:solidFill>
                <a:latin typeface="Arial"/>
                <a:ea typeface="Arial"/>
                <a:cs typeface="Arial"/>
                <a:sym typeface="Arial"/>
              </a:rPr>
              <a:t>MathType</a:t>
            </a:r>
            <a:r>
              <a:rPr lang="en-US" sz="1200" b="0" i="0" u="none" strike="noStrike" kern="1200" cap="none" dirty="0">
                <a:solidFill>
                  <a:schemeClr val="dk1"/>
                </a:solidFill>
                <a:latin typeface="Arial"/>
                <a:ea typeface="Arial"/>
                <a:cs typeface="Arial"/>
                <a:sym typeface="Arial"/>
              </a:rPr>
              <a:t>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35098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 Description: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Arial"/>
                <a:ea typeface="Arial"/>
                <a:cs typeface="Arial"/>
                <a:sym typeface="Arial"/>
              </a:rPr>
              <a:t>The center of the chart shows open innovation. Around it and connected by two-way arrows are icons of a man, a beaker, a factory, a truck, and a graduation cap that represent individual innovators, research labs, companies, suppliers, and academia, respectively.</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07513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If this slide</a:t>
            </a:r>
            <a:r>
              <a:rPr lang="en-US" baseline="0" dirty="0"/>
              <a:t> was not included in the original PPT, it should be added.</a:t>
            </a: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dirty="0"/>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r>
              <a:rPr lang="en-US"/>
              <a:t>Click to edit Master subtitle style</a:t>
            </a:r>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3" name="Text Placeholder 2">
            <a:extLst>
              <a:ext uri="{FF2B5EF4-FFF2-40B4-BE49-F238E27FC236}">
                <a16:creationId xmlns:a16="http://schemas.microsoft.com/office/drawing/2014/main" id="{0291B9DA-1DAD-4AB4-94B2-688DFC8B093A}"/>
              </a:ext>
            </a:extLst>
          </p:cNvPr>
          <p:cNvSpPr>
            <a:spLocks noGrp="1"/>
          </p:cNvSpPr>
          <p:nvPr>
            <p:ph type="body" sz="quarter" idx="13" hasCustomPrompt="1"/>
          </p:nvPr>
        </p:nvSpPr>
        <p:spPr>
          <a:xfrm>
            <a:off x="1494693" y="6407662"/>
            <a:ext cx="7194635" cy="334534"/>
          </a:xfrm>
        </p:spPr>
        <p:txBody>
          <a:bodyPr/>
          <a:lstStyle>
            <a:lvl1pPr marL="101600" indent="0" algn="r">
              <a:buNone/>
              <a:defRPr sz="1200">
                <a:latin typeface="Verdana" panose="020B0604030504040204" pitchFamily="34" charset="0"/>
                <a:ea typeface="Verdana" panose="020B0604030504040204" pitchFamily="34" charset="0"/>
                <a:cs typeface="Verdana" panose="020B0604030504040204" pitchFamily="34" charset="0"/>
              </a:defRPr>
            </a:lvl1pPr>
            <a:lvl2pPr>
              <a:defRPr sz="1200">
                <a:latin typeface="Verdana" panose="020B0604030504040204" pitchFamily="34" charset="0"/>
                <a:ea typeface="Verdana" panose="020B0604030504040204" pitchFamily="34" charset="0"/>
                <a:cs typeface="Verdana" panose="020B0604030504040204" pitchFamily="34" charset="0"/>
              </a:defRPr>
            </a:lvl2pPr>
            <a:lvl3pPr>
              <a:defRPr sz="1200">
                <a:latin typeface="Verdana" panose="020B0604030504040204" pitchFamily="34" charset="0"/>
                <a:ea typeface="Verdana" panose="020B0604030504040204" pitchFamily="34" charset="0"/>
                <a:cs typeface="Verdana" panose="020B0604030504040204" pitchFamily="34" charset="0"/>
              </a:defRPr>
            </a:lvl3pPr>
            <a:lvl4pPr>
              <a:defRPr sz="1200">
                <a:latin typeface="Verdana" panose="020B0604030504040204" pitchFamily="34" charset="0"/>
                <a:ea typeface="Verdana" panose="020B0604030504040204" pitchFamily="34" charset="0"/>
                <a:cs typeface="Verdana" panose="020B0604030504040204" pitchFamily="34" charset="0"/>
              </a:defRPr>
            </a:lvl4pPr>
            <a:lvl5pPr>
              <a:defRPr sz="12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add copyright text</a:t>
            </a:r>
          </a:p>
        </p:txBody>
      </p:sp>
      <p:sp>
        <p:nvSpPr>
          <p:cNvPr id="4" name="Picture Placeholder 3">
            <a:extLst>
              <a:ext uri="{FF2B5EF4-FFF2-40B4-BE49-F238E27FC236}">
                <a16:creationId xmlns:a16="http://schemas.microsoft.com/office/drawing/2014/main" id="{3AC35AB9-24C4-47CB-AA83-05CAEBB6D99B}"/>
              </a:ext>
            </a:extLst>
          </p:cNvPr>
          <p:cNvSpPr>
            <a:spLocks noGrp="1"/>
          </p:cNvSpPr>
          <p:nvPr>
            <p:ph type="pic" sz="quarter" idx="14" hasCustomPrompt="1"/>
          </p:nvPr>
        </p:nvSpPr>
        <p:spPr>
          <a:xfrm>
            <a:off x="93663" y="6407150"/>
            <a:ext cx="1401762" cy="334963"/>
          </a:xfrm>
        </p:spPr>
        <p:txBody>
          <a:bodyPr/>
          <a:lstStyle>
            <a:lvl1pPr marL="101600" indent="0">
              <a:buNone/>
              <a:defRPr sz="1200"/>
            </a:lvl1pPr>
          </a:lstStyle>
          <a:p>
            <a:r>
              <a:rPr lang="en-US" dirty="0"/>
              <a:t>Logo</a:t>
            </a:r>
          </a:p>
        </p:txBody>
      </p:sp>
    </p:spTree>
    <p:extLst>
      <p:ext uri="{BB962C8B-B14F-4D97-AF65-F5344CB8AC3E}">
        <p14:creationId xmlns:p14="http://schemas.microsoft.com/office/powerpoint/2010/main" val="4215940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bel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36A59-5DE4-46F3-8035-460E546D5673}"/>
              </a:ext>
            </a:extLst>
          </p:cNvPr>
          <p:cNvSpPr>
            <a:spLocks noGrp="1"/>
          </p:cNvSpPr>
          <p:nvPr>
            <p:ph type="title"/>
          </p:nvPr>
        </p:nvSpPr>
        <p:spPr/>
        <p:txBody>
          <a:bodyPr/>
          <a:lstStyle>
            <a:lvl1pPr>
              <a:defRPr sz="3600">
                <a:latin typeface="+mj-lt"/>
              </a:defRPr>
            </a:lvl1pPr>
          </a:lstStyle>
          <a:p>
            <a:r>
              <a:rPr lang="en-US" dirty="0"/>
              <a:t>Click to edit Master title style</a:t>
            </a:r>
          </a:p>
        </p:txBody>
      </p:sp>
      <p:sp>
        <p:nvSpPr>
          <p:cNvPr id="7" name="Image 1 title">
            <a:extLst>
              <a:ext uri="{FF2B5EF4-FFF2-40B4-BE49-F238E27FC236}">
                <a16:creationId xmlns:a16="http://schemas.microsoft.com/office/drawing/2014/main" id="{2BEC12FB-EC67-436F-875F-0A306862EF78}"/>
              </a:ext>
            </a:extLst>
          </p:cNvPr>
          <p:cNvSpPr>
            <a:spLocks noGrp="1"/>
          </p:cNvSpPr>
          <p:nvPr>
            <p:ph type="body" sz="quarter" idx="13" hasCustomPrompt="1"/>
          </p:nvPr>
        </p:nvSpPr>
        <p:spPr>
          <a:xfrm>
            <a:off x="457201" y="4392613"/>
            <a:ext cx="2107323" cy="504825"/>
          </a:xfrm>
        </p:spPr>
        <p:txBody>
          <a:bodyPr/>
          <a:lstStyle>
            <a:lvl1pPr marL="101600" indent="0">
              <a:buNone/>
              <a:defRPr/>
            </a:lvl1pPr>
          </a:lstStyle>
          <a:p>
            <a:pPr lvl="0"/>
            <a:r>
              <a:rPr lang="en-US" dirty="0"/>
              <a:t>Image 1 title</a:t>
            </a:r>
          </a:p>
        </p:txBody>
      </p:sp>
      <p:sp>
        <p:nvSpPr>
          <p:cNvPr id="9" name="Image 1">
            <a:extLst>
              <a:ext uri="{FF2B5EF4-FFF2-40B4-BE49-F238E27FC236}">
                <a16:creationId xmlns:a16="http://schemas.microsoft.com/office/drawing/2014/main" id="{1E9C9C32-F8ED-4AA8-AA00-26A2357E73E9}"/>
              </a:ext>
            </a:extLst>
          </p:cNvPr>
          <p:cNvSpPr>
            <a:spLocks noGrp="1"/>
          </p:cNvSpPr>
          <p:nvPr>
            <p:ph type="pic" sz="quarter" idx="14" hasCustomPrompt="1"/>
          </p:nvPr>
        </p:nvSpPr>
        <p:spPr>
          <a:xfrm>
            <a:off x="457200" y="1817688"/>
            <a:ext cx="2107324" cy="2386012"/>
          </a:xfrm>
        </p:spPr>
        <p:txBody>
          <a:bodyPr/>
          <a:lstStyle>
            <a:lvl1pPr marL="101600" indent="0">
              <a:buNone/>
              <a:defRPr/>
            </a:lvl1pPr>
          </a:lstStyle>
          <a:p>
            <a:r>
              <a:rPr lang="en-US" dirty="0"/>
              <a:t>Image 1</a:t>
            </a:r>
          </a:p>
        </p:txBody>
      </p:sp>
      <p:sp>
        <p:nvSpPr>
          <p:cNvPr id="11" name="Label 1.1">
            <a:extLst>
              <a:ext uri="{FF2B5EF4-FFF2-40B4-BE49-F238E27FC236}">
                <a16:creationId xmlns:a16="http://schemas.microsoft.com/office/drawing/2014/main" id="{BD50A136-2F5A-4764-ADDC-D48D703981CC}"/>
              </a:ext>
            </a:extLst>
          </p:cNvPr>
          <p:cNvSpPr>
            <a:spLocks noGrp="1"/>
          </p:cNvSpPr>
          <p:nvPr>
            <p:ph type="body" sz="quarter" idx="15" hasCustomPrompt="1"/>
          </p:nvPr>
        </p:nvSpPr>
        <p:spPr>
          <a:xfrm>
            <a:off x="2774622" y="1794947"/>
            <a:ext cx="1534619" cy="591855"/>
          </a:xfrm>
        </p:spPr>
        <p:txBody>
          <a:bodyPr/>
          <a:lstStyle>
            <a:lvl1pPr marL="101600" indent="0">
              <a:buNone/>
              <a:defRPr/>
            </a:lvl1pPr>
          </a:lstStyle>
          <a:p>
            <a:pPr lvl="0"/>
            <a:r>
              <a:rPr lang="en-US" dirty="0"/>
              <a:t>Label 1.1</a:t>
            </a:r>
          </a:p>
        </p:txBody>
      </p:sp>
      <p:sp>
        <p:nvSpPr>
          <p:cNvPr id="13" name="Label 1.2">
            <a:extLst>
              <a:ext uri="{FF2B5EF4-FFF2-40B4-BE49-F238E27FC236}">
                <a16:creationId xmlns:a16="http://schemas.microsoft.com/office/drawing/2014/main" id="{16926224-3F90-4884-9AC1-A5381D78801B}"/>
              </a:ext>
            </a:extLst>
          </p:cNvPr>
          <p:cNvSpPr>
            <a:spLocks noGrp="1"/>
          </p:cNvSpPr>
          <p:nvPr>
            <p:ph type="body" sz="quarter" idx="16" hasCustomPrompt="1"/>
          </p:nvPr>
        </p:nvSpPr>
        <p:spPr>
          <a:xfrm>
            <a:off x="2774622" y="2707481"/>
            <a:ext cx="1534619" cy="606425"/>
          </a:xfrm>
        </p:spPr>
        <p:txBody>
          <a:bodyPr/>
          <a:lstStyle>
            <a:lvl1pPr marL="101600" indent="0">
              <a:buNone/>
              <a:defRPr/>
            </a:lvl1pPr>
          </a:lstStyle>
          <a:p>
            <a:pPr lvl="0"/>
            <a:r>
              <a:rPr lang="en-US" dirty="0"/>
              <a:t>Label 1.2</a:t>
            </a:r>
          </a:p>
        </p:txBody>
      </p:sp>
      <p:sp>
        <p:nvSpPr>
          <p:cNvPr id="15" name="Label 1.3">
            <a:extLst>
              <a:ext uri="{FF2B5EF4-FFF2-40B4-BE49-F238E27FC236}">
                <a16:creationId xmlns:a16="http://schemas.microsoft.com/office/drawing/2014/main" id="{D4719473-9C3F-493C-B20E-27CDBBA38B68}"/>
              </a:ext>
            </a:extLst>
          </p:cNvPr>
          <p:cNvSpPr>
            <a:spLocks noGrp="1"/>
          </p:cNvSpPr>
          <p:nvPr>
            <p:ph type="body" sz="quarter" idx="17" hasCustomPrompt="1"/>
          </p:nvPr>
        </p:nvSpPr>
        <p:spPr>
          <a:xfrm>
            <a:off x="2774622" y="3597275"/>
            <a:ext cx="1534619" cy="606425"/>
          </a:xfrm>
        </p:spPr>
        <p:txBody>
          <a:bodyPr/>
          <a:lstStyle>
            <a:lvl1pPr marL="101600" indent="0">
              <a:buNone/>
              <a:defRPr/>
            </a:lvl1pPr>
          </a:lstStyle>
          <a:p>
            <a:pPr lvl="0"/>
            <a:r>
              <a:rPr lang="en-US" dirty="0"/>
              <a:t>Label 1.3</a:t>
            </a:r>
          </a:p>
        </p:txBody>
      </p:sp>
      <p:sp>
        <p:nvSpPr>
          <p:cNvPr id="17" name="Image 2 title">
            <a:extLst>
              <a:ext uri="{FF2B5EF4-FFF2-40B4-BE49-F238E27FC236}">
                <a16:creationId xmlns:a16="http://schemas.microsoft.com/office/drawing/2014/main" id="{DC526974-AF8C-4228-AAAA-33D0B8AB71C7}"/>
              </a:ext>
            </a:extLst>
          </p:cNvPr>
          <p:cNvSpPr>
            <a:spLocks noGrp="1"/>
          </p:cNvSpPr>
          <p:nvPr>
            <p:ph type="body" sz="quarter" idx="18" hasCustomPrompt="1"/>
          </p:nvPr>
        </p:nvSpPr>
        <p:spPr>
          <a:xfrm>
            <a:off x="4931596" y="4347439"/>
            <a:ext cx="2107323" cy="504825"/>
          </a:xfrm>
        </p:spPr>
        <p:txBody>
          <a:bodyPr/>
          <a:lstStyle>
            <a:lvl1pPr marL="101600" indent="0">
              <a:buNone/>
              <a:defRPr/>
            </a:lvl1pPr>
          </a:lstStyle>
          <a:p>
            <a:pPr lvl="0"/>
            <a:r>
              <a:rPr lang="en-US" dirty="0"/>
              <a:t>Image 2 title</a:t>
            </a:r>
          </a:p>
        </p:txBody>
      </p:sp>
      <p:sp>
        <p:nvSpPr>
          <p:cNvPr id="19" name="Image 2">
            <a:extLst>
              <a:ext uri="{FF2B5EF4-FFF2-40B4-BE49-F238E27FC236}">
                <a16:creationId xmlns:a16="http://schemas.microsoft.com/office/drawing/2014/main" id="{812D2BB4-4991-47F8-9E82-9C9B41B052FB}"/>
              </a:ext>
            </a:extLst>
          </p:cNvPr>
          <p:cNvSpPr>
            <a:spLocks noGrp="1"/>
          </p:cNvSpPr>
          <p:nvPr>
            <p:ph type="pic" sz="quarter" idx="19" hasCustomPrompt="1"/>
          </p:nvPr>
        </p:nvSpPr>
        <p:spPr>
          <a:xfrm>
            <a:off x="4931596" y="1806537"/>
            <a:ext cx="2107323" cy="2397164"/>
          </a:xfrm>
        </p:spPr>
        <p:txBody>
          <a:bodyPr/>
          <a:lstStyle>
            <a:lvl1pPr marL="101600" indent="0">
              <a:buNone/>
              <a:defRPr/>
            </a:lvl1pPr>
          </a:lstStyle>
          <a:p>
            <a:r>
              <a:rPr lang="en-US" dirty="0"/>
              <a:t>Image 2</a:t>
            </a:r>
          </a:p>
        </p:txBody>
      </p:sp>
      <p:sp>
        <p:nvSpPr>
          <p:cNvPr id="21" name="Label 2.1">
            <a:extLst>
              <a:ext uri="{FF2B5EF4-FFF2-40B4-BE49-F238E27FC236}">
                <a16:creationId xmlns:a16="http://schemas.microsoft.com/office/drawing/2014/main" id="{15D9E78D-62D4-4D7C-8E37-E1A000DA23A2}"/>
              </a:ext>
            </a:extLst>
          </p:cNvPr>
          <p:cNvSpPr>
            <a:spLocks noGrp="1"/>
          </p:cNvSpPr>
          <p:nvPr>
            <p:ph type="body" sz="quarter" idx="20" hasCustomPrompt="1"/>
          </p:nvPr>
        </p:nvSpPr>
        <p:spPr>
          <a:xfrm>
            <a:off x="7304580" y="1794947"/>
            <a:ext cx="1534619" cy="608524"/>
          </a:xfrm>
        </p:spPr>
        <p:txBody>
          <a:bodyPr/>
          <a:lstStyle>
            <a:lvl1pPr marL="101600" indent="0">
              <a:buNone/>
              <a:defRPr/>
            </a:lvl1pPr>
          </a:lstStyle>
          <a:p>
            <a:pPr lvl="0"/>
            <a:r>
              <a:rPr lang="en-US" dirty="0"/>
              <a:t>Label 2.1</a:t>
            </a:r>
          </a:p>
        </p:txBody>
      </p:sp>
      <p:sp>
        <p:nvSpPr>
          <p:cNvPr id="23" name="Label 2.2">
            <a:extLst>
              <a:ext uri="{FF2B5EF4-FFF2-40B4-BE49-F238E27FC236}">
                <a16:creationId xmlns:a16="http://schemas.microsoft.com/office/drawing/2014/main" id="{0ECEA5DA-0702-46DA-A4DD-66B7E7FF424B}"/>
              </a:ext>
            </a:extLst>
          </p:cNvPr>
          <p:cNvSpPr>
            <a:spLocks noGrp="1"/>
          </p:cNvSpPr>
          <p:nvPr>
            <p:ph type="body" sz="quarter" idx="21" hasCustomPrompt="1"/>
          </p:nvPr>
        </p:nvSpPr>
        <p:spPr>
          <a:xfrm>
            <a:off x="7304579" y="2707481"/>
            <a:ext cx="1534619" cy="608524"/>
          </a:xfrm>
        </p:spPr>
        <p:txBody>
          <a:bodyPr/>
          <a:lstStyle>
            <a:lvl1pPr marL="101600" indent="0">
              <a:buNone/>
              <a:defRPr/>
            </a:lvl1pPr>
          </a:lstStyle>
          <a:p>
            <a:pPr lvl="0"/>
            <a:r>
              <a:rPr lang="en-US" dirty="0"/>
              <a:t>Label 2.2</a:t>
            </a:r>
          </a:p>
        </p:txBody>
      </p:sp>
      <p:sp>
        <p:nvSpPr>
          <p:cNvPr id="25" name="Label 2.3">
            <a:extLst>
              <a:ext uri="{FF2B5EF4-FFF2-40B4-BE49-F238E27FC236}">
                <a16:creationId xmlns:a16="http://schemas.microsoft.com/office/drawing/2014/main" id="{64C63D68-E200-46DF-8E34-92DC66FE879B}"/>
              </a:ext>
            </a:extLst>
          </p:cNvPr>
          <p:cNvSpPr>
            <a:spLocks noGrp="1"/>
          </p:cNvSpPr>
          <p:nvPr>
            <p:ph type="body" sz="quarter" idx="22" hasCustomPrompt="1"/>
          </p:nvPr>
        </p:nvSpPr>
        <p:spPr>
          <a:xfrm>
            <a:off x="7304579" y="3579818"/>
            <a:ext cx="1534620" cy="608524"/>
          </a:xfrm>
        </p:spPr>
        <p:txBody>
          <a:bodyPr/>
          <a:lstStyle>
            <a:lvl1pPr marL="101600" indent="0">
              <a:buNone/>
              <a:defRPr/>
            </a:lvl1pPr>
          </a:lstStyle>
          <a:p>
            <a:pPr lvl="0"/>
            <a:r>
              <a:rPr lang="en-US" dirty="0"/>
              <a:t>Label 2.3</a:t>
            </a:r>
          </a:p>
        </p:txBody>
      </p:sp>
      <p:sp>
        <p:nvSpPr>
          <p:cNvPr id="5" name="Footer Placeholder 4">
            <a:extLst>
              <a:ext uri="{FF2B5EF4-FFF2-40B4-BE49-F238E27FC236}">
                <a16:creationId xmlns:a16="http://schemas.microsoft.com/office/drawing/2014/main" id="{E2476705-5AD3-4E05-9DCF-CA01EBF96B12}"/>
              </a:ext>
            </a:extLst>
          </p:cNvPr>
          <p:cNvSpPr>
            <a:spLocks noGrp="1"/>
          </p:cNvSpPr>
          <p:nvPr>
            <p:ph type="ftr" sz="quarter" idx="12"/>
          </p:nvPr>
        </p:nvSpPr>
        <p:spPr/>
        <p:txBody>
          <a:bodyPr/>
          <a:lstStyle/>
          <a:p>
            <a:endParaRPr lang="en-US" dirty="0"/>
          </a:p>
        </p:txBody>
      </p:sp>
      <p:sp>
        <p:nvSpPr>
          <p:cNvPr id="4" name="Slide Number Placeholder 3">
            <a:extLst>
              <a:ext uri="{FF2B5EF4-FFF2-40B4-BE49-F238E27FC236}">
                <a16:creationId xmlns:a16="http://schemas.microsoft.com/office/drawing/2014/main" id="{44569933-5FC5-4C73-96ED-E1AC0FC867FE}"/>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Date Placeholder 2">
            <a:extLst>
              <a:ext uri="{FF2B5EF4-FFF2-40B4-BE49-F238E27FC236}">
                <a16:creationId xmlns:a16="http://schemas.microsoft.com/office/drawing/2014/main" id="{D8A4DA0A-BA94-4C4E-A521-FB23D113A856}"/>
              </a:ext>
            </a:extLst>
          </p:cNvPr>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648721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
        <p:nvSpPr>
          <p:cNvPr id="3" name="Picture Placeholder 2">
            <a:extLst>
              <a:ext uri="{FF2B5EF4-FFF2-40B4-BE49-F238E27FC236}">
                <a16:creationId xmlns:a16="http://schemas.microsoft.com/office/drawing/2014/main" id="{9349B39A-AC01-4073-85EF-922E8DBA6C0A}"/>
              </a:ext>
            </a:extLst>
          </p:cNvPr>
          <p:cNvSpPr>
            <a:spLocks noGrp="1"/>
          </p:cNvSpPr>
          <p:nvPr>
            <p:ph type="pic" sz="quarter" idx="18"/>
          </p:nvPr>
        </p:nvSpPr>
        <p:spPr>
          <a:xfrm>
            <a:off x="457200" y="1517650"/>
            <a:ext cx="4178300" cy="4608513"/>
          </a:xfrm>
        </p:spPr>
        <p:txBody>
          <a:bodyPr/>
          <a:lstStyle/>
          <a:p>
            <a:endParaRPr lang="en-IN"/>
          </a:p>
        </p:txBody>
      </p:sp>
      <p:pic>
        <p:nvPicPr>
          <p:cNvPr id="11" name="Logo"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0349091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7" name="Shape 2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00F45AE3-EB76-41DE-97B2-CFE79B73D3C6}"/>
              </a:ext>
            </a:extLst>
          </p:cNvPr>
          <p:cNvSpPr>
            <a:spLocks noGrp="1"/>
          </p:cNvSpPr>
          <p:nvPr>
            <p:ph sz="quarter" idx="13"/>
          </p:nvPr>
        </p:nvSpPr>
        <p:spPr>
          <a:xfrm>
            <a:off x="457200" y="1441450"/>
            <a:ext cx="8232775" cy="4598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55" name="Shape 55"/>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Tree>
    <p:extLst>
      <p:ext uri="{BB962C8B-B14F-4D97-AF65-F5344CB8AC3E}">
        <p14:creationId xmlns:p14="http://schemas.microsoft.com/office/powerpoint/2010/main" val="1885097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Figure + Captio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033AD-BE5C-406D-991C-6AC56003E70C}"/>
              </a:ext>
            </a:extLst>
          </p:cNvPr>
          <p:cNvSpPr>
            <a:spLocks noGrp="1"/>
          </p:cNvSpPr>
          <p:nvPr>
            <p:ph type="title" hasCustomPrompt="1"/>
          </p:nvPr>
        </p:nvSpPr>
        <p:spPr/>
        <p:txBody>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p:nvPr>
        </p:nvSpPr>
        <p:spPr>
          <a:xfrm>
            <a:off x="457200" y="1481138"/>
            <a:ext cx="4484688" cy="4408487"/>
          </a:xfrm>
        </p:spPr>
        <p:txBody>
          <a:bodyPr/>
          <a:lstStyle/>
          <a:p>
            <a:pPr lvl="0"/>
            <a:r>
              <a:rPr lang="en-US" dirty="0"/>
              <a:t>Edit Master text styles</a:t>
            </a:r>
          </a:p>
        </p:txBody>
      </p:sp>
      <p:sp>
        <p:nvSpPr>
          <p:cNvPr id="9" name="Picture Placeholder 8">
            <a:extLst>
              <a:ext uri="{FF2B5EF4-FFF2-40B4-BE49-F238E27FC236}">
                <a16:creationId xmlns:a16="http://schemas.microsoft.com/office/drawing/2014/main" id="{F95A3C12-C176-4C2E-9820-6A6035C43AF5}"/>
              </a:ext>
            </a:extLst>
          </p:cNvPr>
          <p:cNvSpPr>
            <a:spLocks noGrp="1"/>
          </p:cNvSpPr>
          <p:nvPr>
            <p:ph type="pic" sz="quarter" idx="14"/>
          </p:nvPr>
        </p:nvSpPr>
        <p:spPr>
          <a:xfrm>
            <a:off x="5192713" y="1481138"/>
            <a:ext cx="3592512" cy="3754437"/>
          </a:xfrm>
        </p:spPr>
        <p:txBody>
          <a:bodyPr/>
          <a:lstStyle/>
          <a:p>
            <a:endParaRPr lang="en-US" dirty="0"/>
          </a:p>
        </p:txBody>
      </p:sp>
      <p:sp>
        <p:nvSpPr>
          <p:cNvPr id="11" name="Text Placeholder 10">
            <a:extLst>
              <a:ext uri="{FF2B5EF4-FFF2-40B4-BE49-F238E27FC236}">
                <a16:creationId xmlns:a16="http://schemas.microsoft.com/office/drawing/2014/main" id="{F059F1CC-D06F-4B10-B166-6D6F2C786A37}"/>
              </a:ext>
            </a:extLst>
          </p:cNvPr>
          <p:cNvSpPr>
            <a:spLocks noGrp="1"/>
          </p:cNvSpPr>
          <p:nvPr>
            <p:ph type="body" sz="quarter" idx="15" hasCustomPrompt="1"/>
          </p:nvPr>
        </p:nvSpPr>
        <p:spPr>
          <a:xfrm>
            <a:off x="5192713" y="5399088"/>
            <a:ext cx="3592512" cy="490537"/>
          </a:xfrm>
        </p:spPr>
        <p:txBody>
          <a:bodyPr/>
          <a:lstStyle>
            <a:lvl1pPr marL="101600" indent="0">
              <a:buNone/>
              <a:defRPr sz="1200"/>
            </a:lvl1pPr>
          </a:lstStyle>
          <a:p>
            <a:pPr lvl="0"/>
            <a:r>
              <a:rPr lang="en-US" dirty="0"/>
              <a:t>Caption</a:t>
            </a:r>
          </a:p>
        </p:txBody>
      </p:sp>
      <p:sp>
        <p:nvSpPr>
          <p:cNvPr id="3" name="Date Placeholder 2">
            <a:extLst>
              <a:ext uri="{FF2B5EF4-FFF2-40B4-BE49-F238E27FC236}">
                <a16:creationId xmlns:a16="http://schemas.microsoft.com/office/drawing/2014/main" id="{A50D4E5D-00F7-4DC6-9BB0-713B8A0DA354}"/>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18AF4094-2296-458C-908A-D778D0DF5AFA}"/>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5" name="Footer Placeholder 4">
            <a:extLst>
              <a:ext uri="{FF2B5EF4-FFF2-40B4-BE49-F238E27FC236}">
                <a16:creationId xmlns:a16="http://schemas.microsoft.com/office/drawing/2014/main" id="{A6FA6EBD-95B8-4957-AE05-FC01EF65059B}"/>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660428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hasCustomPrompt="1"/>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63" name="Shape 63"/>
          <p:cNvSpPr txBox="1">
            <a:spLocks noGrp="1"/>
          </p:cNvSpPr>
          <p:nvPr>
            <p:ph type="body" idx="1" hasCustomPrompt="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r>
              <a:rPr lang="en-US" dirty="0"/>
              <a:t>Click to add Learning Objective(s)</a:t>
            </a:r>
            <a:endParaRPr dirty="0"/>
          </a:p>
        </p:txBody>
      </p:sp>
      <p:sp>
        <p:nvSpPr>
          <p:cNvPr id="64" name="Shape 64"/>
          <p:cNvSpPr txBox="1">
            <a:spLocks noGrp="1"/>
          </p:cNvSpPr>
          <p:nvPr>
            <p:ph type="body" idx="2"/>
          </p:nvPr>
        </p:nvSpPr>
        <p:spPr>
          <a:xfrm>
            <a:off x="457200" y="1358678"/>
            <a:ext cx="8229600" cy="4767485"/>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hasCustomPrompt="1"/>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	</a:t>
            </a:r>
            <a:endParaRPr dirty="0"/>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dirty="0"/>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bel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091D3-E16C-46AB-9A90-0F52CA812534}"/>
              </a:ext>
            </a:extLst>
          </p:cNvPr>
          <p:cNvSpPr>
            <a:spLocks noGrp="1"/>
          </p:cNvSpPr>
          <p:nvPr>
            <p:ph type="title"/>
          </p:nvPr>
        </p:nvSpPr>
        <p:spPr/>
        <p:txBody>
          <a:bodyPr/>
          <a:lstStyle>
            <a:lvl1pPr>
              <a:defRPr sz="3600">
                <a:latin typeface="+mj-lt"/>
              </a:defRPr>
            </a:lvl1pPr>
          </a:lstStyle>
          <a:p>
            <a:r>
              <a:rPr lang="en-US" dirty="0"/>
              <a:t>Click to edit Master title style</a:t>
            </a:r>
          </a:p>
        </p:txBody>
      </p:sp>
      <p:sp>
        <p:nvSpPr>
          <p:cNvPr id="7" name="Image title">
            <a:extLst>
              <a:ext uri="{FF2B5EF4-FFF2-40B4-BE49-F238E27FC236}">
                <a16:creationId xmlns:a16="http://schemas.microsoft.com/office/drawing/2014/main" id="{CB345607-C53C-44AF-8929-3BDC4C617AB6}"/>
              </a:ext>
            </a:extLst>
          </p:cNvPr>
          <p:cNvSpPr>
            <a:spLocks noGrp="1"/>
          </p:cNvSpPr>
          <p:nvPr>
            <p:ph type="body" sz="quarter" idx="13" hasCustomPrompt="1"/>
          </p:nvPr>
        </p:nvSpPr>
        <p:spPr>
          <a:xfrm>
            <a:off x="2982913" y="4359275"/>
            <a:ext cx="3482975" cy="600075"/>
          </a:xfrm>
        </p:spPr>
        <p:txBody>
          <a:bodyPr/>
          <a:lstStyle>
            <a:lvl1pPr marL="101600" indent="0">
              <a:buNone/>
              <a:defRPr/>
            </a:lvl1pPr>
          </a:lstStyle>
          <a:p>
            <a:pPr lvl="0"/>
            <a:r>
              <a:rPr lang="en-US" dirty="0"/>
              <a:t>Image title</a:t>
            </a:r>
          </a:p>
        </p:txBody>
      </p:sp>
      <p:sp>
        <p:nvSpPr>
          <p:cNvPr id="9" name="Image">
            <a:extLst>
              <a:ext uri="{FF2B5EF4-FFF2-40B4-BE49-F238E27FC236}">
                <a16:creationId xmlns:a16="http://schemas.microsoft.com/office/drawing/2014/main" id="{C2661E64-2E71-47E6-A5A0-AC5348C08F51}"/>
              </a:ext>
            </a:extLst>
          </p:cNvPr>
          <p:cNvSpPr>
            <a:spLocks noGrp="1"/>
          </p:cNvSpPr>
          <p:nvPr>
            <p:ph type="pic" sz="quarter" idx="14" hasCustomPrompt="1"/>
          </p:nvPr>
        </p:nvSpPr>
        <p:spPr>
          <a:xfrm>
            <a:off x="2982912" y="1681163"/>
            <a:ext cx="3482975" cy="2559050"/>
          </a:xfrm>
        </p:spPr>
        <p:txBody>
          <a:bodyPr/>
          <a:lstStyle>
            <a:lvl1pPr marL="101600" indent="0">
              <a:buNone/>
              <a:defRPr/>
            </a:lvl1pPr>
          </a:lstStyle>
          <a:p>
            <a:r>
              <a:rPr lang="en-US" dirty="0"/>
              <a:t>Image</a:t>
            </a:r>
          </a:p>
        </p:txBody>
      </p:sp>
      <p:sp>
        <p:nvSpPr>
          <p:cNvPr id="11" name="Label 1">
            <a:extLst>
              <a:ext uri="{FF2B5EF4-FFF2-40B4-BE49-F238E27FC236}">
                <a16:creationId xmlns:a16="http://schemas.microsoft.com/office/drawing/2014/main" id="{3D0F2ED9-E212-40DC-A528-BE4A28DE88FD}"/>
              </a:ext>
            </a:extLst>
          </p:cNvPr>
          <p:cNvSpPr>
            <a:spLocks noGrp="1"/>
          </p:cNvSpPr>
          <p:nvPr>
            <p:ph type="body" sz="quarter" idx="15" hasCustomPrompt="1"/>
          </p:nvPr>
        </p:nvSpPr>
        <p:spPr>
          <a:xfrm>
            <a:off x="808109" y="1681163"/>
            <a:ext cx="1957388" cy="627062"/>
          </a:xfrm>
        </p:spPr>
        <p:txBody>
          <a:bodyPr/>
          <a:lstStyle>
            <a:lvl1pPr marL="101600" indent="0">
              <a:buNone/>
              <a:defRPr/>
            </a:lvl1pPr>
          </a:lstStyle>
          <a:p>
            <a:pPr lvl="0"/>
            <a:r>
              <a:rPr lang="en-US" dirty="0"/>
              <a:t>Label 1</a:t>
            </a:r>
          </a:p>
        </p:txBody>
      </p:sp>
      <p:sp>
        <p:nvSpPr>
          <p:cNvPr id="13" name="Label 2">
            <a:extLst>
              <a:ext uri="{FF2B5EF4-FFF2-40B4-BE49-F238E27FC236}">
                <a16:creationId xmlns:a16="http://schemas.microsoft.com/office/drawing/2014/main" id="{E8D9AEEF-5E99-48D4-B8C3-C5A995764DCA}"/>
              </a:ext>
            </a:extLst>
          </p:cNvPr>
          <p:cNvSpPr>
            <a:spLocks noGrp="1"/>
          </p:cNvSpPr>
          <p:nvPr>
            <p:ph type="body" sz="quarter" idx="16" hasCustomPrompt="1"/>
          </p:nvPr>
        </p:nvSpPr>
        <p:spPr>
          <a:xfrm>
            <a:off x="822325" y="2643044"/>
            <a:ext cx="1957388" cy="627062"/>
          </a:xfrm>
        </p:spPr>
        <p:txBody>
          <a:bodyPr/>
          <a:lstStyle>
            <a:lvl1pPr marL="101600" indent="0">
              <a:buNone/>
              <a:defRPr/>
            </a:lvl1pPr>
          </a:lstStyle>
          <a:p>
            <a:pPr lvl="0"/>
            <a:r>
              <a:rPr lang="en-US" dirty="0"/>
              <a:t>Label 2</a:t>
            </a:r>
          </a:p>
        </p:txBody>
      </p:sp>
      <p:sp>
        <p:nvSpPr>
          <p:cNvPr id="15" name="Label 3">
            <a:extLst>
              <a:ext uri="{FF2B5EF4-FFF2-40B4-BE49-F238E27FC236}">
                <a16:creationId xmlns:a16="http://schemas.microsoft.com/office/drawing/2014/main" id="{99D329CE-18C4-40A9-A508-1684979AC205}"/>
              </a:ext>
            </a:extLst>
          </p:cNvPr>
          <p:cNvSpPr>
            <a:spLocks noGrp="1"/>
          </p:cNvSpPr>
          <p:nvPr>
            <p:ph type="body" sz="quarter" idx="17" hasCustomPrompt="1"/>
          </p:nvPr>
        </p:nvSpPr>
        <p:spPr>
          <a:xfrm>
            <a:off x="822325" y="3613151"/>
            <a:ext cx="1957388" cy="627062"/>
          </a:xfrm>
        </p:spPr>
        <p:txBody>
          <a:bodyPr/>
          <a:lstStyle>
            <a:lvl1pPr marL="101600" indent="0">
              <a:buNone/>
              <a:defRPr/>
            </a:lvl1pPr>
          </a:lstStyle>
          <a:p>
            <a:pPr lvl="0"/>
            <a:r>
              <a:rPr lang="en-US" dirty="0"/>
              <a:t>Label 3</a:t>
            </a:r>
          </a:p>
        </p:txBody>
      </p:sp>
      <p:sp>
        <p:nvSpPr>
          <p:cNvPr id="17" name="Label 4">
            <a:extLst>
              <a:ext uri="{FF2B5EF4-FFF2-40B4-BE49-F238E27FC236}">
                <a16:creationId xmlns:a16="http://schemas.microsoft.com/office/drawing/2014/main" id="{AAE735D1-F9F4-4525-9ED5-F10A99DECCB8}"/>
              </a:ext>
            </a:extLst>
          </p:cNvPr>
          <p:cNvSpPr>
            <a:spLocks noGrp="1"/>
          </p:cNvSpPr>
          <p:nvPr>
            <p:ph type="body" sz="quarter" idx="18" hasCustomPrompt="1"/>
          </p:nvPr>
        </p:nvSpPr>
        <p:spPr>
          <a:xfrm>
            <a:off x="6729412" y="1681163"/>
            <a:ext cx="1957388" cy="627062"/>
          </a:xfrm>
        </p:spPr>
        <p:txBody>
          <a:bodyPr/>
          <a:lstStyle>
            <a:lvl1pPr marL="101600" indent="0">
              <a:buNone/>
              <a:defRPr/>
            </a:lvl1pPr>
          </a:lstStyle>
          <a:p>
            <a:pPr lvl="0"/>
            <a:r>
              <a:rPr lang="en-US" dirty="0"/>
              <a:t>Label 4</a:t>
            </a:r>
          </a:p>
        </p:txBody>
      </p:sp>
      <p:sp>
        <p:nvSpPr>
          <p:cNvPr id="19" name="Label 5">
            <a:extLst>
              <a:ext uri="{FF2B5EF4-FFF2-40B4-BE49-F238E27FC236}">
                <a16:creationId xmlns:a16="http://schemas.microsoft.com/office/drawing/2014/main" id="{43259E0C-9247-446E-9183-FBF70F8FD41C}"/>
              </a:ext>
            </a:extLst>
          </p:cNvPr>
          <p:cNvSpPr>
            <a:spLocks noGrp="1"/>
          </p:cNvSpPr>
          <p:nvPr>
            <p:ph type="body" sz="quarter" idx="19" hasCustomPrompt="1"/>
          </p:nvPr>
        </p:nvSpPr>
        <p:spPr>
          <a:xfrm>
            <a:off x="6729413" y="2651910"/>
            <a:ext cx="1957387" cy="618196"/>
          </a:xfrm>
        </p:spPr>
        <p:txBody>
          <a:bodyPr/>
          <a:lstStyle>
            <a:lvl1pPr marL="101600" indent="0">
              <a:buNone/>
              <a:defRPr/>
            </a:lvl1pPr>
          </a:lstStyle>
          <a:p>
            <a:pPr lvl="0"/>
            <a:r>
              <a:rPr lang="en-US" dirty="0"/>
              <a:t>Label 5</a:t>
            </a:r>
          </a:p>
        </p:txBody>
      </p:sp>
      <p:sp>
        <p:nvSpPr>
          <p:cNvPr id="21" name="Label 6">
            <a:extLst>
              <a:ext uri="{FF2B5EF4-FFF2-40B4-BE49-F238E27FC236}">
                <a16:creationId xmlns:a16="http://schemas.microsoft.com/office/drawing/2014/main" id="{111F58DF-A1C1-4DD6-ADE5-FC54A39F6757}"/>
              </a:ext>
            </a:extLst>
          </p:cNvPr>
          <p:cNvSpPr>
            <a:spLocks noGrp="1"/>
          </p:cNvSpPr>
          <p:nvPr>
            <p:ph type="body" sz="quarter" idx="20" hasCustomPrompt="1"/>
          </p:nvPr>
        </p:nvSpPr>
        <p:spPr>
          <a:xfrm>
            <a:off x="6729413" y="3613151"/>
            <a:ext cx="1957387" cy="627063"/>
          </a:xfrm>
        </p:spPr>
        <p:txBody>
          <a:bodyPr/>
          <a:lstStyle>
            <a:lvl1pPr marL="101600" indent="0">
              <a:buNone/>
              <a:defRPr/>
            </a:lvl1pPr>
          </a:lstStyle>
          <a:p>
            <a:pPr lvl="0"/>
            <a:r>
              <a:rPr lang="en-US" dirty="0"/>
              <a:t>Label 6</a:t>
            </a:r>
          </a:p>
        </p:txBody>
      </p:sp>
      <p:sp>
        <p:nvSpPr>
          <p:cNvPr id="5" name="Footer Placeholder 4">
            <a:extLst>
              <a:ext uri="{FF2B5EF4-FFF2-40B4-BE49-F238E27FC236}">
                <a16:creationId xmlns:a16="http://schemas.microsoft.com/office/drawing/2014/main" id="{237B7866-709E-4B26-BCD7-5CF284C134CA}"/>
              </a:ext>
            </a:extLst>
          </p:cNvPr>
          <p:cNvSpPr>
            <a:spLocks noGrp="1"/>
          </p:cNvSpPr>
          <p:nvPr>
            <p:ph type="ftr" sz="quarter" idx="12"/>
          </p:nvPr>
        </p:nvSpPr>
        <p:spPr/>
        <p:txBody>
          <a:bodyPr/>
          <a:lstStyle/>
          <a:p>
            <a:endParaRPr lang="en-US" dirty="0"/>
          </a:p>
        </p:txBody>
      </p:sp>
      <p:sp>
        <p:nvSpPr>
          <p:cNvPr id="4" name="Slide Number Placeholder 3">
            <a:extLst>
              <a:ext uri="{FF2B5EF4-FFF2-40B4-BE49-F238E27FC236}">
                <a16:creationId xmlns:a16="http://schemas.microsoft.com/office/drawing/2014/main" id="{5429F10E-ACBA-4EA4-B23A-AC32FC5A681B}"/>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Date Placeholder 2">
            <a:extLst>
              <a:ext uri="{FF2B5EF4-FFF2-40B4-BE49-F238E27FC236}">
                <a16:creationId xmlns:a16="http://schemas.microsoft.com/office/drawing/2014/main" id="{D0CEC9E9-2CDA-42DF-A6E1-55B455A7E67B}"/>
              </a:ext>
            </a:extLst>
          </p:cNvPr>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0278991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1.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2" name="Footer Placeholder 1">
            <a:extLst>
              <a:ext uri="{FF2B5EF4-FFF2-40B4-BE49-F238E27FC236}">
                <a16:creationId xmlns:a16="http://schemas.microsoft.com/office/drawing/2014/main" id="{7B8A108E-B0AF-4869-B5B8-3D3BB7BC725E}"/>
              </a:ext>
            </a:extLst>
          </p:cNvPr>
          <p:cNvSpPr>
            <a:spLocks noGrp="1"/>
          </p:cNvSpPr>
          <p:nvPr>
            <p:ph type="ftr" sz="quarter" idx="3"/>
          </p:nvPr>
        </p:nvSpPr>
        <p:spPr>
          <a:xfrm>
            <a:off x="457200" y="6028611"/>
            <a:ext cx="8229600" cy="200549"/>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tint val="75000"/>
                </a:srgbClr>
              </a:solidFill>
              <a:effectLst/>
              <a:uLnTx/>
              <a:uFillTx/>
              <a:latin typeface="Arial"/>
              <a:cs typeface="Arial"/>
              <a:sym typeface="Arial"/>
            </a:endParaRPr>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64" r:id="rId1"/>
    <p:sldLayoutId id="2147483675" r:id="rId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1">
            <a:alphaModFix/>
          </a:blip>
          <a:srcRect/>
          <a:stretch/>
        </p:blipFill>
        <p:spPr>
          <a:xfrm>
            <a:off x="443972" y="6429709"/>
            <a:ext cx="917999" cy="279914"/>
          </a:xfrm>
          <a:prstGeom prst="rect">
            <a:avLst/>
          </a:prstGeom>
          <a:noFill/>
          <a:ln>
            <a:noFill/>
          </a:ln>
        </p:spPr>
      </p:pic>
      <p:sp>
        <p:nvSpPr>
          <p:cNvPr id="16" name="Shape 16"/>
          <p:cNvSpPr txBox="1"/>
          <p:nvPr/>
        </p:nvSpPr>
        <p:spPr>
          <a:xfrm>
            <a:off x="1600200" y="6429344"/>
            <a:ext cx="7162799" cy="200054"/>
          </a:xfrm>
          <a:prstGeom prst="rect">
            <a:avLst/>
          </a:prstGeom>
          <a:noFill/>
          <a:ln>
            <a:noFill/>
          </a:ln>
        </p:spPr>
        <p:txBody>
          <a:bodyPr lIns="91425" tIns="45700" rIns="91425" bIns="45700" anchor="t"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2015, 2012, 2009 Pearson Education, Inc. All Rights Reserved</a:t>
            </a:r>
          </a:p>
        </p:txBody>
      </p:sp>
      <p:sp>
        <p:nvSpPr>
          <p:cNvPr id="2" name="Footer Placeholder 1">
            <a:extLst>
              <a:ext uri="{FF2B5EF4-FFF2-40B4-BE49-F238E27FC236}">
                <a16:creationId xmlns:a16="http://schemas.microsoft.com/office/drawing/2014/main" id="{7B8A108E-B0AF-4869-B5B8-3D3BB7BC725E}"/>
              </a:ext>
            </a:extLst>
          </p:cNvPr>
          <p:cNvSpPr>
            <a:spLocks noGrp="1"/>
          </p:cNvSpPr>
          <p:nvPr>
            <p:ph type="ftr" sz="quarter" idx="3"/>
          </p:nvPr>
        </p:nvSpPr>
        <p:spPr>
          <a:xfrm>
            <a:off x="457200" y="6028611"/>
            <a:ext cx="8229600" cy="200549"/>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71" r:id="rId3"/>
    <p:sldLayoutId id="2147483673" r:id="rId4"/>
    <p:sldLayoutId id="2147483654" r:id="rId5"/>
    <p:sldLayoutId id="2147483655" r:id="rId6"/>
    <p:sldLayoutId id="2147483670" r:id="rId7"/>
    <p:sldLayoutId id="2147483669"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3.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Lst>
          </p:cNvPr>
          <p:cNvSpPr>
            <a:spLocks noGrp="1"/>
          </p:cNvSpPr>
          <p:nvPr>
            <p:ph type="title"/>
          </p:nvPr>
        </p:nvSpPr>
        <p:spPr>
          <a:xfrm>
            <a:off x="395287" y="89113"/>
            <a:ext cx="8353425" cy="1110365"/>
          </a:xfrm>
        </p:spPr>
        <p:txBody>
          <a:bodyPr lIns="0" tIns="0" rIns="0" bIns="0" anchor="ctr"/>
          <a:lstStyle/>
          <a:p>
            <a:r>
              <a:rPr lang="en-IN" dirty="0"/>
              <a:t>Information Systems Today: Managing in the Digital World</a:t>
            </a:r>
            <a:endParaRPr lang="en-US" dirty="0"/>
          </a:p>
        </p:txBody>
      </p:sp>
      <p:sp>
        <p:nvSpPr>
          <p:cNvPr id="3" name="Content Placeholder 2">
            <a:extLst>
              <a:ext uri="{FF2B5EF4-FFF2-40B4-BE49-F238E27FC236}">
                <a16:creationId xmlns:a16="http://schemas.microsoft.com/office/drawing/2014/main" id="{ABE18F80-D4FC-4D8F-B2BD-E7BEE7E012B5}"/>
              </a:ext>
            </a:extLst>
          </p:cNvPr>
          <p:cNvSpPr>
            <a:spLocks noGrp="1"/>
          </p:cNvSpPr>
          <p:nvPr>
            <p:ph type="body" idx="1"/>
          </p:nvPr>
        </p:nvSpPr>
        <p:spPr>
          <a:xfrm>
            <a:off x="400618" y="1405376"/>
            <a:ext cx="8353425" cy="320395"/>
          </a:xfrm>
        </p:spPr>
        <p:txBody>
          <a:bodyPr lIns="0" tIns="0" rIns="0" bIns="0" anchor="ctr"/>
          <a:lstStyle/>
          <a:p>
            <a:r>
              <a:rPr lang="en-US" dirty="0">
                <a:solidFill>
                  <a:schemeClr val="tx2"/>
                </a:solidFill>
              </a:rPr>
              <a:t>Ninth Edition</a:t>
            </a:r>
          </a:p>
        </p:txBody>
      </p:sp>
      <p:sp>
        <p:nvSpPr>
          <p:cNvPr id="5" name="Content Placeholder 4">
            <a:extLst>
              <a:ext uri="{FF2B5EF4-FFF2-40B4-BE49-F238E27FC236}">
                <a16:creationId xmlns:a16="http://schemas.microsoft.com/office/drawing/2014/main" id="{2D222376-7AD7-4443-B67A-120BE12F4DDB}"/>
              </a:ext>
            </a:extLst>
          </p:cNvPr>
          <p:cNvSpPr>
            <a:spLocks noGrp="1"/>
          </p:cNvSpPr>
          <p:nvPr>
            <p:ph sz="quarter" idx="14"/>
          </p:nvPr>
        </p:nvSpPr>
        <p:spPr>
          <a:xfrm>
            <a:off x="4593936" y="2858343"/>
            <a:ext cx="3657600" cy="526779"/>
          </a:xfrm>
        </p:spPr>
        <p:txBody>
          <a:bodyPr lIns="0" tIns="0" rIns="0" bIns="0" anchor="ctr"/>
          <a:lstStyle/>
          <a:p>
            <a:pPr marL="0"/>
            <a:r>
              <a:rPr lang="en-US" dirty="0"/>
              <a:t>Chapter 1</a:t>
            </a:r>
          </a:p>
        </p:txBody>
      </p:sp>
      <p:sp>
        <p:nvSpPr>
          <p:cNvPr id="6" name="Content Placeholder 5">
            <a:extLst>
              <a:ext uri="{FF2B5EF4-FFF2-40B4-BE49-F238E27FC236}">
                <a16:creationId xmlns:a16="http://schemas.microsoft.com/office/drawing/2014/main" id="{82FD4EC9-4778-4E2F-B136-2A176CA2BA69}"/>
              </a:ext>
            </a:extLst>
          </p:cNvPr>
          <p:cNvSpPr>
            <a:spLocks noGrp="1"/>
          </p:cNvSpPr>
          <p:nvPr>
            <p:ph sz="quarter" idx="15"/>
          </p:nvPr>
        </p:nvSpPr>
        <p:spPr>
          <a:xfrm>
            <a:off x="4593936" y="3593420"/>
            <a:ext cx="4151856" cy="473914"/>
          </a:xfrm>
        </p:spPr>
        <p:txBody>
          <a:bodyPr lIns="0" tIns="0" rIns="0" bIns="0" anchor="ctr"/>
          <a:lstStyle/>
          <a:p>
            <a:pPr marL="0"/>
            <a:r>
              <a:rPr lang="en-IN" dirty="0">
                <a:solidFill>
                  <a:schemeClr val="tx1"/>
                </a:solidFill>
              </a:rPr>
              <a:t>Managing in the Digital World</a:t>
            </a:r>
          </a:p>
        </p:txBody>
      </p:sp>
      <p:pic>
        <p:nvPicPr>
          <p:cNvPr id="9" name="Picture Placeholder 8" descr="Front Cover: Information Systems Today: Managing in the Digital World, Ninth Edition by Valacich, Schneider, Hashim">
            <a:extLst>
              <a:ext uri="{FF2B5EF4-FFF2-40B4-BE49-F238E27FC236}">
                <a16:creationId xmlns:a16="http://schemas.microsoft.com/office/drawing/2014/main" id="{374A1B07-B9FA-496D-BD9F-C32534CA6553}"/>
              </a:ext>
            </a:extLst>
          </p:cNvPr>
          <p:cNvPicPr>
            <a:picLocks noGrp="1" noChangeAspect="1"/>
          </p:cNvPicPr>
          <p:nvPr>
            <p:ph type="pic" sz="quarter" idx="18"/>
          </p:nvPr>
        </p:nvPicPr>
        <p:blipFill>
          <a:blip r:embed="rId3"/>
          <a:srcRect l="4039" r="4039"/>
          <a:stretch>
            <a:fillRect/>
          </a:stretch>
        </p:blipFill>
        <p:spPr>
          <a:xfrm>
            <a:off x="451266" y="1936005"/>
            <a:ext cx="3218309" cy="4341428"/>
          </a:xfrm>
        </p:spPr>
      </p:pic>
      <p:sp>
        <p:nvSpPr>
          <p:cNvPr id="8" name="Content Placeholder 7">
            <a:extLst>
              <a:ext uri="{FF2B5EF4-FFF2-40B4-BE49-F238E27FC236}">
                <a16:creationId xmlns:a16="http://schemas.microsoft.com/office/drawing/2014/main" id="{C8E88D28-1A9F-4FC4-946F-10B4629D1438}"/>
              </a:ext>
            </a:extLst>
          </p:cNvPr>
          <p:cNvSpPr>
            <a:spLocks noGrp="1"/>
          </p:cNvSpPr>
          <p:nvPr>
            <p:ph sz="quarter" idx="17"/>
          </p:nvPr>
        </p:nvSpPr>
        <p:spPr>
          <a:xfrm>
            <a:off x="2173332" y="6454396"/>
            <a:ext cx="6589712" cy="228600"/>
          </a:xfrm>
        </p:spPr>
        <p:txBody>
          <a:bodyPr/>
          <a:lstStyle/>
          <a:p>
            <a:pPr marL="0" indent="0">
              <a:spcBef>
                <a:spcPts val="0"/>
              </a:spcBef>
              <a:buClrTx/>
              <a:buSzTx/>
              <a:defRPr/>
            </a:pPr>
            <a:r>
              <a:rPr lang="en-US" altLang="en-US" dirty="0">
                <a:latin typeface="Verdana"/>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2479982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The Increased Use of Outsourcing</a:t>
            </a:r>
          </a:p>
        </p:txBody>
      </p:sp>
      <p:pic>
        <p:nvPicPr>
          <p:cNvPr id="6" name="Content Placeholder 5" descr="A picture containing indoor, person, crowd&#10;&#10;Description automatically generated">
            <a:extLst>
              <a:ext uri="{FF2B5EF4-FFF2-40B4-BE49-F238E27FC236}">
                <a16:creationId xmlns:a16="http://schemas.microsoft.com/office/drawing/2014/main" id="{D1E432AD-5090-4169-9DF3-4834B23A2C1D}"/>
              </a:ext>
            </a:extLst>
          </p:cNvPr>
          <p:cNvPicPr>
            <a:picLocks noGrp="1" noChangeAspect="1"/>
          </p:cNvPicPr>
          <p:nvPr>
            <p:ph sz="quarter" idx="13"/>
          </p:nvPr>
        </p:nvPicPr>
        <p:blipFill>
          <a:blip r:embed="rId2"/>
          <a:stretch>
            <a:fillRect/>
          </a:stretch>
        </p:blipFill>
        <p:spPr>
          <a:xfrm>
            <a:off x="2270187" y="1441449"/>
            <a:ext cx="4603626" cy="3263899"/>
          </a:xfrm>
        </p:spPr>
      </p:pic>
      <p:sp>
        <p:nvSpPr>
          <p:cNvPr id="4" name="Content Placeholder 2">
            <a:extLst>
              <a:ext uri="{FF2B5EF4-FFF2-40B4-BE49-F238E27FC236}">
                <a16:creationId xmlns:a16="http://schemas.microsoft.com/office/drawing/2014/main" id="{6BD579BC-C5E6-4B27-B38C-4A1657B11B92}"/>
              </a:ext>
            </a:extLst>
          </p:cNvPr>
          <p:cNvSpPr txBox="1">
            <a:spLocks/>
          </p:cNvSpPr>
          <p:nvPr/>
        </p:nvSpPr>
        <p:spPr>
          <a:xfrm>
            <a:off x="304800" y="4705349"/>
            <a:ext cx="8232775" cy="1304925"/>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sz="2400" dirty="0"/>
              <a:t>Companies are outsourcing production to overseas countries (such as China as you see here) to utilize talented workers or reduce costs</a:t>
            </a:r>
          </a:p>
        </p:txBody>
      </p:sp>
    </p:spTree>
    <p:extLst>
      <p:ext uri="{BB962C8B-B14F-4D97-AF65-F5344CB8AC3E}">
        <p14:creationId xmlns:p14="http://schemas.microsoft.com/office/powerpoint/2010/main" val="3363863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Outsourcing</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a:xfrm>
            <a:off x="457200" y="1441449"/>
            <a:ext cx="8232775" cy="4759325"/>
          </a:xfrm>
        </p:spPr>
        <p:txBody>
          <a:bodyPr/>
          <a:lstStyle/>
          <a:p>
            <a:r>
              <a:rPr lang="en-US" sz="2400" dirty="0"/>
              <a:t>Tremendous decreases in communications costs is the primary driver for increase in outsourcing</a:t>
            </a:r>
          </a:p>
          <a:p>
            <a:r>
              <a:rPr lang="en-US" sz="2400" dirty="0"/>
              <a:t>Important reasons companies outsource include:</a:t>
            </a:r>
          </a:p>
          <a:p>
            <a:pPr lvl="1"/>
            <a:r>
              <a:rPr lang="en-US" sz="2200" dirty="0"/>
              <a:t>To reduce or control costs</a:t>
            </a:r>
          </a:p>
          <a:p>
            <a:pPr lvl="1"/>
            <a:r>
              <a:rPr lang="en-US" sz="2200" dirty="0"/>
              <a:t>To free up internal resources</a:t>
            </a:r>
          </a:p>
          <a:p>
            <a:pPr lvl="1"/>
            <a:r>
              <a:rPr lang="en-US" sz="2200" dirty="0"/>
              <a:t>To gain access to world-class capabilities</a:t>
            </a:r>
          </a:p>
          <a:p>
            <a:pPr lvl="1"/>
            <a:r>
              <a:rPr lang="en-US" sz="2200" dirty="0"/>
              <a:t>To increase the revenue potential of the organization</a:t>
            </a:r>
          </a:p>
          <a:p>
            <a:pPr lvl="1"/>
            <a:r>
              <a:rPr lang="en-US" sz="2200" dirty="0"/>
              <a:t>To reduce time to market</a:t>
            </a:r>
          </a:p>
          <a:p>
            <a:pPr lvl="1"/>
            <a:r>
              <a:rPr lang="en-US" sz="2200" dirty="0"/>
              <a:t>To increase process efficiencies</a:t>
            </a:r>
          </a:p>
          <a:p>
            <a:pPr lvl="1"/>
            <a:r>
              <a:rPr lang="en-US" sz="2200" dirty="0"/>
              <a:t>To be able to focus on core activities</a:t>
            </a:r>
          </a:p>
          <a:p>
            <a:pPr lvl="1"/>
            <a:r>
              <a:rPr lang="en-US" sz="2200" dirty="0"/>
              <a:t>To compensate for lack of specific capabilities or skills</a:t>
            </a:r>
          </a:p>
        </p:txBody>
      </p:sp>
    </p:spTree>
    <p:extLst>
      <p:ext uri="{BB962C8B-B14F-4D97-AF65-F5344CB8AC3E}">
        <p14:creationId xmlns:p14="http://schemas.microsoft.com/office/powerpoint/2010/main" val="4236951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Challenges of Globalization</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a:xfrm>
            <a:off x="457200" y="1441449"/>
            <a:ext cx="8232775" cy="4892675"/>
          </a:xfrm>
        </p:spPr>
        <p:txBody>
          <a:bodyPr/>
          <a:lstStyle/>
          <a:p>
            <a:r>
              <a:rPr lang="en-US" sz="2200" dirty="0"/>
              <a:t>Operational challenges include</a:t>
            </a:r>
          </a:p>
          <a:p>
            <a:pPr lvl="1"/>
            <a:r>
              <a:rPr lang="en-US" sz="2000" dirty="0"/>
              <a:t>Political system differences</a:t>
            </a:r>
          </a:p>
          <a:p>
            <a:pPr lvl="1"/>
            <a:r>
              <a:rPr lang="en-US" sz="2000" dirty="0"/>
              <a:t>Regulatory environments</a:t>
            </a:r>
          </a:p>
          <a:p>
            <a:pPr lvl="1"/>
            <a:r>
              <a:rPr lang="en-US" sz="2000" dirty="0"/>
              <a:t>Laws and standards</a:t>
            </a:r>
          </a:p>
          <a:p>
            <a:r>
              <a:rPr lang="en-US" sz="2200" dirty="0"/>
              <a:t>Geo-economic challenges include</a:t>
            </a:r>
          </a:p>
          <a:p>
            <a:pPr lvl="1"/>
            <a:r>
              <a:rPr lang="en-US" sz="2000" dirty="0"/>
              <a:t>Differences in infrastructure</a:t>
            </a:r>
          </a:p>
          <a:p>
            <a:pPr lvl="1"/>
            <a:r>
              <a:rPr lang="en-US" sz="2000" dirty="0"/>
              <a:t>Demographics</a:t>
            </a:r>
          </a:p>
          <a:p>
            <a:pPr lvl="1"/>
            <a:r>
              <a:rPr lang="en-US" sz="2000" dirty="0"/>
              <a:t>Welfare</a:t>
            </a:r>
          </a:p>
          <a:p>
            <a:pPr lvl="1"/>
            <a:r>
              <a:rPr lang="en-US" sz="2000" dirty="0"/>
              <a:t>Workers’ expertise</a:t>
            </a:r>
          </a:p>
          <a:p>
            <a:r>
              <a:rPr lang="en-US" sz="2200" dirty="0"/>
              <a:t>Cultural differences such as different languages, beliefs, attitudes, religions, life focus</a:t>
            </a:r>
          </a:p>
        </p:txBody>
      </p:sp>
    </p:spTree>
    <p:extLst>
      <p:ext uri="{BB962C8B-B14F-4D97-AF65-F5344CB8AC3E}">
        <p14:creationId xmlns:p14="http://schemas.microsoft.com/office/powerpoint/2010/main" val="2117968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Societal Issues in the Digital World</a:t>
            </a:r>
          </a:p>
        </p:txBody>
      </p:sp>
      <p:pic>
        <p:nvPicPr>
          <p:cNvPr id="6" name="Content Placeholder 5" descr="A picture containing shape&#10;&#10;Description automatically generated">
            <a:extLst>
              <a:ext uri="{FF2B5EF4-FFF2-40B4-BE49-F238E27FC236}">
                <a16:creationId xmlns:a16="http://schemas.microsoft.com/office/drawing/2014/main" id="{CFACB184-4EEE-4E1E-9BEC-BAB928BD87DE}"/>
              </a:ext>
            </a:extLst>
          </p:cNvPr>
          <p:cNvPicPr>
            <a:picLocks noGrp="1" noChangeAspect="1"/>
          </p:cNvPicPr>
          <p:nvPr>
            <p:ph sz="quarter" idx="13"/>
          </p:nvPr>
        </p:nvPicPr>
        <p:blipFill>
          <a:blip r:embed="rId2"/>
          <a:stretch>
            <a:fillRect/>
          </a:stretch>
        </p:blipFill>
        <p:spPr>
          <a:xfrm>
            <a:off x="483586" y="2283138"/>
            <a:ext cx="4088414" cy="3108814"/>
          </a:xfrm>
        </p:spPr>
      </p:pic>
      <p:sp>
        <p:nvSpPr>
          <p:cNvPr id="4" name="Content Placeholder 2">
            <a:extLst>
              <a:ext uri="{FF2B5EF4-FFF2-40B4-BE49-F238E27FC236}">
                <a16:creationId xmlns:a16="http://schemas.microsoft.com/office/drawing/2014/main" id="{1E8B01DF-C3E0-4A32-8BEE-69545C5E4657}"/>
              </a:ext>
            </a:extLst>
          </p:cNvPr>
          <p:cNvSpPr txBox="1">
            <a:spLocks/>
          </p:cNvSpPr>
          <p:nvPr/>
        </p:nvSpPr>
        <p:spPr>
          <a:xfrm>
            <a:off x="4873882" y="1631092"/>
            <a:ext cx="3812918" cy="4598257"/>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sz="2200" dirty="0"/>
              <a:t>Demographic changes</a:t>
            </a:r>
          </a:p>
          <a:p>
            <a:r>
              <a:rPr lang="en-US" sz="2200" dirty="0"/>
              <a:t>Welfare changes</a:t>
            </a:r>
          </a:p>
          <a:p>
            <a:r>
              <a:rPr lang="en-US" sz="2200" dirty="0"/>
              <a:t>Urbanization (movement of rural to urban areas)</a:t>
            </a:r>
          </a:p>
          <a:p>
            <a:r>
              <a:rPr lang="en-US" sz="2200" dirty="0"/>
              <a:t>Global economic power shifts</a:t>
            </a:r>
          </a:p>
          <a:p>
            <a:r>
              <a:rPr lang="en-US" sz="2200" dirty="0"/>
              <a:t>Climate change</a:t>
            </a:r>
          </a:p>
          <a:p>
            <a:r>
              <a:rPr lang="en-US" sz="2200" dirty="0"/>
              <a:t>Sustainable development</a:t>
            </a:r>
          </a:p>
          <a:p>
            <a:endParaRPr lang="en-US" sz="2000" dirty="0"/>
          </a:p>
        </p:txBody>
      </p:sp>
    </p:spTree>
    <p:extLst>
      <p:ext uri="{BB962C8B-B14F-4D97-AF65-F5344CB8AC3E}">
        <p14:creationId xmlns:p14="http://schemas.microsoft.com/office/powerpoint/2010/main" val="2733158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Digital Density and the Digital Future</a:t>
            </a:r>
          </a:p>
        </p:txBody>
      </p:sp>
      <p:pic>
        <p:nvPicPr>
          <p:cNvPr id="6" name="Content Placeholder 5" descr="Diagram&#10;&#10;Description automatically generated">
            <a:extLst>
              <a:ext uri="{FF2B5EF4-FFF2-40B4-BE49-F238E27FC236}">
                <a16:creationId xmlns:a16="http://schemas.microsoft.com/office/drawing/2014/main" id="{51B3D5BF-3EF0-4634-B451-599E5CA7223D}"/>
              </a:ext>
            </a:extLst>
          </p:cNvPr>
          <p:cNvPicPr>
            <a:picLocks noGrp="1" noChangeAspect="1"/>
          </p:cNvPicPr>
          <p:nvPr>
            <p:ph sz="quarter" idx="13"/>
          </p:nvPr>
        </p:nvPicPr>
        <p:blipFill>
          <a:blip r:embed="rId2"/>
          <a:stretch>
            <a:fillRect/>
          </a:stretch>
        </p:blipFill>
        <p:spPr>
          <a:xfrm>
            <a:off x="2196641" y="1379325"/>
            <a:ext cx="4750718" cy="3531553"/>
          </a:xfrm>
        </p:spPr>
      </p:pic>
      <p:sp>
        <p:nvSpPr>
          <p:cNvPr id="4" name="Content Placeholder 2">
            <a:extLst>
              <a:ext uri="{FF2B5EF4-FFF2-40B4-BE49-F238E27FC236}">
                <a16:creationId xmlns:a16="http://schemas.microsoft.com/office/drawing/2014/main" id="{18ABA7F3-1C51-4A7F-BA14-27DFC2FAAFF8}"/>
              </a:ext>
            </a:extLst>
          </p:cNvPr>
          <p:cNvSpPr txBox="1">
            <a:spLocks/>
          </p:cNvSpPr>
          <p:nvPr/>
        </p:nvSpPr>
        <p:spPr>
          <a:xfrm>
            <a:off x="457200" y="5295900"/>
            <a:ext cx="8232775" cy="901099"/>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sz="2400" dirty="0"/>
              <a:t>Increasing digital density enables new value-added interactions and business models</a:t>
            </a:r>
          </a:p>
        </p:txBody>
      </p:sp>
    </p:spTree>
    <p:extLst>
      <p:ext uri="{BB962C8B-B14F-4D97-AF65-F5344CB8AC3E}">
        <p14:creationId xmlns:p14="http://schemas.microsoft.com/office/powerpoint/2010/main" val="2744067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Understanding the Effects of Increasing Digit Density – Connections</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a:xfrm>
            <a:off x="457200" y="1441450"/>
            <a:ext cx="8232775" cy="4791184"/>
          </a:xfrm>
        </p:spPr>
        <p:txBody>
          <a:bodyPr/>
          <a:lstStyle/>
          <a:p>
            <a:r>
              <a:rPr lang="en-US" sz="2400" b="1" dirty="0"/>
              <a:t>Connections</a:t>
            </a:r>
          </a:p>
          <a:p>
            <a:pPr lvl="1"/>
            <a:r>
              <a:rPr lang="en-US" sz="2200" b="1" dirty="0"/>
              <a:t>The past</a:t>
            </a:r>
            <a:r>
              <a:rPr lang="en-US" sz="2200" dirty="0"/>
              <a:t>: only between organizations</a:t>
            </a:r>
          </a:p>
          <a:p>
            <a:pPr lvl="1"/>
            <a:r>
              <a:rPr lang="en-US" sz="2200" b="1" dirty="0"/>
              <a:t>Then</a:t>
            </a:r>
            <a:r>
              <a:rPr lang="en-US" sz="2200" dirty="0"/>
              <a:t>: between people</a:t>
            </a:r>
          </a:p>
          <a:p>
            <a:pPr lvl="1"/>
            <a:r>
              <a:rPr lang="en-US" sz="2200" b="1" dirty="0"/>
              <a:t>Now</a:t>
            </a:r>
            <a:r>
              <a:rPr lang="en-US" sz="2200" dirty="0"/>
              <a:t>: Possible to connect just about any element of the physical world to the digital world</a:t>
            </a:r>
          </a:p>
          <a:p>
            <a:pPr lvl="1"/>
            <a:r>
              <a:rPr lang="en-US" sz="2200" dirty="0"/>
              <a:t>Increased mobility using mobile apps</a:t>
            </a:r>
          </a:p>
          <a:p>
            <a:pPr lvl="1"/>
            <a:r>
              <a:rPr lang="en-US" sz="2200" dirty="0"/>
              <a:t>Increased micro-moments (use a phone to accomplish a goal)</a:t>
            </a:r>
          </a:p>
          <a:p>
            <a:pPr lvl="2"/>
            <a:r>
              <a:rPr lang="en-US" sz="2000" dirty="0"/>
              <a:t>Buy something</a:t>
            </a:r>
          </a:p>
          <a:p>
            <a:pPr lvl="2"/>
            <a:r>
              <a:rPr lang="en-US" sz="2000" dirty="0"/>
              <a:t>Contact someone re: business or pleasure</a:t>
            </a:r>
          </a:p>
          <a:p>
            <a:pPr lvl="2"/>
            <a:r>
              <a:rPr lang="en-US" sz="2000" dirty="0"/>
              <a:t>Increased productivity</a:t>
            </a:r>
          </a:p>
          <a:p>
            <a:pPr lvl="1"/>
            <a:r>
              <a:rPr lang="en-US" sz="2200" dirty="0"/>
              <a:t>Use of BYOD can be both good and bad</a:t>
            </a:r>
          </a:p>
        </p:txBody>
      </p:sp>
    </p:spTree>
    <p:extLst>
      <p:ext uri="{BB962C8B-B14F-4D97-AF65-F5344CB8AC3E}">
        <p14:creationId xmlns:p14="http://schemas.microsoft.com/office/powerpoint/2010/main" val="3384410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Mobile Devices</a:t>
            </a:r>
          </a:p>
        </p:txBody>
      </p:sp>
      <p:pic>
        <p:nvPicPr>
          <p:cNvPr id="10" name="Content Placeholder 9" descr="Diagram&#10;&#10;Description automatically generated">
            <a:extLst>
              <a:ext uri="{FF2B5EF4-FFF2-40B4-BE49-F238E27FC236}">
                <a16:creationId xmlns:a16="http://schemas.microsoft.com/office/drawing/2014/main" id="{B7269655-D7DD-42FE-A22D-94715FA1396C}"/>
              </a:ext>
            </a:extLst>
          </p:cNvPr>
          <p:cNvPicPr>
            <a:picLocks noGrp="1" noChangeAspect="1"/>
          </p:cNvPicPr>
          <p:nvPr>
            <p:ph sz="quarter" idx="13"/>
          </p:nvPr>
        </p:nvPicPr>
        <p:blipFill>
          <a:blip r:embed="rId2"/>
          <a:stretch>
            <a:fillRect/>
          </a:stretch>
        </p:blipFill>
        <p:spPr>
          <a:xfrm>
            <a:off x="457200" y="1324932"/>
            <a:ext cx="4114800" cy="4745379"/>
          </a:xfrm>
        </p:spPr>
      </p:pic>
      <p:sp>
        <p:nvSpPr>
          <p:cNvPr id="8" name="Content Placeholder 2">
            <a:extLst>
              <a:ext uri="{FF2B5EF4-FFF2-40B4-BE49-F238E27FC236}">
                <a16:creationId xmlns:a16="http://schemas.microsoft.com/office/drawing/2014/main" id="{259D719D-4B81-479F-9A10-7927295AF6F7}"/>
              </a:ext>
            </a:extLst>
          </p:cNvPr>
          <p:cNvSpPr txBox="1">
            <a:spLocks/>
          </p:cNvSpPr>
          <p:nvPr/>
        </p:nvSpPr>
        <p:spPr>
          <a:xfrm>
            <a:off x="5078627" y="2582449"/>
            <a:ext cx="3608173" cy="1693102"/>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sz="2400" dirty="0"/>
              <a:t>Mobile devices allow running business in real time—at any time, from anywhere</a:t>
            </a:r>
          </a:p>
        </p:txBody>
      </p:sp>
    </p:spTree>
    <p:extLst>
      <p:ext uri="{BB962C8B-B14F-4D97-AF65-F5344CB8AC3E}">
        <p14:creationId xmlns:p14="http://schemas.microsoft.com/office/powerpoint/2010/main" val="2692496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The Internet of Things (IoT)</a:t>
            </a:r>
          </a:p>
        </p:txBody>
      </p:sp>
      <p:sp>
        <p:nvSpPr>
          <p:cNvPr id="4" name="Content Placeholder 2">
            <a:extLst>
              <a:ext uri="{FF2B5EF4-FFF2-40B4-BE49-F238E27FC236}">
                <a16:creationId xmlns:a16="http://schemas.microsoft.com/office/drawing/2014/main" id="{0B6AE9FE-7FC8-4F8D-AA40-E726D0D74511}"/>
              </a:ext>
            </a:extLst>
          </p:cNvPr>
          <p:cNvSpPr txBox="1">
            <a:spLocks/>
          </p:cNvSpPr>
          <p:nvPr/>
        </p:nvSpPr>
        <p:spPr>
          <a:xfrm>
            <a:off x="457200" y="1329039"/>
            <a:ext cx="3422822" cy="492631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sz="2200" dirty="0"/>
              <a:t>The </a:t>
            </a:r>
            <a:r>
              <a:rPr lang="en-US" sz="2200" b="1" dirty="0"/>
              <a:t>Internet of Things </a:t>
            </a:r>
            <a:r>
              <a:rPr lang="en-US" sz="2200" dirty="0"/>
              <a:t>is a network of a broad range of physical objects that can automatically share data over the Internet.</a:t>
            </a:r>
          </a:p>
          <a:p>
            <a:r>
              <a:rPr lang="en-US" sz="2200" dirty="0"/>
              <a:t>The </a:t>
            </a:r>
            <a:r>
              <a:rPr lang="en-US" sz="2200" b="1" dirty="0"/>
              <a:t>Industrial Internet of Things </a:t>
            </a:r>
            <a:r>
              <a:rPr lang="en-US" sz="2200" dirty="0"/>
              <a:t>enables the convergence of information technology and operations technology</a:t>
            </a:r>
          </a:p>
        </p:txBody>
      </p:sp>
      <p:pic>
        <p:nvPicPr>
          <p:cNvPr id="6" name="Content Placeholder 5" descr="Text&#10;&#10;Description automatically generated">
            <a:extLst>
              <a:ext uri="{FF2B5EF4-FFF2-40B4-BE49-F238E27FC236}">
                <a16:creationId xmlns:a16="http://schemas.microsoft.com/office/drawing/2014/main" id="{09885757-179C-49AD-8D0A-132E23582EF3}"/>
              </a:ext>
            </a:extLst>
          </p:cNvPr>
          <p:cNvPicPr>
            <a:picLocks noGrp="1" noChangeAspect="1"/>
          </p:cNvPicPr>
          <p:nvPr>
            <p:ph sz="quarter" idx="13"/>
          </p:nvPr>
        </p:nvPicPr>
        <p:blipFill>
          <a:blip r:embed="rId2"/>
          <a:stretch>
            <a:fillRect/>
          </a:stretch>
        </p:blipFill>
        <p:spPr>
          <a:xfrm>
            <a:off x="4139514" y="1678921"/>
            <a:ext cx="4547286" cy="4123158"/>
          </a:xfrm>
        </p:spPr>
      </p:pic>
    </p:spTree>
    <p:extLst>
      <p:ext uri="{BB962C8B-B14F-4D97-AF65-F5344CB8AC3E}">
        <p14:creationId xmlns:p14="http://schemas.microsoft.com/office/powerpoint/2010/main" val="3987764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Understanding the Effects of Increasing Digit Density – Data </a:t>
            </a:r>
          </a:p>
        </p:txBody>
      </p:sp>
      <p:pic>
        <p:nvPicPr>
          <p:cNvPr id="6" name="Content Placeholder 5" descr="A picture containing text&#10;&#10;Description automatically generated">
            <a:extLst>
              <a:ext uri="{FF2B5EF4-FFF2-40B4-BE49-F238E27FC236}">
                <a16:creationId xmlns:a16="http://schemas.microsoft.com/office/drawing/2014/main" id="{BEC65E3A-6283-4306-95F0-9B58E2FC6DCE}"/>
              </a:ext>
            </a:extLst>
          </p:cNvPr>
          <p:cNvPicPr>
            <a:picLocks noGrp="1" noChangeAspect="1"/>
          </p:cNvPicPr>
          <p:nvPr>
            <p:ph sz="quarter" idx="13"/>
          </p:nvPr>
        </p:nvPicPr>
        <p:blipFill>
          <a:blip r:embed="rId2"/>
          <a:stretch>
            <a:fillRect/>
          </a:stretch>
        </p:blipFill>
        <p:spPr>
          <a:xfrm>
            <a:off x="740332" y="1441450"/>
            <a:ext cx="4944849" cy="2472425"/>
          </a:xfrm>
        </p:spPr>
      </p:pic>
      <p:sp>
        <p:nvSpPr>
          <p:cNvPr id="7" name="Content Placeholder 2">
            <a:extLst>
              <a:ext uri="{FF2B5EF4-FFF2-40B4-BE49-F238E27FC236}">
                <a16:creationId xmlns:a16="http://schemas.microsoft.com/office/drawing/2014/main" id="{1108A9AE-4468-4CEE-B895-A87587F14F2C}"/>
              </a:ext>
            </a:extLst>
          </p:cNvPr>
          <p:cNvSpPr txBox="1">
            <a:spLocks/>
          </p:cNvSpPr>
          <p:nvPr/>
        </p:nvSpPr>
        <p:spPr>
          <a:xfrm>
            <a:off x="5819775" y="1694078"/>
            <a:ext cx="2867025" cy="1522798"/>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sz="1800" dirty="0"/>
              <a:t>Companies in the Information Age economy are creating value not from people but from data</a:t>
            </a:r>
          </a:p>
        </p:txBody>
      </p:sp>
      <p:sp>
        <p:nvSpPr>
          <p:cNvPr id="4" name="Content Placeholder 2">
            <a:extLst>
              <a:ext uri="{FF2B5EF4-FFF2-40B4-BE49-F238E27FC236}">
                <a16:creationId xmlns:a16="http://schemas.microsoft.com/office/drawing/2014/main" id="{4F1E8372-B5A2-44EE-BEC1-1EBB82D1D471}"/>
              </a:ext>
            </a:extLst>
          </p:cNvPr>
          <p:cNvSpPr txBox="1">
            <a:spLocks/>
          </p:cNvSpPr>
          <p:nvPr/>
        </p:nvSpPr>
        <p:spPr>
          <a:xfrm>
            <a:off x="454025" y="4042675"/>
            <a:ext cx="8232775" cy="225232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sz="2400" b="1" dirty="0"/>
              <a:t>Big Data </a:t>
            </a:r>
            <a:r>
              <a:rPr lang="en-US" sz="2400" dirty="0"/>
              <a:t>is described as extremely large and complex datasets characterized as being of high volume, variety, and velocity</a:t>
            </a:r>
          </a:p>
          <a:p>
            <a:r>
              <a:rPr lang="en-US" sz="2400" dirty="0"/>
              <a:t>An IDC study estimates that by 2025, the world’s data will have grown to 175 zettabytes (350 billion 512 GB iPads)</a:t>
            </a:r>
          </a:p>
          <a:p>
            <a:endParaRPr lang="en-US" sz="2400" dirty="0"/>
          </a:p>
        </p:txBody>
      </p:sp>
    </p:spTree>
    <p:extLst>
      <p:ext uri="{BB962C8B-B14F-4D97-AF65-F5344CB8AC3E}">
        <p14:creationId xmlns:p14="http://schemas.microsoft.com/office/powerpoint/2010/main" val="1887834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Understanding the Effects of Increasing Digit Density – Interactions </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p:txBody>
          <a:bodyPr/>
          <a:lstStyle/>
          <a:p>
            <a:r>
              <a:rPr lang="en-US" sz="2400" dirty="0"/>
              <a:t>Increasing amounts of data will lead to new value-added interactions and business models</a:t>
            </a:r>
          </a:p>
          <a:p>
            <a:r>
              <a:rPr lang="en-US" sz="2400" dirty="0"/>
              <a:t>The </a:t>
            </a:r>
            <a:r>
              <a:rPr lang="en-US" sz="2400" b="1" dirty="0"/>
              <a:t>network effect </a:t>
            </a:r>
            <a:r>
              <a:rPr lang="en-US" sz="2400" dirty="0"/>
              <a:t>refers to the notion that the value of a network increases with the number of other users</a:t>
            </a:r>
          </a:p>
          <a:p>
            <a:pPr lvl="1"/>
            <a:r>
              <a:rPr lang="en-US" sz="2400" dirty="0"/>
              <a:t>Uber and Airbnb are examples</a:t>
            </a:r>
          </a:p>
          <a:p>
            <a:pPr lvl="1"/>
            <a:r>
              <a:rPr lang="en-US" sz="2400" dirty="0"/>
              <a:t>Tire manufacturers now can sell tires as a service</a:t>
            </a:r>
          </a:p>
          <a:p>
            <a:pPr lvl="1"/>
            <a:r>
              <a:rPr lang="en-US" sz="2400" dirty="0"/>
              <a:t>Other disrupted industries include the financial and healthcare industries </a:t>
            </a:r>
          </a:p>
        </p:txBody>
      </p:sp>
    </p:spTree>
    <p:extLst>
      <p:ext uri="{BB962C8B-B14F-4D97-AF65-F5344CB8AC3E}">
        <p14:creationId xmlns:p14="http://schemas.microsoft.com/office/powerpoint/2010/main" val="1653668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E75F8-3DA7-4619-AE71-635019585900}"/>
              </a:ext>
            </a:extLst>
          </p:cNvPr>
          <p:cNvSpPr>
            <a:spLocks noGrp="1"/>
          </p:cNvSpPr>
          <p:nvPr>
            <p:ph type="title"/>
          </p:nvPr>
        </p:nvSpPr>
        <p:spPr>
          <a:xfrm>
            <a:off x="457200" y="215370"/>
            <a:ext cx="8229600" cy="816475"/>
          </a:xfrm>
        </p:spPr>
        <p:txBody>
          <a:bodyPr/>
          <a:lstStyle/>
          <a:p>
            <a:r>
              <a:rPr lang="en-US" sz="3400" dirty="0"/>
              <a:t>Learning Objectives</a:t>
            </a:r>
          </a:p>
        </p:txBody>
      </p:sp>
      <p:sp>
        <p:nvSpPr>
          <p:cNvPr id="4" name="Text Placeholder 3">
            <a:extLst>
              <a:ext uri="{FF2B5EF4-FFF2-40B4-BE49-F238E27FC236}">
                <a16:creationId xmlns:a16="http://schemas.microsoft.com/office/drawing/2014/main" id="{D5AAD40C-6D66-48D1-964A-A72A78B2EEFD}"/>
              </a:ext>
            </a:extLst>
          </p:cNvPr>
          <p:cNvSpPr>
            <a:spLocks noGrp="1"/>
          </p:cNvSpPr>
          <p:nvPr>
            <p:ph type="body" idx="2"/>
          </p:nvPr>
        </p:nvSpPr>
        <p:spPr>
          <a:xfrm>
            <a:off x="457200" y="1132175"/>
            <a:ext cx="8229600" cy="4767485"/>
          </a:xfrm>
        </p:spPr>
        <p:txBody>
          <a:bodyPr/>
          <a:lstStyle/>
          <a:p>
            <a:pPr marL="101600" indent="0">
              <a:buNone/>
            </a:pPr>
            <a:r>
              <a:rPr lang="en-US" sz="2200" b="1" dirty="0">
                <a:solidFill>
                  <a:srgbClr val="007FA3"/>
                </a:solidFill>
              </a:rPr>
              <a:t>1.1 </a:t>
            </a:r>
            <a:r>
              <a:rPr lang="en-US" sz="2200" dirty="0">
                <a:solidFill>
                  <a:schemeClr val="tx1"/>
                </a:solidFill>
              </a:rPr>
              <a:t>Describe the characteristics of the digital world, contemporary societal issues of the digital world, and how increasing digital density is shaping the digital future</a:t>
            </a:r>
          </a:p>
          <a:p>
            <a:pPr marL="101600" indent="0">
              <a:buNone/>
            </a:pPr>
            <a:r>
              <a:rPr lang="en-US" sz="2200" b="1" dirty="0">
                <a:solidFill>
                  <a:srgbClr val="007FA3"/>
                </a:solidFill>
              </a:rPr>
              <a:t>1.2 </a:t>
            </a:r>
            <a:r>
              <a:rPr lang="en-US" sz="2200" dirty="0">
                <a:solidFill>
                  <a:schemeClr val="tx1"/>
                </a:solidFill>
              </a:rPr>
              <a:t>Explain what an information system is, contrasting its data, technology, people, and organizational components</a:t>
            </a:r>
            <a:endParaRPr lang="en-US" sz="2200" dirty="0">
              <a:solidFill>
                <a:srgbClr val="007FA3"/>
              </a:solidFill>
            </a:endParaRPr>
          </a:p>
          <a:p>
            <a:pPr marL="101600" indent="0">
              <a:buNone/>
            </a:pPr>
            <a:r>
              <a:rPr lang="en-US" sz="2200" b="1" dirty="0">
                <a:solidFill>
                  <a:srgbClr val="007FA3"/>
                </a:solidFill>
              </a:rPr>
              <a:t>1.3 </a:t>
            </a:r>
            <a:r>
              <a:rPr lang="en-US" sz="2200" dirty="0">
                <a:solidFill>
                  <a:schemeClr val="tx1"/>
                </a:solidFill>
              </a:rPr>
              <a:t>Describe the dual nature of information systems in the success and failure of modern organizations</a:t>
            </a:r>
            <a:endParaRPr lang="en-US" sz="2200" dirty="0">
              <a:solidFill>
                <a:srgbClr val="007FA3"/>
              </a:solidFill>
            </a:endParaRPr>
          </a:p>
          <a:p>
            <a:pPr marL="101600" indent="0">
              <a:buNone/>
            </a:pPr>
            <a:r>
              <a:rPr lang="en-US" sz="2200" b="1" dirty="0">
                <a:solidFill>
                  <a:srgbClr val="007FA3"/>
                </a:solidFill>
              </a:rPr>
              <a:t>1.4 </a:t>
            </a:r>
            <a:r>
              <a:rPr lang="en-US" sz="2200" dirty="0">
                <a:solidFill>
                  <a:schemeClr val="tx1"/>
                </a:solidFill>
              </a:rPr>
              <a:t>Describe how computer ethics affect the use of information systems and discuss the ethical concerns associated with information privacy and intellectual property</a:t>
            </a:r>
            <a:endParaRPr lang="en-US" sz="2200" dirty="0">
              <a:solidFill>
                <a:srgbClr val="007FA3"/>
              </a:solidFill>
            </a:endParaRPr>
          </a:p>
          <a:p>
            <a:pPr marL="101600" indent="0">
              <a:buNone/>
            </a:pPr>
            <a:endParaRPr lang="en-US" sz="2200" dirty="0">
              <a:solidFill>
                <a:schemeClr val="tx1"/>
              </a:solidFill>
            </a:endParaRPr>
          </a:p>
        </p:txBody>
      </p:sp>
    </p:spTree>
    <p:extLst>
      <p:ext uri="{BB962C8B-B14F-4D97-AF65-F5344CB8AC3E}">
        <p14:creationId xmlns:p14="http://schemas.microsoft.com/office/powerpoint/2010/main" val="3387485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Other Digital World Considerations </a:t>
            </a:r>
            <a:r>
              <a:rPr lang="en-US" sz="1600" dirty="0"/>
              <a:t>(1 of 2)</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p:txBody>
          <a:bodyPr/>
          <a:lstStyle/>
          <a:p>
            <a:r>
              <a:rPr lang="en-US" sz="2400" dirty="0"/>
              <a:t>The API Economy</a:t>
            </a:r>
          </a:p>
          <a:p>
            <a:pPr lvl="1"/>
            <a:r>
              <a:rPr lang="en-US" sz="2200" dirty="0"/>
              <a:t>One key driver of continuous innovations has been the rise of application programming interfaces (APIs)</a:t>
            </a:r>
          </a:p>
          <a:p>
            <a:pPr lvl="2"/>
            <a:r>
              <a:rPr lang="en-US" sz="2000" dirty="0"/>
              <a:t>Website provider can make parts of its functionality or data available for others to use</a:t>
            </a:r>
          </a:p>
          <a:p>
            <a:pPr lvl="1"/>
            <a:r>
              <a:rPr lang="en-US" sz="2200" dirty="0"/>
              <a:t>Business value of API is twofold</a:t>
            </a:r>
          </a:p>
          <a:p>
            <a:pPr lvl="2"/>
            <a:r>
              <a:rPr lang="en-US" sz="2000" dirty="0"/>
              <a:t>Providing the APIs can create new revenue streams</a:t>
            </a:r>
          </a:p>
          <a:p>
            <a:pPr lvl="2"/>
            <a:r>
              <a:rPr lang="en-US" sz="2000" dirty="0"/>
              <a:t>APIs have become commonplace and important</a:t>
            </a:r>
          </a:p>
          <a:p>
            <a:pPr lvl="3"/>
            <a:r>
              <a:rPr lang="en-US" sz="1800" dirty="0"/>
              <a:t>Akamai, a cloud services company estimated an increase in API traffic from 47% in 2014 to 83% in 2018</a:t>
            </a:r>
          </a:p>
          <a:p>
            <a:pPr lvl="3"/>
            <a:r>
              <a:rPr lang="en-US" sz="1800" dirty="0"/>
              <a:t>Google Map’s API integrates mapping functionality into their app to visualize riders and available vehicles</a:t>
            </a:r>
          </a:p>
        </p:txBody>
      </p:sp>
    </p:spTree>
    <p:extLst>
      <p:ext uri="{BB962C8B-B14F-4D97-AF65-F5344CB8AC3E}">
        <p14:creationId xmlns:p14="http://schemas.microsoft.com/office/powerpoint/2010/main" val="3072221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Other Digital World Considerations </a:t>
            </a:r>
            <a:r>
              <a:rPr lang="en-US" sz="1600" dirty="0"/>
              <a:t>(2 of 2)</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p:txBody>
          <a:bodyPr/>
          <a:lstStyle/>
          <a:p>
            <a:r>
              <a:rPr lang="en-US" sz="2400" dirty="0"/>
              <a:t>Digital Density and Today’s Workforce</a:t>
            </a:r>
          </a:p>
          <a:p>
            <a:pPr lvl="1"/>
            <a:r>
              <a:rPr lang="en-US" sz="2400" dirty="0"/>
              <a:t>Creates unlimited potential for innovative products</a:t>
            </a:r>
          </a:p>
          <a:p>
            <a:pPr lvl="1"/>
            <a:r>
              <a:rPr lang="en-US" sz="2400" dirty="0"/>
              <a:t>Can also pose a variety of challenges operating in the digital world</a:t>
            </a:r>
          </a:p>
          <a:p>
            <a:pPr lvl="1"/>
            <a:r>
              <a:rPr lang="en-US" sz="2400" b="1" dirty="0"/>
              <a:t>Computer literacy </a:t>
            </a:r>
            <a:r>
              <a:rPr lang="en-US" sz="2400" dirty="0"/>
              <a:t>is knowing how to use a computer and technology</a:t>
            </a:r>
          </a:p>
          <a:p>
            <a:pPr lvl="2"/>
            <a:r>
              <a:rPr lang="en-US" sz="2200" dirty="0"/>
              <a:t>Almost all occupations today involve the use of computers</a:t>
            </a:r>
          </a:p>
          <a:p>
            <a:pPr lvl="2"/>
            <a:r>
              <a:rPr lang="en-US" sz="2200" dirty="0"/>
              <a:t>Most learning today involve the use of computers and information technology</a:t>
            </a:r>
          </a:p>
        </p:txBody>
      </p:sp>
    </p:spTree>
    <p:extLst>
      <p:ext uri="{BB962C8B-B14F-4D97-AF65-F5344CB8AC3E}">
        <p14:creationId xmlns:p14="http://schemas.microsoft.com/office/powerpoint/2010/main" val="2942811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Learning Objective 1.2</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p:txBody>
          <a:bodyPr/>
          <a:lstStyle/>
          <a:p>
            <a:r>
              <a:rPr lang="en-US" sz="2400" dirty="0"/>
              <a:t>Explain what an information system is, contrasting its data, technology, people, and organizational components</a:t>
            </a:r>
          </a:p>
        </p:txBody>
      </p:sp>
    </p:spTree>
    <p:extLst>
      <p:ext uri="{BB962C8B-B14F-4D97-AF65-F5344CB8AC3E}">
        <p14:creationId xmlns:p14="http://schemas.microsoft.com/office/powerpoint/2010/main" val="2864714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Information Systems Defined</a:t>
            </a:r>
          </a:p>
        </p:txBody>
      </p:sp>
      <p:pic>
        <p:nvPicPr>
          <p:cNvPr id="6" name="Content Placeholder 5" descr="Diagram&#10;&#10;Description automatically generated">
            <a:extLst>
              <a:ext uri="{FF2B5EF4-FFF2-40B4-BE49-F238E27FC236}">
                <a16:creationId xmlns:a16="http://schemas.microsoft.com/office/drawing/2014/main" id="{FC9B20C7-08C0-4BBE-9E7A-5322F55125F2}"/>
              </a:ext>
            </a:extLst>
          </p:cNvPr>
          <p:cNvPicPr>
            <a:picLocks noGrp="1" noChangeAspect="1"/>
          </p:cNvPicPr>
          <p:nvPr>
            <p:ph sz="quarter" idx="13"/>
          </p:nvPr>
        </p:nvPicPr>
        <p:blipFill>
          <a:blip r:embed="rId2"/>
          <a:stretch>
            <a:fillRect/>
          </a:stretch>
        </p:blipFill>
        <p:spPr>
          <a:xfrm>
            <a:off x="457200" y="1710047"/>
            <a:ext cx="3482546" cy="4179055"/>
          </a:xfrm>
        </p:spPr>
      </p:pic>
      <p:sp>
        <p:nvSpPr>
          <p:cNvPr id="4" name="Content Placeholder 2">
            <a:extLst>
              <a:ext uri="{FF2B5EF4-FFF2-40B4-BE49-F238E27FC236}">
                <a16:creationId xmlns:a16="http://schemas.microsoft.com/office/drawing/2014/main" id="{A7E58353-D051-4C19-8F31-B8112A1083DC}"/>
              </a:ext>
            </a:extLst>
          </p:cNvPr>
          <p:cNvSpPr txBox="1">
            <a:spLocks/>
          </p:cNvSpPr>
          <p:nvPr/>
        </p:nvSpPr>
        <p:spPr>
          <a:xfrm>
            <a:off x="4065373" y="1312650"/>
            <a:ext cx="4621427" cy="497385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sz="2400" dirty="0"/>
              <a:t>Data: The Root and Purpose of Information Systems</a:t>
            </a:r>
          </a:p>
          <a:p>
            <a:r>
              <a:rPr lang="en-US" sz="2400" dirty="0"/>
              <a:t>Hardware, Software, and Telecommunications Networks: The Components of Information Systems</a:t>
            </a:r>
          </a:p>
          <a:p>
            <a:r>
              <a:rPr lang="en-US" sz="2400" dirty="0"/>
              <a:t>People: The Builders, Managers, and Users of Information Systems</a:t>
            </a:r>
          </a:p>
          <a:p>
            <a:r>
              <a:rPr lang="en-US" sz="2400" dirty="0"/>
              <a:t>Organizations: The Context of Information Systems</a:t>
            </a:r>
          </a:p>
        </p:txBody>
      </p:sp>
    </p:spTree>
    <p:extLst>
      <p:ext uri="{BB962C8B-B14F-4D97-AF65-F5344CB8AC3E}">
        <p14:creationId xmlns:p14="http://schemas.microsoft.com/office/powerpoint/2010/main" val="1076261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Data: The Root and Purpose of Information Systems</a:t>
            </a:r>
          </a:p>
        </p:txBody>
      </p:sp>
      <p:pic>
        <p:nvPicPr>
          <p:cNvPr id="6" name="Content Placeholder 5">
            <a:extLst>
              <a:ext uri="{FF2B5EF4-FFF2-40B4-BE49-F238E27FC236}">
                <a16:creationId xmlns:a16="http://schemas.microsoft.com/office/drawing/2014/main" id="{C8783BF4-85AB-4106-8E6C-6F9BC3F48ECE}"/>
              </a:ext>
            </a:extLst>
          </p:cNvPr>
          <p:cNvPicPr>
            <a:picLocks noGrp="1" noChangeAspect="1"/>
          </p:cNvPicPr>
          <p:nvPr>
            <p:ph sz="quarter" idx="13"/>
          </p:nvPr>
        </p:nvPicPr>
        <p:blipFill>
          <a:blip r:embed="rId2"/>
          <a:stretch>
            <a:fillRect/>
          </a:stretch>
        </p:blipFill>
        <p:spPr>
          <a:xfrm>
            <a:off x="2585407" y="1441450"/>
            <a:ext cx="3976361" cy="2835275"/>
          </a:xfrm>
        </p:spPr>
      </p:pic>
      <p:sp>
        <p:nvSpPr>
          <p:cNvPr id="4" name="Content Placeholder 2">
            <a:extLst>
              <a:ext uri="{FF2B5EF4-FFF2-40B4-BE49-F238E27FC236}">
                <a16:creationId xmlns:a16="http://schemas.microsoft.com/office/drawing/2014/main" id="{83B4D422-B283-4C23-A95E-E7743DA80331}"/>
              </a:ext>
            </a:extLst>
          </p:cNvPr>
          <p:cNvSpPr txBox="1">
            <a:spLocks/>
          </p:cNvSpPr>
          <p:nvPr/>
        </p:nvSpPr>
        <p:spPr>
          <a:xfrm>
            <a:off x="454025" y="4405525"/>
            <a:ext cx="8270875" cy="1849225"/>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sz="2100" b="1" dirty="0"/>
              <a:t>Data</a:t>
            </a:r>
            <a:r>
              <a:rPr lang="en-US" sz="2100" dirty="0"/>
              <a:t>: Just raw facts, unformatted, no meaning, useless</a:t>
            </a:r>
          </a:p>
          <a:p>
            <a:r>
              <a:rPr lang="en-US" sz="2100" b="1" dirty="0"/>
              <a:t>Information</a:t>
            </a:r>
            <a:r>
              <a:rPr lang="en-US" sz="2100" dirty="0"/>
              <a:t>: Data that has been processed and made meaningful</a:t>
            </a:r>
          </a:p>
          <a:p>
            <a:r>
              <a:rPr lang="en-US" sz="2100" b="1" dirty="0"/>
              <a:t>Knowledge</a:t>
            </a:r>
            <a:r>
              <a:rPr lang="en-US" sz="2100" dirty="0"/>
              <a:t>: Ability to understand information to make decisions and predictions</a:t>
            </a:r>
          </a:p>
        </p:txBody>
      </p:sp>
    </p:spTree>
    <p:extLst>
      <p:ext uri="{BB962C8B-B14F-4D97-AF65-F5344CB8AC3E}">
        <p14:creationId xmlns:p14="http://schemas.microsoft.com/office/powerpoint/2010/main" val="4254947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2500" dirty="0"/>
              <a:t>Hardware, Software, and Telecommunications Networks: The Components of Information Systems</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p:txBody>
          <a:bodyPr/>
          <a:lstStyle/>
          <a:p>
            <a:r>
              <a:rPr lang="en-US" sz="2400" dirty="0"/>
              <a:t>Humankind has always had a need to transform data into useful information</a:t>
            </a:r>
          </a:p>
          <a:p>
            <a:pPr lvl="1"/>
            <a:r>
              <a:rPr lang="en-US" sz="2400" dirty="0"/>
              <a:t>Pre-technology: Abacus, slide rule</a:t>
            </a:r>
          </a:p>
          <a:p>
            <a:pPr lvl="1"/>
            <a:r>
              <a:rPr lang="en-US" sz="2400" dirty="0"/>
              <a:t>Pre-computers: Manual filing systems, filing cabinets</a:t>
            </a:r>
          </a:p>
          <a:p>
            <a:r>
              <a:rPr lang="en-US" sz="2400" dirty="0"/>
              <a:t>Computer hardware has replaced the filing cabinet</a:t>
            </a:r>
          </a:p>
          <a:p>
            <a:r>
              <a:rPr lang="en-US" sz="2400" dirty="0"/>
              <a:t>Software enables organizations to use the hardware to share data and services globally</a:t>
            </a:r>
          </a:p>
          <a:p>
            <a:r>
              <a:rPr lang="en-US" sz="2400" dirty="0"/>
              <a:t>Rapid evolution of hardware, software, and networking has enabled people to tie everything together</a:t>
            </a:r>
          </a:p>
          <a:p>
            <a:pPr lvl="1"/>
            <a:endParaRPr lang="en-US" sz="2400" dirty="0"/>
          </a:p>
          <a:p>
            <a:pPr lvl="1"/>
            <a:endParaRPr lang="en-US" sz="2400" dirty="0"/>
          </a:p>
        </p:txBody>
      </p:sp>
    </p:spTree>
    <p:extLst>
      <p:ext uri="{BB962C8B-B14F-4D97-AF65-F5344CB8AC3E}">
        <p14:creationId xmlns:p14="http://schemas.microsoft.com/office/powerpoint/2010/main" val="352421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People: The Builders, Managers, and Users of Information Systems</a:t>
            </a:r>
          </a:p>
        </p:txBody>
      </p:sp>
      <p:sp>
        <p:nvSpPr>
          <p:cNvPr id="4" name="Content Placeholder 2">
            <a:extLst>
              <a:ext uri="{FF2B5EF4-FFF2-40B4-BE49-F238E27FC236}">
                <a16:creationId xmlns:a16="http://schemas.microsoft.com/office/drawing/2014/main" id="{B9612336-6C00-4CBB-A900-58C418F90CB0}"/>
              </a:ext>
            </a:extLst>
          </p:cNvPr>
          <p:cNvSpPr txBox="1">
            <a:spLocks/>
          </p:cNvSpPr>
          <p:nvPr/>
        </p:nvSpPr>
        <p:spPr>
          <a:xfrm>
            <a:off x="454025" y="1441450"/>
            <a:ext cx="8232775" cy="720725"/>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sz="2000" dirty="0"/>
              <a:t>As the use of Information Systems grow, so does the need for dedicated IS professionals</a:t>
            </a:r>
          </a:p>
        </p:txBody>
      </p:sp>
      <p:graphicFrame>
        <p:nvGraphicFramePr>
          <p:cNvPr id="5" name="Table 5">
            <a:extLst>
              <a:ext uri="{FF2B5EF4-FFF2-40B4-BE49-F238E27FC236}">
                <a16:creationId xmlns:a16="http://schemas.microsoft.com/office/drawing/2014/main" id="{F8C28730-6D8B-4D04-9CEC-09C46B21712E}"/>
              </a:ext>
            </a:extLst>
          </p:cNvPr>
          <p:cNvGraphicFramePr>
            <a:graphicFrameLocks noGrp="1"/>
          </p:cNvGraphicFramePr>
          <p:nvPr>
            <p:ph sz="quarter" idx="13"/>
            <p:extLst>
              <p:ext uri="{D42A27DB-BD31-4B8C-83A1-F6EECF244321}">
                <p14:modId xmlns:p14="http://schemas.microsoft.com/office/powerpoint/2010/main" val="2656279543"/>
              </p:ext>
            </p:extLst>
          </p:nvPr>
        </p:nvGraphicFramePr>
        <p:xfrm>
          <a:off x="533400" y="2290975"/>
          <a:ext cx="8232772" cy="4079240"/>
        </p:xfrm>
        <a:graphic>
          <a:graphicData uri="http://schemas.openxmlformats.org/drawingml/2006/table">
            <a:tbl>
              <a:tblPr firstRow="1" bandRow="1">
                <a:tableStyleId>{40F9630F-82C1-40B7-BC3A-925EFCFF5E92}</a:tableStyleId>
              </a:tblPr>
              <a:tblGrid>
                <a:gridCol w="923925">
                  <a:extLst>
                    <a:ext uri="{9D8B030D-6E8A-4147-A177-3AD203B41FA5}">
                      <a16:colId xmlns:a16="http://schemas.microsoft.com/office/drawing/2014/main" val="2078244189"/>
                    </a:ext>
                  </a:extLst>
                </a:gridCol>
                <a:gridCol w="2743200">
                  <a:extLst>
                    <a:ext uri="{9D8B030D-6E8A-4147-A177-3AD203B41FA5}">
                      <a16:colId xmlns:a16="http://schemas.microsoft.com/office/drawing/2014/main" val="1458476023"/>
                    </a:ext>
                  </a:extLst>
                </a:gridCol>
                <a:gridCol w="2507454">
                  <a:extLst>
                    <a:ext uri="{9D8B030D-6E8A-4147-A177-3AD203B41FA5}">
                      <a16:colId xmlns:a16="http://schemas.microsoft.com/office/drawing/2014/main" val="3792170618"/>
                    </a:ext>
                  </a:extLst>
                </a:gridCol>
                <a:gridCol w="2058193">
                  <a:extLst>
                    <a:ext uri="{9D8B030D-6E8A-4147-A177-3AD203B41FA5}">
                      <a16:colId xmlns:a16="http://schemas.microsoft.com/office/drawing/2014/main" val="2491197445"/>
                    </a:ext>
                  </a:extLst>
                </a:gridCol>
              </a:tblGrid>
              <a:tr h="370840">
                <a:tc>
                  <a:txBody>
                    <a:bodyPr/>
                    <a:lstStyle/>
                    <a:p>
                      <a:r>
                        <a:rPr lang="en-US" sz="1400" dirty="0"/>
                        <a:t>Rank</a:t>
                      </a:r>
                    </a:p>
                  </a:txBody>
                  <a:tcPr/>
                </a:tc>
                <a:tc>
                  <a:txBody>
                    <a:bodyPr/>
                    <a:lstStyle/>
                    <a:p>
                      <a:r>
                        <a:rPr lang="en-US" sz="1400" dirty="0"/>
                        <a:t>           Career</a:t>
                      </a:r>
                    </a:p>
                  </a:txBody>
                  <a:tcPr/>
                </a:tc>
                <a:tc>
                  <a:txBody>
                    <a:bodyPr/>
                    <a:lstStyle/>
                    <a:p>
                      <a:r>
                        <a:rPr lang="en-US" sz="1400" dirty="0"/>
                        <a:t>Job Score (out of 5.0)</a:t>
                      </a:r>
                    </a:p>
                  </a:txBody>
                  <a:tcPr/>
                </a:tc>
                <a:tc>
                  <a:txBody>
                    <a:bodyPr/>
                    <a:lstStyle/>
                    <a:p>
                      <a:r>
                        <a:rPr lang="en-US" sz="1400" dirty="0"/>
                        <a:t>Median Pay (in US $)</a:t>
                      </a:r>
                    </a:p>
                  </a:txBody>
                  <a:tcPr/>
                </a:tc>
                <a:extLst>
                  <a:ext uri="{0D108BD9-81ED-4DB2-BD59-A6C34878D82A}">
                    <a16:rowId xmlns:a16="http://schemas.microsoft.com/office/drawing/2014/main" val="2130164913"/>
                  </a:ext>
                </a:extLst>
              </a:tr>
              <a:tr h="370840">
                <a:tc>
                  <a:txBody>
                    <a:bodyPr/>
                    <a:lstStyle/>
                    <a:p>
                      <a:r>
                        <a:rPr lang="en-US" sz="1400" dirty="0"/>
                        <a:t>1</a:t>
                      </a:r>
                    </a:p>
                  </a:txBody>
                  <a:tcPr/>
                </a:tc>
                <a:tc>
                  <a:txBody>
                    <a:bodyPr/>
                    <a:lstStyle/>
                    <a:p>
                      <a:r>
                        <a:rPr lang="en-US" sz="1400" dirty="0"/>
                        <a:t>Front end engineer</a:t>
                      </a:r>
                    </a:p>
                  </a:txBody>
                  <a:tcPr/>
                </a:tc>
                <a:tc>
                  <a:txBody>
                    <a:bodyPr/>
                    <a:lstStyle/>
                    <a:p>
                      <a:r>
                        <a:rPr lang="en-US" sz="1400" dirty="0"/>
                        <a:t>             3.9</a:t>
                      </a:r>
                    </a:p>
                  </a:txBody>
                  <a:tcPr/>
                </a:tc>
                <a:tc>
                  <a:txBody>
                    <a:bodyPr/>
                    <a:lstStyle/>
                    <a:p>
                      <a:r>
                        <a:rPr lang="en-US" sz="1400" dirty="0"/>
                        <a:t>         105,000</a:t>
                      </a:r>
                    </a:p>
                  </a:txBody>
                  <a:tcPr/>
                </a:tc>
                <a:extLst>
                  <a:ext uri="{0D108BD9-81ED-4DB2-BD59-A6C34878D82A}">
                    <a16:rowId xmlns:a16="http://schemas.microsoft.com/office/drawing/2014/main" val="2274214073"/>
                  </a:ext>
                </a:extLst>
              </a:tr>
              <a:tr h="370840">
                <a:tc>
                  <a:txBody>
                    <a:bodyPr/>
                    <a:lstStyle/>
                    <a:p>
                      <a:r>
                        <a:rPr lang="en-US" sz="1400" dirty="0"/>
                        <a:t>2</a:t>
                      </a:r>
                    </a:p>
                  </a:txBody>
                  <a:tcPr/>
                </a:tc>
                <a:tc>
                  <a:txBody>
                    <a:bodyPr/>
                    <a:lstStyle/>
                    <a:p>
                      <a:r>
                        <a:rPr lang="en-US" sz="1400" dirty="0"/>
                        <a:t>Java developer</a:t>
                      </a:r>
                    </a:p>
                  </a:txBody>
                  <a:tcPr/>
                </a:tc>
                <a:tc>
                  <a:txBody>
                    <a:bodyPr/>
                    <a:lstStyle/>
                    <a:p>
                      <a:r>
                        <a:rPr lang="en-US" sz="1400" dirty="0"/>
                        <a:t>             3.9</a:t>
                      </a:r>
                    </a:p>
                  </a:txBody>
                  <a:tcPr/>
                </a:tc>
                <a:tc>
                  <a:txBody>
                    <a:bodyPr/>
                    <a:lstStyle/>
                    <a:p>
                      <a:r>
                        <a:rPr lang="en-US" sz="1400" dirty="0"/>
                        <a:t>           84,000</a:t>
                      </a:r>
                    </a:p>
                  </a:txBody>
                  <a:tcPr/>
                </a:tc>
                <a:extLst>
                  <a:ext uri="{0D108BD9-81ED-4DB2-BD59-A6C34878D82A}">
                    <a16:rowId xmlns:a16="http://schemas.microsoft.com/office/drawing/2014/main" val="2977085564"/>
                  </a:ext>
                </a:extLst>
              </a:tr>
              <a:tr h="370840">
                <a:tc>
                  <a:txBody>
                    <a:bodyPr/>
                    <a:lstStyle/>
                    <a:p>
                      <a:r>
                        <a:rPr lang="en-US" sz="1400" dirty="0"/>
                        <a:t>3</a:t>
                      </a:r>
                    </a:p>
                  </a:txBody>
                  <a:tcPr/>
                </a:tc>
                <a:tc>
                  <a:txBody>
                    <a:bodyPr/>
                    <a:lstStyle/>
                    <a:p>
                      <a:r>
                        <a:rPr lang="en-US" sz="1400" dirty="0"/>
                        <a:t>Data scientist</a:t>
                      </a:r>
                    </a:p>
                  </a:txBody>
                  <a:tcPr/>
                </a:tc>
                <a:tc>
                  <a:txBody>
                    <a:bodyPr/>
                    <a:lstStyle/>
                    <a:p>
                      <a:r>
                        <a:rPr lang="en-US" sz="1400" dirty="0"/>
                        <a:t>             4.0</a:t>
                      </a:r>
                    </a:p>
                  </a:txBody>
                  <a:tcPr/>
                </a:tc>
                <a:tc>
                  <a:txBody>
                    <a:bodyPr/>
                    <a:lstStyle/>
                    <a:p>
                      <a:r>
                        <a:rPr lang="en-US" sz="1400" dirty="0"/>
                        <a:t>         108,000</a:t>
                      </a:r>
                    </a:p>
                  </a:txBody>
                  <a:tcPr/>
                </a:tc>
                <a:extLst>
                  <a:ext uri="{0D108BD9-81ED-4DB2-BD59-A6C34878D82A}">
                    <a16:rowId xmlns:a16="http://schemas.microsoft.com/office/drawing/2014/main" val="2585141670"/>
                  </a:ext>
                </a:extLst>
              </a:tr>
              <a:tr h="370840">
                <a:tc>
                  <a:txBody>
                    <a:bodyPr/>
                    <a:lstStyle/>
                    <a:p>
                      <a:r>
                        <a:rPr lang="en-US" sz="1400" dirty="0"/>
                        <a:t>4</a:t>
                      </a:r>
                    </a:p>
                  </a:txBody>
                  <a:tcPr/>
                </a:tc>
                <a:tc>
                  <a:txBody>
                    <a:bodyPr/>
                    <a:lstStyle/>
                    <a:p>
                      <a:r>
                        <a:rPr lang="en-US" sz="1400" dirty="0"/>
                        <a:t>Product manager</a:t>
                      </a:r>
                    </a:p>
                  </a:txBody>
                  <a:tcPr/>
                </a:tc>
                <a:tc>
                  <a:txBody>
                    <a:bodyPr/>
                    <a:lstStyle/>
                    <a:p>
                      <a:r>
                        <a:rPr lang="en-US" sz="1400" dirty="0"/>
                        <a:t>             3.8</a:t>
                      </a:r>
                    </a:p>
                  </a:txBody>
                  <a:tcPr/>
                </a:tc>
                <a:tc>
                  <a:txBody>
                    <a:bodyPr/>
                    <a:lstStyle/>
                    <a:p>
                      <a:r>
                        <a:rPr lang="en-US" sz="1400" dirty="0"/>
                        <a:t>         118,000</a:t>
                      </a:r>
                    </a:p>
                  </a:txBody>
                  <a:tcPr/>
                </a:tc>
                <a:extLst>
                  <a:ext uri="{0D108BD9-81ED-4DB2-BD59-A6C34878D82A}">
                    <a16:rowId xmlns:a16="http://schemas.microsoft.com/office/drawing/2014/main" val="3699741361"/>
                  </a:ext>
                </a:extLst>
              </a:tr>
              <a:tr h="370840">
                <a:tc>
                  <a:txBody>
                    <a:bodyPr/>
                    <a:lstStyle/>
                    <a:p>
                      <a:r>
                        <a:rPr lang="en-US" sz="1400" dirty="0"/>
                        <a:t>5</a:t>
                      </a:r>
                    </a:p>
                  </a:txBody>
                  <a:tcPr/>
                </a:tc>
                <a:tc>
                  <a:txBody>
                    <a:bodyPr/>
                    <a:lstStyle/>
                    <a:p>
                      <a:r>
                        <a:rPr lang="en-US" sz="1400" dirty="0"/>
                        <a:t>DevOps engineer</a:t>
                      </a:r>
                    </a:p>
                  </a:txBody>
                  <a:tcPr/>
                </a:tc>
                <a:tc>
                  <a:txBody>
                    <a:bodyPr/>
                    <a:lstStyle/>
                    <a:p>
                      <a:r>
                        <a:rPr lang="en-US" sz="1400" dirty="0"/>
                        <a:t>             3.9</a:t>
                      </a:r>
                    </a:p>
                  </a:txBody>
                  <a:tcPr/>
                </a:tc>
                <a:tc>
                  <a:txBody>
                    <a:bodyPr/>
                    <a:lstStyle/>
                    <a:p>
                      <a:r>
                        <a:rPr lang="en-US" sz="1400" dirty="0"/>
                        <a:t>         107,000</a:t>
                      </a:r>
                    </a:p>
                  </a:txBody>
                  <a:tcPr/>
                </a:tc>
                <a:extLst>
                  <a:ext uri="{0D108BD9-81ED-4DB2-BD59-A6C34878D82A}">
                    <a16:rowId xmlns:a16="http://schemas.microsoft.com/office/drawing/2014/main" val="2196377069"/>
                  </a:ext>
                </a:extLst>
              </a:tr>
              <a:tr h="370840">
                <a:tc>
                  <a:txBody>
                    <a:bodyPr/>
                    <a:lstStyle/>
                    <a:p>
                      <a:r>
                        <a:rPr lang="en-US" sz="1400" dirty="0"/>
                        <a:t>6</a:t>
                      </a:r>
                    </a:p>
                  </a:txBody>
                  <a:tcPr/>
                </a:tc>
                <a:tc>
                  <a:txBody>
                    <a:bodyPr/>
                    <a:lstStyle/>
                    <a:p>
                      <a:r>
                        <a:rPr lang="en-US" sz="1400" dirty="0"/>
                        <a:t>Data engineer</a:t>
                      </a:r>
                    </a:p>
                  </a:txBody>
                  <a:tcPr/>
                </a:tc>
                <a:tc>
                  <a:txBody>
                    <a:bodyPr/>
                    <a:lstStyle/>
                    <a:p>
                      <a:r>
                        <a:rPr lang="en-US" sz="1400" dirty="0"/>
                        <a:t>             3.9</a:t>
                      </a:r>
                    </a:p>
                  </a:txBody>
                  <a:tcPr/>
                </a:tc>
                <a:tc>
                  <a:txBody>
                    <a:bodyPr/>
                    <a:lstStyle/>
                    <a:p>
                      <a:r>
                        <a:rPr lang="en-US" sz="1400" dirty="0"/>
                        <a:t>         102,000</a:t>
                      </a:r>
                    </a:p>
                  </a:txBody>
                  <a:tcPr/>
                </a:tc>
                <a:extLst>
                  <a:ext uri="{0D108BD9-81ED-4DB2-BD59-A6C34878D82A}">
                    <a16:rowId xmlns:a16="http://schemas.microsoft.com/office/drawing/2014/main" val="1441188216"/>
                  </a:ext>
                </a:extLst>
              </a:tr>
              <a:tr h="370840">
                <a:tc>
                  <a:txBody>
                    <a:bodyPr/>
                    <a:lstStyle/>
                    <a:p>
                      <a:r>
                        <a:rPr lang="en-US" sz="1400" dirty="0"/>
                        <a:t>7</a:t>
                      </a:r>
                    </a:p>
                  </a:txBody>
                  <a:tcPr/>
                </a:tc>
                <a:tc>
                  <a:txBody>
                    <a:bodyPr/>
                    <a:lstStyle/>
                    <a:p>
                      <a:r>
                        <a:rPr lang="en-US" sz="1400" dirty="0"/>
                        <a:t>Software engineer</a:t>
                      </a:r>
                    </a:p>
                  </a:txBody>
                  <a:tcPr/>
                </a:tc>
                <a:tc>
                  <a:txBody>
                    <a:bodyPr/>
                    <a:lstStyle/>
                    <a:p>
                      <a:r>
                        <a:rPr lang="en-US" sz="1400" dirty="0"/>
                        <a:t>             3.6</a:t>
                      </a:r>
                    </a:p>
                  </a:txBody>
                  <a:tcPr/>
                </a:tc>
                <a:tc>
                  <a:txBody>
                    <a:bodyPr/>
                    <a:lstStyle/>
                    <a:p>
                      <a:r>
                        <a:rPr lang="en-US" sz="1400" dirty="0"/>
                        <a:t>         106,000</a:t>
                      </a:r>
                    </a:p>
                  </a:txBody>
                  <a:tcPr/>
                </a:tc>
                <a:extLst>
                  <a:ext uri="{0D108BD9-81ED-4DB2-BD59-A6C34878D82A}">
                    <a16:rowId xmlns:a16="http://schemas.microsoft.com/office/drawing/2014/main" val="3700091308"/>
                  </a:ext>
                </a:extLst>
              </a:tr>
              <a:tr h="370840">
                <a:tc>
                  <a:txBody>
                    <a:bodyPr/>
                    <a:lstStyle/>
                    <a:p>
                      <a:r>
                        <a:rPr lang="en-US" sz="1400" dirty="0"/>
                        <a:t>8</a:t>
                      </a:r>
                    </a:p>
                  </a:txBody>
                  <a:tcPr/>
                </a:tc>
                <a:tc>
                  <a:txBody>
                    <a:bodyPr/>
                    <a:lstStyle/>
                    <a:p>
                      <a:r>
                        <a:rPr lang="en-US" sz="1400" dirty="0"/>
                        <a:t>Speech language pathologist</a:t>
                      </a:r>
                    </a:p>
                  </a:txBody>
                  <a:tcPr/>
                </a:tc>
                <a:tc>
                  <a:txBody>
                    <a:bodyPr/>
                    <a:lstStyle/>
                    <a:p>
                      <a:r>
                        <a:rPr lang="en-US" sz="1400" dirty="0"/>
                        <a:t>             3.8</a:t>
                      </a:r>
                    </a:p>
                  </a:txBody>
                  <a:tcPr/>
                </a:tc>
                <a:tc>
                  <a:txBody>
                    <a:bodyPr/>
                    <a:lstStyle/>
                    <a:p>
                      <a:r>
                        <a:rPr lang="en-US" sz="1400" dirty="0"/>
                        <a:t>           72,000</a:t>
                      </a:r>
                    </a:p>
                  </a:txBody>
                  <a:tcPr/>
                </a:tc>
                <a:extLst>
                  <a:ext uri="{0D108BD9-81ED-4DB2-BD59-A6C34878D82A}">
                    <a16:rowId xmlns:a16="http://schemas.microsoft.com/office/drawing/2014/main" val="3623382863"/>
                  </a:ext>
                </a:extLst>
              </a:tr>
              <a:tr h="370840">
                <a:tc>
                  <a:txBody>
                    <a:bodyPr/>
                    <a:lstStyle/>
                    <a:p>
                      <a:r>
                        <a:rPr lang="en-US" sz="1400" dirty="0"/>
                        <a:t>9</a:t>
                      </a:r>
                    </a:p>
                  </a:txBody>
                  <a:tcPr/>
                </a:tc>
                <a:tc>
                  <a:txBody>
                    <a:bodyPr/>
                    <a:lstStyle/>
                    <a:p>
                      <a:r>
                        <a:rPr lang="en-US" sz="1400" dirty="0"/>
                        <a:t>Strategy manager</a:t>
                      </a:r>
                    </a:p>
                  </a:txBody>
                  <a:tcPr/>
                </a:tc>
                <a:tc>
                  <a:txBody>
                    <a:bodyPr/>
                    <a:lstStyle/>
                    <a:p>
                      <a:r>
                        <a:rPr lang="en-US" sz="1400" dirty="0"/>
                        <a:t>             4.3</a:t>
                      </a:r>
                    </a:p>
                  </a:txBody>
                  <a:tcPr/>
                </a:tc>
                <a:tc>
                  <a:txBody>
                    <a:bodyPr/>
                    <a:lstStyle/>
                    <a:p>
                      <a:r>
                        <a:rPr lang="en-US" sz="1400" dirty="0"/>
                        <a:t>         133,000</a:t>
                      </a:r>
                    </a:p>
                  </a:txBody>
                  <a:tcPr/>
                </a:tc>
                <a:extLst>
                  <a:ext uri="{0D108BD9-81ED-4DB2-BD59-A6C34878D82A}">
                    <a16:rowId xmlns:a16="http://schemas.microsoft.com/office/drawing/2014/main" val="863880373"/>
                  </a:ext>
                </a:extLst>
              </a:tr>
              <a:tr h="370840">
                <a:tc>
                  <a:txBody>
                    <a:bodyPr/>
                    <a:lstStyle/>
                    <a:p>
                      <a:r>
                        <a:rPr lang="en-US" sz="1400" dirty="0"/>
                        <a:t>10</a:t>
                      </a:r>
                    </a:p>
                  </a:txBody>
                  <a:tcPr/>
                </a:tc>
                <a:tc>
                  <a:txBody>
                    <a:bodyPr/>
                    <a:lstStyle/>
                    <a:p>
                      <a:r>
                        <a:rPr lang="en-US" sz="1400" dirty="0"/>
                        <a:t>Business development manager</a:t>
                      </a:r>
                    </a:p>
                  </a:txBody>
                  <a:tcPr/>
                </a:tc>
                <a:tc>
                  <a:txBody>
                    <a:bodyPr/>
                    <a:lstStyle/>
                    <a:p>
                      <a:r>
                        <a:rPr lang="en-US" sz="1400" dirty="0"/>
                        <a:t>             4.1</a:t>
                      </a:r>
                    </a:p>
                  </a:txBody>
                  <a:tcPr/>
                </a:tc>
                <a:tc>
                  <a:txBody>
                    <a:bodyPr/>
                    <a:lstStyle/>
                    <a:p>
                      <a:r>
                        <a:rPr lang="en-US" sz="1400" dirty="0"/>
                        <a:t>           78,000</a:t>
                      </a:r>
                    </a:p>
                  </a:txBody>
                  <a:tcPr/>
                </a:tc>
                <a:extLst>
                  <a:ext uri="{0D108BD9-81ED-4DB2-BD59-A6C34878D82A}">
                    <a16:rowId xmlns:a16="http://schemas.microsoft.com/office/drawing/2014/main" val="1969039334"/>
                  </a:ext>
                </a:extLst>
              </a:tr>
            </a:tbl>
          </a:graphicData>
        </a:graphic>
      </p:graphicFrame>
    </p:spTree>
    <p:extLst>
      <p:ext uri="{BB962C8B-B14F-4D97-AF65-F5344CB8AC3E}">
        <p14:creationId xmlns:p14="http://schemas.microsoft.com/office/powerpoint/2010/main" val="805925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Careers in Information Systems</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p:txBody>
          <a:bodyPr/>
          <a:lstStyle/>
          <a:p>
            <a:r>
              <a:rPr lang="en-US" sz="2400" dirty="0"/>
              <a:t>Examples of Careers in IS include</a:t>
            </a:r>
          </a:p>
          <a:p>
            <a:pPr lvl="1"/>
            <a:r>
              <a:rPr lang="en-US" sz="2200" dirty="0"/>
              <a:t>Systems analyst</a:t>
            </a:r>
          </a:p>
          <a:p>
            <a:pPr lvl="1"/>
            <a:r>
              <a:rPr lang="en-US" sz="2200" dirty="0"/>
              <a:t>Software developer</a:t>
            </a:r>
          </a:p>
          <a:p>
            <a:pPr lvl="1"/>
            <a:r>
              <a:rPr lang="en-US" sz="2200" dirty="0"/>
              <a:t>IT consultant</a:t>
            </a:r>
          </a:p>
          <a:p>
            <a:pPr lvl="1"/>
            <a:r>
              <a:rPr lang="en-US" sz="2200" dirty="0"/>
              <a:t>Database administrator</a:t>
            </a:r>
          </a:p>
          <a:p>
            <a:pPr lvl="1"/>
            <a:r>
              <a:rPr lang="en-US" sz="2200" dirty="0"/>
              <a:t>Webmaster</a:t>
            </a:r>
          </a:p>
          <a:p>
            <a:pPr lvl="1"/>
            <a:r>
              <a:rPr lang="en-US" sz="2200" dirty="0"/>
              <a:t>IS security manager</a:t>
            </a:r>
          </a:p>
          <a:p>
            <a:pPr lvl="1"/>
            <a:r>
              <a:rPr lang="en-US" sz="2200" dirty="0"/>
              <a:t>Chief information officer (CIO)</a:t>
            </a:r>
          </a:p>
          <a:p>
            <a:pPr lvl="1"/>
            <a:r>
              <a:rPr lang="en-US" sz="2200" dirty="0"/>
              <a:t>University professor</a:t>
            </a:r>
          </a:p>
          <a:p>
            <a:pPr lvl="1"/>
            <a:r>
              <a:rPr lang="en-US" sz="2200" dirty="0"/>
              <a:t>Government scientist</a:t>
            </a:r>
          </a:p>
        </p:txBody>
      </p:sp>
    </p:spTree>
    <p:extLst>
      <p:ext uri="{BB962C8B-B14F-4D97-AF65-F5344CB8AC3E}">
        <p14:creationId xmlns:p14="http://schemas.microsoft.com/office/powerpoint/2010/main" val="3235851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What Makes IS Personnel so Valuable?</a:t>
            </a:r>
          </a:p>
        </p:txBody>
      </p:sp>
      <p:sp>
        <p:nvSpPr>
          <p:cNvPr id="4" name="Content Placeholder 2">
            <a:extLst>
              <a:ext uri="{FF2B5EF4-FFF2-40B4-BE49-F238E27FC236}">
                <a16:creationId xmlns:a16="http://schemas.microsoft.com/office/drawing/2014/main" id="{6EAEB056-97C7-4CB9-893C-3FF7B0CDA396}"/>
              </a:ext>
            </a:extLst>
          </p:cNvPr>
          <p:cNvSpPr txBox="1">
            <a:spLocks/>
          </p:cNvSpPr>
          <p:nvPr/>
        </p:nvSpPr>
        <p:spPr>
          <a:xfrm>
            <a:off x="457200" y="1393930"/>
            <a:ext cx="8232775" cy="92255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sz="2400" dirty="0"/>
              <a:t>A blend of technical, business, and systems skill make IS professionals in demand in well paying positions</a:t>
            </a:r>
          </a:p>
        </p:txBody>
      </p:sp>
      <p:pic>
        <p:nvPicPr>
          <p:cNvPr id="6" name="Content Placeholder 5" descr="Diagram&#10;&#10;Description automatically generated">
            <a:extLst>
              <a:ext uri="{FF2B5EF4-FFF2-40B4-BE49-F238E27FC236}">
                <a16:creationId xmlns:a16="http://schemas.microsoft.com/office/drawing/2014/main" id="{D2E373AB-EAE4-4986-984F-C1FE6AF66FBC}"/>
              </a:ext>
            </a:extLst>
          </p:cNvPr>
          <p:cNvPicPr>
            <a:picLocks noGrp="1" noChangeAspect="1"/>
          </p:cNvPicPr>
          <p:nvPr>
            <p:ph sz="quarter" idx="13"/>
          </p:nvPr>
        </p:nvPicPr>
        <p:blipFill>
          <a:blip r:embed="rId2"/>
          <a:stretch>
            <a:fillRect/>
          </a:stretch>
        </p:blipFill>
        <p:spPr>
          <a:xfrm>
            <a:off x="1420181" y="2316163"/>
            <a:ext cx="6300462" cy="3962400"/>
          </a:xfrm>
        </p:spPr>
      </p:pic>
    </p:spTree>
    <p:extLst>
      <p:ext uri="{BB962C8B-B14F-4D97-AF65-F5344CB8AC3E}">
        <p14:creationId xmlns:p14="http://schemas.microsoft.com/office/powerpoint/2010/main" val="3316267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Hot Skills for the Next Decade</a:t>
            </a:r>
          </a:p>
        </p:txBody>
      </p:sp>
      <p:graphicFrame>
        <p:nvGraphicFramePr>
          <p:cNvPr id="4" name="Table 4">
            <a:extLst>
              <a:ext uri="{FF2B5EF4-FFF2-40B4-BE49-F238E27FC236}">
                <a16:creationId xmlns:a16="http://schemas.microsoft.com/office/drawing/2014/main" id="{50BDBDCF-76B4-42A4-90B0-478ECC0BF898}"/>
              </a:ext>
            </a:extLst>
          </p:cNvPr>
          <p:cNvGraphicFramePr>
            <a:graphicFrameLocks noGrp="1"/>
          </p:cNvGraphicFramePr>
          <p:nvPr>
            <p:ph sz="quarter" idx="13"/>
            <p:extLst>
              <p:ext uri="{D42A27DB-BD31-4B8C-83A1-F6EECF244321}">
                <p14:modId xmlns:p14="http://schemas.microsoft.com/office/powerpoint/2010/main" val="2052315914"/>
              </p:ext>
            </p:extLst>
          </p:nvPr>
        </p:nvGraphicFramePr>
        <p:xfrm>
          <a:off x="457200" y="1441450"/>
          <a:ext cx="8232774" cy="4287520"/>
        </p:xfrm>
        <a:graphic>
          <a:graphicData uri="http://schemas.openxmlformats.org/drawingml/2006/table">
            <a:tbl>
              <a:tblPr firstRow="1" bandRow="1">
                <a:tableStyleId>{40F9630F-82C1-40B7-BC3A-925EFCFF5E92}</a:tableStyleId>
              </a:tblPr>
              <a:tblGrid>
                <a:gridCol w="1950720">
                  <a:extLst>
                    <a:ext uri="{9D8B030D-6E8A-4147-A177-3AD203B41FA5}">
                      <a16:colId xmlns:a16="http://schemas.microsoft.com/office/drawing/2014/main" val="3253441993"/>
                    </a:ext>
                  </a:extLst>
                </a:gridCol>
                <a:gridCol w="6282054">
                  <a:extLst>
                    <a:ext uri="{9D8B030D-6E8A-4147-A177-3AD203B41FA5}">
                      <a16:colId xmlns:a16="http://schemas.microsoft.com/office/drawing/2014/main" val="2125571095"/>
                    </a:ext>
                  </a:extLst>
                </a:gridCol>
              </a:tblGrid>
              <a:tr h="370840">
                <a:tc>
                  <a:txBody>
                    <a:bodyPr/>
                    <a:lstStyle/>
                    <a:p>
                      <a:r>
                        <a:rPr lang="en-US" dirty="0"/>
                        <a:t>Domain</a:t>
                      </a:r>
                    </a:p>
                  </a:txBody>
                  <a:tcPr/>
                </a:tc>
                <a:tc>
                  <a:txBody>
                    <a:bodyPr/>
                    <a:lstStyle/>
                    <a:p>
                      <a:r>
                        <a:rPr lang="en-US" dirty="0"/>
                        <a:t>Hot Skills</a:t>
                      </a:r>
                    </a:p>
                  </a:txBody>
                  <a:tcPr/>
                </a:tc>
                <a:extLst>
                  <a:ext uri="{0D108BD9-81ED-4DB2-BD59-A6C34878D82A}">
                    <a16:rowId xmlns:a16="http://schemas.microsoft.com/office/drawing/2014/main" val="4080084394"/>
                  </a:ext>
                </a:extLst>
              </a:tr>
              <a:tr h="370840">
                <a:tc>
                  <a:txBody>
                    <a:bodyPr/>
                    <a:lstStyle/>
                    <a:p>
                      <a:r>
                        <a:rPr lang="en-US" sz="1300" dirty="0"/>
                        <a:t>Business</a:t>
                      </a:r>
                    </a:p>
                  </a:txBody>
                  <a:tcPr/>
                </a:tc>
                <a:tc>
                  <a:txBody>
                    <a:bodyPr/>
                    <a:lstStyle/>
                    <a:p>
                      <a:r>
                        <a:rPr lang="en-US" sz="1300" dirty="0"/>
                        <a:t>Business—IT alignment; business analysis, enterprise solutions; business process modeling; project management; third-party provider management; enterprise social media</a:t>
                      </a:r>
                    </a:p>
                  </a:txBody>
                  <a:tcPr/>
                </a:tc>
                <a:extLst>
                  <a:ext uri="{0D108BD9-81ED-4DB2-BD59-A6C34878D82A}">
                    <a16:rowId xmlns:a16="http://schemas.microsoft.com/office/drawing/2014/main" val="1995538005"/>
                  </a:ext>
                </a:extLst>
              </a:tr>
              <a:tr h="370840">
                <a:tc>
                  <a:txBody>
                    <a:bodyPr/>
                    <a:lstStyle/>
                    <a:p>
                      <a:r>
                        <a:rPr lang="en-US" sz="1300" dirty="0"/>
                        <a:t>Technology infrastructure and services</a:t>
                      </a:r>
                    </a:p>
                  </a:txBody>
                  <a:tcPr/>
                </a:tc>
                <a:tc>
                  <a:txBody>
                    <a:bodyPr/>
                    <a:lstStyle/>
                    <a:p>
                      <a:r>
                        <a:rPr lang="en-US" sz="1300" dirty="0"/>
                        <a:t>Virtualization; cloud computing/infrastructure as a service; cloud integration; serverless computing; systems analysis and design; network design; systems auditing; wireless; telecommunications/VOIP (Voice over Internet Protocol); database administration; data centers; systems architecture; APIs</a:t>
                      </a:r>
                    </a:p>
                  </a:txBody>
                  <a:tcPr/>
                </a:tc>
                <a:extLst>
                  <a:ext uri="{0D108BD9-81ED-4DB2-BD59-A6C34878D82A}">
                    <a16:rowId xmlns:a16="http://schemas.microsoft.com/office/drawing/2014/main" val="579507732"/>
                  </a:ext>
                </a:extLst>
              </a:tr>
              <a:tr h="370840">
                <a:tc>
                  <a:txBody>
                    <a:bodyPr/>
                    <a:lstStyle/>
                    <a:p>
                      <a:r>
                        <a:rPr lang="en-US" sz="1300" dirty="0"/>
                        <a:t>Security</a:t>
                      </a:r>
                    </a:p>
                  </a:txBody>
                  <a:tcPr/>
                </a:tc>
                <a:tc>
                  <a:txBody>
                    <a:bodyPr/>
                    <a:lstStyle/>
                    <a:p>
                      <a:r>
                        <a:rPr lang="en-US" sz="1300" dirty="0"/>
                        <a:t>IT security planning and management; BYOD; governance, risk and compliance; cybersecurity</a:t>
                      </a:r>
                    </a:p>
                  </a:txBody>
                  <a:tcPr/>
                </a:tc>
                <a:extLst>
                  <a:ext uri="{0D108BD9-81ED-4DB2-BD59-A6C34878D82A}">
                    <a16:rowId xmlns:a16="http://schemas.microsoft.com/office/drawing/2014/main" val="542272330"/>
                  </a:ext>
                </a:extLst>
              </a:tr>
              <a:tr h="370840">
                <a:tc>
                  <a:txBody>
                    <a:bodyPr/>
                    <a:lstStyle/>
                    <a:p>
                      <a:r>
                        <a:rPr lang="en-US" sz="1300" dirty="0"/>
                        <a:t>Applications</a:t>
                      </a:r>
                    </a:p>
                  </a:txBody>
                  <a:tcPr/>
                </a:tc>
                <a:tc>
                  <a:txBody>
                    <a:bodyPr/>
                    <a:lstStyle/>
                    <a:p>
                      <a:r>
                        <a:rPr lang="en-US" sz="1300" dirty="0"/>
                        <a:t>Customer-facing application development; mobile app development; web development; open source; portal technologies; cloud computing; user experience; legacy systems integration; API integration, interface design, content management systems</a:t>
                      </a:r>
                    </a:p>
                  </a:txBody>
                  <a:tcPr/>
                </a:tc>
                <a:extLst>
                  <a:ext uri="{0D108BD9-81ED-4DB2-BD59-A6C34878D82A}">
                    <a16:rowId xmlns:a16="http://schemas.microsoft.com/office/drawing/2014/main" val="2853074430"/>
                  </a:ext>
                </a:extLst>
              </a:tr>
              <a:tr h="370840">
                <a:tc>
                  <a:txBody>
                    <a:bodyPr/>
                    <a:lstStyle/>
                    <a:p>
                      <a:r>
                        <a:rPr lang="en-US" sz="1300" dirty="0"/>
                        <a:t>Internet</a:t>
                      </a:r>
                    </a:p>
                  </a:txBody>
                  <a:tcPr/>
                </a:tc>
                <a:tc>
                  <a:txBody>
                    <a:bodyPr/>
                    <a:lstStyle/>
                    <a:p>
                      <a:r>
                        <a:rPr lang="en-US" sz="1300" dirty="0"/>
                        <a:t>Social media; customer-facing web applications; mobile apps; search engine optimization; artificial intelligence; web mining; Internet of Things</a:t>
                      </a:r>
                    </a:p>
                  </a:txBody>
                  <a:tcPr/>
                </a:tc>
                <a:extLst>
                  <a:ext uri="{0D108BD9-81ED-4DB2-BD59-A6C34878D82A}">
                    <a16:rowId xmlns:a16="http://schemas.microsoft.com/office/drawing/2014/main" val="871633461"/>
                  </a:ext>
                </a:extLst>
              </a:tr>
              <a:tr h="370840">
                <a:tc>
                  <a:txBody>
                    <a:bodyPr/>
                    <a:lstStyle/>
                    <a:p>
                      <a:r>
                        <a:rPr lang="en-US" sz="1300" dirty="0"/>
                        <a:t>Business analytics/data science</a:t>
                      </a:r>
                    </a:p>
                  </a:txBody>
                  <a:tcPr/>
                </a:tc>
                <a:tc>
                  <a:txBody>
                    <a:bodyPr/>
                    <a:lstStyle/>
                    <a:p>
                      <a:r>
                        <a:rPr lang="en-US" sz="1300" dirty="0"/>
                        <a:t>AI and machine learning; advanced analytics; data warehousing; data mining; unstructured data analysis; data visualization; Big Data</a:t>
                      </a:r>
                    </a:p>
                  </a:txBody>
                  <a:tcPr/>
                </a:tc>
                <a:extLst>
                  <a:ext uri="{0D108BD9-81ED-4DB2-BD59-A6C34878D82A}">
                    <a16:rowId xmlns:a16="http://schemas.microsoft.com/office/drawing/2014/main" val="1371057168"/>
                  </a:ext>
                </a:extLst>
              </a:tr>
            </a:tbl>
          </a:graphicData>
        </a:graphic>
      </p:graphicFrame>
    </p:spTree>
    <p:extLst>
      <p:ext uri="{BB962C8B-B14F-4D97-AF65-F5344CB8AC3E}">
        <p14:creationId xmlns:p14="http://schemas.microsoft.com/office/powerpoint/2010/main" val="615734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Learning Objective 1.1</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a:xfrm>
            <a:off x="454025" y="1441450"/>
            <a:ext cx="8232775" cy="4598988"/>
          </a:xfrm>
        </p:spPr>
        <p:txBody>
          <a:bodyPr/>
          <a:lstStyle/>
          <a:p>
            <a:r>
              <a:rPr lang="en-US" sz="2400" dirty="0">
                <a:solidFill>
                  <a:schemeClr val="tx1"/>
                </a:solidFill>
              </a:rPr>
              <a:t>Describe the characteristics of the digital world, contemporary societal issues of the digital world, and how increasing digital density is shaping the digital future</a:t>
            </a:r>
            <a:endParaRPr lang="en-US" sz="2400" dirty="0"/>
          </a:p>
        </p:txBody>
      </p:sp>
    </p:spTree>
    <p:extLst>
      <p:ext uri="{BB962C8B-B14F-4D97-AF65-F5344CB8AC3E}">
        <p14:creationId xmlns:p14="http://schemas.microsoft.com/office/powerpoint/2010/main" val="93268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Organizations: The Context of Information Systems</a:t>
            </a:r>
          </a:p>
        </p:txBody>
      </p:sp>
      <p:sp>
        <p:nvSpPr>
          <p:cNvPr id="4" name="Content Placeholder 2">
            <a:extLst>
              <a:ext uri="{FF2B5EF4-FFF2-40B4-BE49-F238E27FC236}">
                <a16:creationId xmlns:a16="http://schemas.microsoft.com/office/drawing/2014/main" id="{384EDE2C-4619-4DAA-AB7D-483C63CF26C1}"/>
              </a:ext>
            </a:extLst>
          </p:cNvPr>
          <p:cNvSpPr txBox="1">
            <a:spLocks/>
          </p:cNvSpPr>
          <p:nvPr/>
        </p:nvSpPr>
        <p:spPr>
          <a:xfrm>
            <a:off x="609600" y="1593850"/>
            <a:ext cx="8321040" cy="198755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sz="2400" dirty="0"/>
              <a:t>Information systems do not exist in a vacuum</a:t>
            </a:r>
          </a:p>
          <a:p>
            <a:r>
              <a:rPr lang="en-US" sz="2400" dirty="0"/>
              <a:t>Organizations use IS to be profitable and gain advantages</a:t>
            </a:r>
          </a:p>
        </p:txBody>
      </p:sp>
      <p:pic>
        <p:nvPicPr>
          <p:cNvPr id="6" name="Content Placeholder 5" descr="Graphical user interface, website&#10;&#10;Description automatically generated">
            <a:extLst>
              <a:ext uri="{FF2B5EF4-FFF2-40B4-BE49-F238E27FC236}">
                <a16:creationId xmlns:a16="http://schemas.microsoft.com/office/drawing/2014/main" id="{57D6A437-F64D-44DC-BB62-4CFC1F8D323D}"/>
              </a:ext>
            </a:extLst>
          </p:cNvPr>
          <p:cNvPicPr>
            <a:picLocks noGrp="1" noChangeAspect="1"/>
          </p:cNvPicPr>
          <p:nvPr>
            <p:ph sz="quarter" idx="13"/>
          </p:nvPr>
        </p:nvPicPr>
        <p:blipFill>
          <a:blip r:embed="rId2"/>
          <a:stretch>
            <a:fillRect/>
          </a:stretch>
        </p:blipFill>
        <p:spPr>
          <a:xfrm>
            <a:off x="1969639" y="2662238"/>
            <a:ext cx="5207897" cy="3595687"/>
          </a:xfrm>
        </p:spPr>
      </p:pic>
    </p:spTree>
    <p:extLst>
      <p:ext uri="{BB962C8B-B14F-4D97-AF65-F5344CB8AC3E}">
        <p14:creationId xmlns:p14="http://schemas.microsoft.com/office/powerpoint/2010/main" val="2720583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Categories of Information Systems Used on Organizations </a:t>
            </a:r>
            <a:r>
              <a:rPr lang="en-US" sz="1600" dirty="0"/>
              <a:t>(1 of 2)</a:t>
            </a:r>
          </a:p>
        </p:txBody>
      </p:sp>
      <p:graphicFrame>
        <p:nvGraphicFramePr>
          <p:cNvPr id="4" name="Table 4">
            <a:extLst>
              <a:ext uri="{FF2B5EF4-FFF2-40B4-BE49-F238E27FC236}">
                <a16:creationId xmlns:a16="http://schemas.microsoft.com/office/drawing/2014/main" id="{B33356B6-0D1B-4FAA-9A17-1703B8F57D43}"/>
              </a:ext>
            </a:extLst>
          </p:cNvPr>
          <p:cNvGraphicFramePr>
            <a:graphicFrameLocks noGrp="1"/>
          </p:cNvGraphicFramePr>
          <p:nvPr>
            <p:ph sz="quarter" idx="13"/>
            <p:extLst>
              <p:ext uri="{D42A27DB-BD31-4B8C-83A1-F6EECF244321}">
                <p14:modId xmlns:p14="http://schemas.microsoft.com/office/powerpoint/2010/main" val="3883046037"/>
              </p:ext>
            </p:extLst>
          </p:nvPr>
        </p:nvGraphicFramePr>
        <p:xfrm>
          <a:off x="457200" y="1441450"/>
          <a:ext cx="8232774" cy="4759960"/>
        </p:xfrm>
        <a:graphic>
          <a:graphicData uri="http://schemas.openxmlformats.org/drawingml/2006/table">
            <a:tbl>
              <a:tblPr firstRow="1" bandRow="1">
                <a:tableStyleId>{40F9630F-82C1-40B7-BC3A-925EFCFF5E92}</a:tableStyleId>
              </a:tblPr>
              <a:tblGrid>
                <a:gridCol w="2184400">
                  <a:extLst>
                    <a:ext uri="{9D8B030D-6E8A-4147-A177-3AD203B41FA5}">
                      <a16:colId xmlns:a16="http://schemas.microsoft.com/office/drawing/2014/main" val="1834813607"/>
                    </a:ext>
                  </a:extLst>
                </a:gridCol>
                <a:gridCol w="3078480">
                  <a:extLst>
                    <a:ext uri="{9D8B030D-6E8A-4147-A177-3AD203B41FA5}">
                      <a16:colId xmlns:a16="http://schemas.microsoft.com/office/drawing/2014/main" val="4202900629"/>
                    </a:ext>
                  </a:extLst>
                </a:gridCol>
                <a:gridCol w="2969894">
                  <a:extLst>
                    <a:ext uri="{9D8B030D-6E8A-4147-A177-3AD203B41FA5}">
                      <a16:colId xmlns:a16="http://schemas.microsoft.com/office/drawing/2014/main" val="3758974491"/>
                    </a:ext>
                  </a:extLst>
                </a:gridCol>
              </a:tblGrid>
              <a:tr h="370840">
                <a:tc>
                  <a:txBody>
                    <a:bodyPr/>
                    <a:lstStyle/>
                    <a:p>
                      <a:r>
                        <a:rPr lang="en-US" dirty="0"/>
                        <a:t>Category of System</a:t>
                      </a:r>
                    </a:p>
                  </a:txBody>
                  <a:tcPr/>
                </a:tc>
                <a:tc>
                  <a:txBody>
                    <a:bodyPr/>
                    <a:lstStyle/>
                    <a:p>
                      <a:r>
                        <a:rPr lang="en-US" dirty="0"/>
                        <a:t>Purpose</a:t>
                      </a:r>
                    </a:p>
                  </a:txBody>
                  <a:tcPr/>
                </a:tc>
                <a:tc>
                  <a:txBody>
                    <a:bodyPr/>
                    <a:lstStyle/>
                    <a:p>
                      <a:r>
                        <a:rPr lang="en-US" dirty="0"/>
                        <a:t>Sample Application(s)</a:t>
                      </a:r>
                    </a:p>
                  </a:txBody>
                  <a:tcPr/>
                </a:tc>
                <a:extLst>
                  <a:ext uri="{0D108BD9-81ED-4DB2-BD59-A6C34878D82A}">
                    <a16:rowId xmlns:a16="http://schemas.microsoft.com/office/drawing/2014/main" val="66725101"/>
                  </a:ext>
                </a:extLst>
              </a:tr>
              <a:tr h="370840">
                <a:tc>
                  <a:txBody>
                    <a:bodyPr/>
                    <a:lstStyle/>
                    <a:p>
                      <a:r>
                        <a:rPr lang="en-US" sz="1200" dirty="0"/>
                        <a:t>Transaction Processing System</a:t>
                      </a:r>
                    </a:p>
                  </a:txBody>
                  <a:tcPr/>
                </a:tc>
                <a:tc>
                  <a:txBody>
                    <a:bodyPr/>
                    <a:lstStyle/>
                    <a:p>
                      <a:r>
                        <a:rPr lang="en-US" sz="1200" dirty="0"/>
                        <a:t>Process day-to-day business event data at the operational level of the organizational level of the organization</a:t>
                      </a:r>
                    </a:p>
                  </a:txBody>
                  <a:tcPr/>
                </a:tc>
                <a:tc>
                  <a:txBody>
                    <a:bodyPr/>
                    <a:lstStyle/>
                    <a:p>
                      <a:r>
                        <a:rPr lang="en-US" sz="1200" dirty="0"/>
                        <a:t>Grocery store checkout cash register with connection to network, student registration system</a:t>
                      </a:r>
                    </a:p>
                  </a:txBody>
                  <a:tcPr/>
                </a:tc>
                <a:extLst>
                  <a:ext uri="{0D108BD9-81ED-4DB2-BD59-A6C34878D82A}">
                    <a16:rowId xmlns:a16="http://schemas.microsoft.com/office/drawing/2014/main" val="2426981908"/>
                  </a:ext>
                </a:extLst>
              </a:tr>
              <a:tr h="370840">
                <a:tc>
                  <a:txBody>
                    <a:bodyPr/>
                    <a:lstStyle/>
                    <a:p>
                      <a:r>
                        <a:rPr lang="en-US" sz="1200" dirty="0"/>
                        <a:t>Management information system</a:t>
                      </a:r>
                    </a:p>
                  </a:txBody>
                  <a:tcPr/>
                </a:tc>
                <a:tc>
                  <a:txBody>
                    <a:bodyPr/>
                    <a:lstStyle/>
                    <a:p>
                      <a:r>
                        <a:rPr lang="en-US" sz="1200" dirty="0"/>
                        <a:t>Produce detailed information to help manage a firm or part of a firm</a:t>
                      </a:r>
                    </a:p>
                  </a:txBody>
                  <a:tcPr/>
                </a:tc>
                <a:tc>
                  <a:txBody>
                    <a:bodyPr/>
                    <a:lstStyle/>
                    <a:p>
                      <a:r>
                        <a:rPr lang="en-US" sz="1200" dirty="0"/>
                        <a:t>Inventory management and planning system, student enrollment management</a:t>
                      </a:r>
                    </a:p>
                  </a:txBody>
                  <a:tcPr/>
                </a:tc>
                <a:extLst>
                  <a:ext uri="{0D108BD9-81ED-4DB2-BD59-A6C34878D82A}">
                    <a16:rowId xmlns:a16="http://schemas.microsoft.com/office/drawing/2014/main" val="2391992484"/>
                  </a:ext>
                </a:extLst>
              </a:tr>
              <a:tr h="370840">
                <a:tc>
                  <a:txBody>
                    <a:bodyPr/>
                    <a:lstStyle/>
                    <a:p>
                      <a:r>
                        <a:rPr lang="en-US" sz="1200" dirty="0"/>
                        <a:t>Decision support system</a:t>
                      </a:r>
                    </a:p>
                  </a:txBody>
                  <a:tcPr/>
                </a:tc>
                <a:tc>
                  <a:txBody>
                    <a:bodyPr/>
                    <a:lstStyle/>
                    <a:p>
                      <a:r>
                        <a:rPr lang="en-US" sz="1200" dirty="0"/>
                        <a:t>Provide analysis tools and access to databases to support quantitative decision making</a:t>
                      </a:r>
                    </a:p>
                  </a:txBody>
                  <a:tcPr/>
                </a:tc>
                <a:tc>
                  <a:txBody>
                    <a:bodyPr/>
                    <a:lstStyle/>
                    <a:p>
                      <a:r>
                        <a:rPr lang="en-US" sz="1200" dirty="0"/>
                        <a:t>Product demand forecasting system, loan and investment analysis</a:t>
                      </a:r>
                    </a:p>
                  </a:txBody>
                  <a:tcPr/>
                </a:tc>
                <a:extLst>
                  <a:ext uri="{0D108BD9-81ED-4DB2-BD59-A6C34878D82A}">
                    <a16:rowId xmlns:a16="http://schemas.microsoft.com/office/drawing/2014/main" val="826574880"/>
                  </a:ext>
                </a:extLst>
              </a:tr>
              <a:tr h="370840">
                <a:tc>
                  <a:txBody>
                    <a:bodyPr/>
                    <a:lstStyle/>
                    <a:p>
                      <a:r>
                        <a:rPr lang="en-US" sz="1200" dirty="0"/>
                        <a:t>Intelligent system</a:t>
                      </a:r>
                    </a:p>
                  </a:txBody>
                  <a:tcPr/>
                </a:tc>
                <a:tc>
                  <a:txBody>
                    <a:bodyPr/>
                    <a:lstStyle/>
                    <a:p>
                      <a:r>
                        <a:rPr lang="en-US" sz="1200" dirty="0"/>
                        <a:t>Emulate or enhance human capabilities</a:t>
                      </a:r>
                    </a:p>
                  </a:txBody>
                  <a:tcPr/>
                </a:tc>
                <a:tc>
                  <a:txBody>
                    <a:bodyPr/>
                    <a:lstStyle/>
                    <a:p>
                      <a:r>
                        <a:rPr lang="en-US" sz="1200" dirty="0"/>
                        <a:t>AI system for analyzing bank loan applications, self-driving cars, Siri, Alexa</a:t>
                      </a:r>
                    </a:p>
                  </a:txBody>
                  <a:tcPr/>
                </a:tc>
                <a:extLst>
                  <a:ext uri="{0D108BD9-81ED-4DB2-BD59-A6C34878D82A}">
                    <a16:rowId xmlns:a16="http://schemas.microsoft.com/office/drawing/2014/main" val="3586768181"/>
                  </a:ext>
                </a:extLst>
              </a:tr>
              <a:tr h="370840">
                <a:tc>
                  <a:txBody>
                    <a:bodyPr/>
                    <a:lstStyle/>
                    <a:p>
                      <a:r>
                        <a:rPr lang="en-US" sz="1200" dirty="0"/>
                        <a:t>Business intelligence system</a:t>
                      </a:r>
                    </a:p>
                  </a:txBody>
                  <a:tcPr/>
                </a:tc>
                <a:tc>
                  <a:txBody>
                    <a:bodyPr/>
                    <a:lstStyle/>
                    <a:p>
                      <a:r>
                        <a:rPr lang="en-US" sz="1200" dirty="0"/>
                        <a:t>Analyze Big Data to better understand various aspects of a business</a:t>
                      </a:r>
                    </a:p>
                  </a:txBody>
                  <a:tcPr/>
                </a:tc>
                <a:tc>
                  <a:txBody>
                    <a:bodyPr/>
                    <a:lstStyle/>
                    <a:p>
                      <a:r>
                        <a:rPr lang="en-US" sz="1200" dirty="0"/>
                        <a:t>Online analytical processing (OLAP) system and data visualization</a:t>
                      </a:r>
                    </a:p>
                  </a:txBody>
                  <a:tcPr/>
                </a:tc>
                <a:extLst>
                  <a:ext uri="{0D108BD9-81ED-4DB2-BD59-A6C34878D82A}">
                    <a16:rowId xmlns:a16="http://schemas.microsoft.com/office/drawing/2014/main" val="797829104"/>
                  </a:ext>
                </a:extLst>
              </a:tr>
              <a:tr h="370840">
                <a:tc>
                  <a:txBody>
                    <a:bodyPr/>
                    <a:lstStyle/>
                    <a:p>
                      <a:r>
                        <a:rPr lang="en-US" sz="1200" dirty="0"/>
                        <a:t>Office automation system (personal productivity software</a:t>
                      </a:r>
                    </a:p>
                  </a:txBody>
                  <a:tcPr/>
                </a:tc>
                <a:tc>
                  <a:txBody>
                    <a:bodyPr/>
                    <a:lstStyle/>
                    <a:p>
                      <a:r>
                        <a:rPr lang="en-US" sz="1200" dirty="0"/>
                        <a:t>Support a wide range of predefined day-to-day work activities of individuals and small groups</a:t>
                      </a:r>
                    </a:p>
                  </a:txBody>
                  <a:tcPr/>
                </a:tc>
                <a:tc>
                  <a:txBody>
                    <a:bodyPr/>
                    <a:lstStyle/>
                    <a:p>
                      <a:r>
                        <a:rPr lang="en-US" sz="1200" dirty="0"/>
                        <a:t>Word processor, spreadsheet, presentation software, email client</a:t>
                      </a:r>
                    </a:p>
                  </a:txBody>
                  <a:tcPr/>
                </a:tc>
                <a:extLst>
                  <a:ext uri="{0D108BD9-81ED-4DB2-BD59-A6C34878D82A}">
                    <a16:rowId xmlns:a16="http://schemas.microsoft.com/office/drawing/2014/main" val="834826832"/>
                  </a:ext>
                </a:extLst>
              </a:tr>
              <a:tr h="370840">
                <a:tc>
                  <a:txBody>
                    <a:bodyPr/>
                    <a:lstStyle/>
                    <a:p>
                      <a:r>
                        <a:rPr lang="en-US" sz="1200" dirty="0"/>
                        <a:t>Collaboration system</a:t>
                      </a:r>
                    </a:p>
                  </a:txBody>
                  <a:tcPr/>
                </a:tc>
                <a:tc>
                  <a:txBody>
                    <a:bodyPr/>
                    <a:lstStyle/>
                    <a:p>
                      <a:r>
                        <a:rPr lang="en-US" sz="1200" dirty="0"/>
                        <a:t>Enable people to communicate, collaborate, and coordinate with each other</a:t>
                      </a:r>
                    </a:p>
                  </a:txBody>
                  <a:tcPr/>
                </a:tc>
                <a:tc>
                  <a:txBody>
                    <a:bodyPr/>
                    <a:lstStyle/>
                    <a:p>
                      <a:r>
                        <a:rPr lang="en-US" sz="1200" dirty="0"/>
                        <a:t>Email system with automated, shared calendar</a:t>
                      </a:r>
                    </a:p>
                  </a:txBody>
                  <a:tcPr/>
                </a:tc>
                <a:extLst>
                  <a:ext uri="{0D108BD9-81ED-4DB2-BD59-A6C34878D82A}">
                    <a16:rowId xmlns:a16="http://schemas.microsoft.com/office/drawing/2014/main" val="3907897487"/>
                  </a:ext>
                </a:extLst>
              </a:tr>
              <a:tr h="370840">
                <a:tc>
                  <a:txBody>
                    <a:bodyPr/>
                    <a:lstStyle/>
                    <a:p>
                      <a:r>
                        <a:rPr lang="en-US" sz="1200" dirty="0"/>
                        <a:t>Knowledge management system</a:t>
                      </a:r>
                    </a:p>
                  </a:txBody>
                  <a:tcPr/>
                </a:tc>
                <a:tc>
                  <a:txBody>
                    <a:bodyPr/>
                    <a:lstStyle/>
                    <a:p>
                      <a:r>
                        <a:rPr lang="en-US" sz="1200" dirty="0"/>
                        <a:t>Enable the generation, storage, sharing, and management of knowledge assets</a:t>
                      </a:r>
                    </a:p>
                  </a:txBody>
                  <a:tcPr/>
                </a:tc>
                <a:tc>
                  <a:txBody>
                    <a:bodyPr/>
                    <a:lstStyle/>
                    <a:p>
                      <a:r>
                        <a:rPr lang="en-US" sz="1200" dirty="0"/>
                        <a:t>Knowledge portal for finding answers to common questions</a:t>
                      </a:r>
                    </a:p>
                  </a:txBody>
                  <a:tcPr/>
                </a:tc>
                <a:extLst>
                  <a:ext uri="{0D108BD9-81ED-4DB2-BD59-A6C34878D82A}">
                    <a16:rowId xmlns:a16="http://schemas.microsoft.com/office/drawing/2014/main" val="1599238203"/>
                  </a:ext>
                </a:extLst>
              </a:tr>
            </a:tbl>
          </a:graphicData>
        </a:graphic>
      </p:graphicFrame>
    </p:spTree>
    <p:extLst>
      <p:ext uri="{BB962C8B-B14F-4D97-AF65-F5344CB8AC3E}">
        <p14:creationId xmlns:p14="http://schemas.microsoft.com/office/powerpoint/2010/main" val="3764087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Categories of Information Systems Used on Organizations </a:t>
            </a:r>
            <a:r>
              <a:rPr lang="en-US" sz="1600" dirty="0"/>
              <a:t>(2 of 2)</a:t>
            </a:r>
          </a:p>
        </p:txBody>
      </p:sp>
      <p:graphicFrame>
        <p:nvGraphicFramePr>
          <p:cNvPr id="4" name="Table 4">
            <a:extLst>
              <a:ext uri="{FF2B5EF4-FFF2-40B4-BE49-F238E27FC236}">
                <a16:creationId xmlns:a16="http://schemas.microsoft.com/office/drawing/2014/main" id="{B33356B6-0D1B-4FAA-9A17-1703B8F57D43}"/>
              </a:ext>
            </a:extLst>
          </p:cNvPr>
          <p:cNvGraphicFramePr>
            <a:graphicFrameLocks noGrp="1"/>
          </p:cNvGraphicFramePr>
          <p:nvPr>
            <p:ph sz="quarter" idx="13"/>
            <p:extLst>
              <p:ext uri="{D42A27DB-BD31-4B8C-83A1-F6EECF244321}">
                <p14:modId xmlns:p14="http://schemas.microsoft.com/office/powerpoint/2010/main" val="1050013573"/>
              </p:ext>
            </p:extLst>
          </p:nvPr>
        </p:nvGraphicFramePr>
        <p:xfrm>
          <a:off x="457200" y="1441450"/>
          <a:ext cx="8232774" cy="4577080"/>
        </p:xfrm>
        <a:graphic>
          <a:graphicData uri="http://schemas.openxmlformats.org/drawingml/2006/table">
            <a:tbl>
              <a:tblPr firstRow="1" bandRow="1">
                <a:tableStyleId>{40F9630F-82C1-40B7-BC3A-925EFCFF5E92}</a:tableStyleId>
              </a:tblPr>
              <a:tblGrid>
                <a:gridCol w="2184400">
                  <a:extLst>
                    <a:ext uri="{9D8B030D-6E8A-4147-A177-3AD203B41FA5}">
                      <a16:colId xmlns:a16="http://schemas.microsoft.com/office/drawing/2014/main" val="1834813607"/>
                    </a:ext>
                  </a:extLst>
                </a:gridCol>
                <a:gridCol w="3078480">
                  <a:extLst>
                    <a:ext uri="{9D8B030D-6E8A-4147-A177-3AD203B41FA5}">
                      <a16:colId xmlns:a16="http://schemas.microsoft.com/office/drawing/2014/main" val="4202900629"/>
                    </a:ext>
                  </a:extLst>
                </a:gridCol>
                <a:gridCol w="2969894">
                  <a:extLst>
                    <a:ext uri="{9D8B030D-6E8A-4147-A177-3AD203B41FA5}">
                      <a16:colId xmlns:a16="http://schemas.microsoft.com/office/drawing/2014/main" val="3758974491"/>
                    </a:ext>
                  </a:extLst>
                </a:gridCol>
              </a:tblGrid>
              <a:tr h="370840">
                <a:tc>
                  <a:txBody>
                    <a:bodyPr/>
                    <a:lstStyle/>
                    <a:p>
                      <a:r>
                        <a:rPr lang="en-US" dirty="0"/>
                        <a:t>Category of System</a:t>
                      </a:r>
                    </a:p>
                  </a:txBody>
                  <a:tcPr/>
                </a:tc>
                <a:tc>
                  <a:txBody>
                    <a:bodyPr/>
                    <a:lstStyle/>
                    <a:p>
                      <a:r>
                        <a:rPr lang="en-US" dirty="0"/>
                        <a:t>Purpose</a:t>
                      </a:r>
                    </a:p>
                  </a:txBody>
                  <a:tcPr/>
                </a:tc>
                <a:tc>
                  <a:txBody>
                    <a:bodyPr/>
                    <a:lstStyle/>
                    <a:p>
                      <a:r>
                        <a:rPr lang="en-US" dirty="0"/>
                        <a:t>Sample Application(s)</a:t>
                      </a:r>
                    </a:p>
                  </a:txBody>
                  <a:tcPr/>
                </a:tc>
                <a:extLst>
                  <a:ext uri="{0D108BD9-81ED-4DB2-BD59-A6C34878D82A}">
                    <a16:rowId xmlns:a16="http://schemas.microsoft.com/office/drawing/2014/main" val="66725101"/>
                  </a:ext>
                </a:extLst>
              </a:tr>
              <a:tr h="370840">
                <a:tc>
                  <a:txBody>
                    <a:bodyPr/>
                    <a:lstStyle/>
                    <a:p>
                      <a:r>
                        <a:rPr lang="en-US" sz="1200" dirty="0"/>
                        <a:t>Social software</a:t>
                      </a:r>
                    </a:p>
                  </a:txBody>
                  <a:tcPr/>
                </a:tc>
                <a:tc>
                  <a:txBody>
                    <a:bodyPr/>
                    <a:lstStyle/>
                    <a:p>
                      <a:r>
                        <a:rPr lang="en-US" sz="1200" dirty="0"/>
                        <a:t>Facilitate collaboration and knowledge sharing</a:t>
                      </a:r>
                    </a:p>
                  </a:txBody>
                  <a:tcPr/>
                </a:tc>
                <a:tc>
                  <a:txBody>
                    <a:bodyPr/>
                    <a:lstStyle/>
                    <a:p>
                      <a:r>
                        <a:rPr lang="en-US" sz="1200" dirty="0"/>
                        <a:t>Social network, connecting colleagues and friends</a:t>
                      </a:r>
                    </a:p>
                  </a:txBody>
                  <a:tcPr/>
                </a:tc>
                <a:extLst>
                  <a:ext uri="{0D108BD9-81ED-4DB2-BD59-A6C34878D82A}">
                    <a16:rowId xmlns:a16="http://schemas.microsoft.com/office/drawing/2014/main" val="2426981908"/>
                  </a:ext>
                </a:extLst>
              </a:tr>
              <a:tr h="370840">
                <a:tc>
                  <a:txBody>
                    <a:bodyPr/>
                    <a:lstStyle/>
                    <a:p>
                      <a:r>
                        <a:rPr lang="en-US" sz="1200" dirty="0"/>
                        <a:t>Geographic information systems</a:t>
                      </a:r>
                    </a:p>
                  </a:txBody>
                  <a:tcPr/>
                </a:tc>
                <a:tc>
                  <a:txBody>
                    <a:bodyPr/>
                    <a:lstStyle/>
                    <a:p>
                      <a:r>
                        <a:rPr lang="en-US" sz="1200" dirty="0"/>
                        <a:t>Create, store, analyze, and manage geographical referenced data</a:t>
                      </a:r>
                    </a:p>
                  </a:txBody>
                  <a:tcPr/>
                </a:tc>
                <a:tc>
                  <a:txBody>
                    <a:bodyPr/>
                    <a:lstStyle/>
                    <a:p>
                      <a:r>
                        <a:rPr lang="en-US" sz="1200" dirty="0"/>
                        <a:t>Site selection for new shopping mall</a:t>
                      </a:r>
                    </a:p>
                  </a:txBody>
                  <a:tcPr/>
                </a:tc>
                <a:extLst>
                  <a:ext uri="{0D108BD9-81ED-4DB2-BD59-A6C34878D82A}">
                    <a16:rowId xmlns:a16="http://schemas.microsoft.com/office/drawing/2014/main" val="2391992484"/>
                  </a:ext>
                </a:extLst>
              </a:tr>
              <a:tr h="370840">
                <a:tc>
                  <a:txBody>
                    <a:bodyPr/>
                    <a:lstStyle/>
                    <a:p>
                      <a:r>
                        <a:rPr lang="en-US" sz="1200" dirty="0"/>
                        <a:t>Functional are information systems</a:t>
                      </a:r>
                    </a:p>
                  </a:txBody>
                  <a:tcPr/>
                </a:tc>
                <a:tc>
                  <a:txBody>
                    <a:bodyPr/>
                    <a:lstStyle/>
                    <a:p>
                      <a:r>
                        <a:rPr lang="en-US" sz="1200" dirty="0"/>
                        <a:t>Support the activities within a specific functional area of the firm</a:t>
                      </a:r>
                    </a:p>
                  </a:txBody>
                  <a:tcPr/>
                </a:tc>
                <a:tc>
                  <a:txBody>
                    <a:bodyPr/>
                    <a:lstStyle/>
                    <a:p>
                      <a:r>
                        <a:rPr lang="en-US" sz="1200" dirty="0"/>
                        <a:t>Planning system for personnel training and work assignments</a:t>
                      </a:r>
                    </a:p>
                  </a:txBody>
                  <a:tcPr/>
                </a:tc>
                <a:extLst>
                  <a:ext uri="{0D108BD9-81ED-4DB2-BD59-A6C34878D82A}">
                    <a16:rowId xmlns:a16="http://schemas.microsoft.com/office/drawing/2014/main" val="826574880"/>
                  </a:ext>
                </a:extLst>
              </a:tr>
              <a:tr h="370840">
                <a:tc>
                  <a:txBody>
                    <a:bodyPr/>
                    <a:lstStyle/>
                    <a:p>
                      <a:r>
                        <a:rPr lang="en-US" sz="1200" dirty="0"/>
                        <a:t>Customer relationship management system</a:t>
                      </a:r>
                    </a:p>
                  </a:txBody>
                  <a:tcPr/>
                </a:tc>
                <a:tc>
                  <a:txBody>
                    <a:bodyPr/>
                    <a:lstStyle/>
                    <a:p>
                      <a:r>
                        <a:rPr lang="en-US" sz="1200" dirty="0"/>
                        <a:t>Support interaction between the firm and its customers</a:t>
                      </a:r>
                    </a:p>
                  </a:txBody>
                  <a:tcPr/>
                </a:tc>
                <a:tc>
                  <a:txBody>
                    <a:bodyPr/>
                    <a:lstStyle/>
                    <a:p>
                      <a:r>
                        <a:rPr lang="en-US" sz="1200" dirty="0"/>
                        <a:t>Sales force automation, lead generation</a:t>
                      </a:r>
                    </a:p>
                  </a:txBody>
                  <a:tcPr/>
                </a:tc>
                <a:extLst>
                  <a:ext uri="{0D108BD9-81ED-4DB2-BD59-A6C34878D82A}">
                    <a16:rowId xmlns:a16="http://schemas.microsoft.com/office/drawing/2014/main" val="3586768181"/>
                  </a:ext>
                </a:extLst>
              </a:tr>
              <a:tr h="370840">
                <a:tc>
                  <a:txBody>
                    <a:bodyPr/>
                    <a:lstStyle/>
                    <a:p>
                      <a:r>
                        <a:rPr lang="en-US" sz="1200" dirty="0"/>
                        <a:t>Enterprise resource planning system</a:t>
                      </a:r>
                    </a:p>
                  </a:txBody>
                  <a:tcPr/>
                </a:tc>
                <a:tc>
                  <a:txBody>
                    <a:bodyPr/>
                    <a:lstStyle/>
                    <a:p>
                      <a:r>
                        <a:rPr lang="en-US" sz="1200" dirty="0"/>
                        <a:t>Support and integrate all facets of the business, including planning, manufacturing, sales, marketing, and so on</a:t>
                      </a:r>
                    </a:p>
                  </a:txBody>
                  <a:tcPr/>
                </a:tc>
                <a:tc>
                  <a:txBody>
                    <a:bodyPr/>
                    <a:lstStyle/>
                    <a:p>
                      <a:r>
                        <a:rPr lang="en-US" sz="1200" dirty="0"/>
                        <a:t>Financial, operations, and human resource management</a:t>
                      </a:r>
                    </a:p>
                  </a:txBody>
                  <a:tcPr/>
                </a:tc>
                <a:extLst>
                  <a:ext uri="{0D108BD9-81ED-4DB2-BD59-A6C34878D82A}">
                    <a16:rowId xmlns:a16="http://schemas.microsoft.com/office/drawing/2014/main" val="797829104"/>
                  </a:ext>
                </a:extLst>
              </a:tr>
              <a:tr h="370840">
                <a:tc>
                  <a:txBody>
                    <a:bodyPr/>
                    <a:lstStyle/>
                    <a:p>
                      <a:r>
                        <a:rPr lang="en-US" sz="1200" dirty="0"/>
                        <a:t>Supply chain management system</a:t>
                      </a:r>
                    </a:p>
                  </a:txBody>
                  <a:tcPr/>
                </a:tc>
                <a:tc>
                  <a:txBody>
                    <a:bodyPr/>
                    <a:lstStyle/>
                    <a:p>
                      <a:r>
                        <a:rPr lang="en-US" sz="1200" dirty="0"/>
                        <a:t>Support the coordination of suppliers, product or service production, and distribution</a:t>
                      </a:r>
                    </a:p>
                  </a:txBody>
                  <a:tcPr/>
                </a:tc>
                <a:tc>
                  <a:txBody>
                    <a:bodyPr/>
                    <a:lstStyle/>
                    <a:p>
                      <a:r>
                        <a:rPr lang="en-US" sz="1200" dirty="0"/>
                        <a:t>Procurement planning</a:t>
                      </a:r>
                    </a:p>
                  </a:txBody>
                  <a:tcPr/>
                </a:tc>
                <a:extLst>
                  <a:ext uri="{0D108BD9-81ED-4DB2-BD59-A6C34878D82A}">
                    <a16:rowId xmlns:a16="http://schemas.microsoft.com/office/drawing/2014/main" val="834826832"/>
                  </a:ext>
                </a:extLst>
              </a:tr>
              <a:tr h="370840">
                <a:tc>
                  <a:txBody>
                    <a:bodyPr/>
                    <a:lstStyle/>
                    <a:p>
                      <a:r>
                        <a:rPr lang="en-US" sz="1200" dirty="0"/>
                        <a:t>Electronic commerce system</a:t>
                      </a:r>
                    </a:p>
                  </a:txBody>
                  <a:tcPr/>
                </a:tc>
                <a:tc>
                  <a:txBody>
                    <a:bodyPr/>
                    <a:lstStyle/>
                    <a:p>
                      <a:r>
                        <a:rPr lang="en-US" sz="1200" dirty="0"/>
                        <a:t>Enable customers to buy goods and services from a firm’s website</a:t>
                      </a:r>
                    </a:p>
                  </a:txBody>
                  <a:tcPr/>
                </a:tc>
                <a:tc>
                  <a:txBody>
                    <a:bodyPr/>
                    <a:lstStyle/>
                    <a:p>
                      <a:r>
                        <a:rPr lang="en-US" sz="1200" dirty="0"/>
                        <a:t>Amazon, eBay, Nordstrom.com</a:t>
                      </a:r>
                    </a:p>
                  </a:txBody>
                  <a:tcPr/>
                </a:tc>
                <a:extLst>
                  <a:ext uri="{0D108BD9-81ED-4DB2-BD59-A6C34878D82A}">
                    <a16:rowId xmlns:a16="http://schemas.microsoft.com/office/drawing/2014/main" val="3907897487"/>
                  </a:ext>
                </a:extLst>
              </a:tr>
              <a:tr h="370840">
                <a:tc>
                  <a:txBody>
                    <a:bodyPr/>
                    <a:lstStyle/>
                    <a:p>
                      <a:r>
                        <a:rPr lang="en-US" sz="1200" dirty="0"/>
                        <a:t>Mobile app</a:t>
                      </a:r>
                    </a:p>
                  </a:txBody>
                  <a:tcPr/>
                </a:tc>
                <a:tc>
                  <a:txBody>
                    <a:bodyPr/>
                    <a:lstStyle/>
                    <a:p>
                      <a:r>
                        <a:rPr lang="en-US" sz="1200" dirty="0"/>
                        <a:t>Perform a well-defined function, typically on a mobile device</a:t>
                      </a:r>
                    </a:p>
                  </a:txBody>
                  <a:tcPr/>
                </a:tc>
                <a:tc>
                  <a:txBody>
                    <a:bodyPr/>
                    <a:lstStyle/>
                    <a:p>
                      <a:r>
                        <a:rPr lang="en-US" sz="1200" dirty="0"/>
                        <a:t>Instagram, Snapchat, WhatsApp, Office Mobile, Google Pay, Lyft</a:t>
                      </a:r>
                    </a:p>
                  </a:txBody>
                  <a:tcPr/>
                </a:tc>
                <a:extLst>
                  <a:ext uri="{0D108BD9-81ED-4DB2-BD59-A6C34878D82A}">
                    <a16:rowId xmlns:a16="http://schemas.microsoft.com/office/drawing/2014/main" val="1599238203"/>
                  </a:ext>
                </a:extLst>
              </a:tr>
            </a:tbl>
          </a:graphicData>
        </a:graphic>
      </p:graphicFrame>
    </p:spTree>
    <p:extLst>
      <p:ext uri="{BB962C8B-B14F-4D97-AF65-F5344CB8AC3E}">
        <p14:creationId xmlns:p14="http://schemas.microsoft.com/office/powerpoint/2010/main" val="4012039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Organizing the Function and the Spread of Technology in Organizations</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p:txBody>
          <a:bodyPr/>
          <a:lstStyle/>
          <a:p>
            <a:r>
              <a:rPr lang="en-US" sz="2400" dirty="0"/>
              <a:t>Organizing the IS function</a:t>
            </a:r>
          </a:p>
          <a:p>
            <a:pPr lvl="1"/>
            <a:r>
              <a:rPr lang="en-US" sz="2200" dirty="0"/>
              <a:t>Old-school IS personnel believed they owned and controlled the computing resources</a:t>
            </a:r>
          </a:p>
          <a:p>
            <a:pPr lvl="1"/>
            <a:r>
              <a:rPr lang="en-US" sz="2200" dirty="0"/>
              <a:t>Current day IS personnel take more of a consulting relationship with users, customers</a:t>
            </a:r>
          </a:p>
          <a:p>
            <a:r>
              <a:rPr lang="en-US" sz="2400" dirty="0"/>
              <a:t>Spread of technology in organizations</a:t>
            </a:r>
          </a:p>
          <a:p>
            <a:pPr lvl="1"/>
            <a:r>
              <a:rPr lang="en-US" sz="2200" dirty="0"/>
              <a:t>Technology firmly integrated  within various business units</a:t>
            </a:r>
          </a:p>
          <a:p>
            <a:pPr lvl="1"/>
            <a:r>
              <a:rPr lang="en-US" sz="2200" dirty="0"/>
              <a:t>More difficult to separate the technology from the business or systems staff from other people in the organization</a:t>
            </a:r>
          </a:p>
          <a:p>
            <a:pPr lvl="1"/>
            <a:r>
              <a:rPr lang="en-US" sz="2200" dirty="0"/>
              <a:t>All employees of an organization need technology and IS skills</a:t>
            </a:r>
          </a:p>
        </p:txBody>
      </p:sp>
    </p:spTree>
    <p:extLst>
      <p:ext uri="{BB962C8B-B14F-4D97-AF65-F5344CB8AC3E}">
        <p14:creationId xmlns:p14="http://schemas.microsoft.com/office/powerpoint/2010/main" val="17518159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Learning Objective 1.3</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p:txBody>
          <a:bodyPr/>
          <a:lstStyle/>
          <a:p>
            <a:r>
              <a:rPr lang="en-US" sz="2400" dirty="0"/>
              <a:t>Describe the dual nature of information systems in the success and failure of modern organizations</a:t>
            </a:r>
          </a:p>
        </p:txBody>
      </p:sp>
    </p:spTree>
    <p:extLst>
      <p:ext uri="{BB962C8B-B14F-4D97-AF65-F5344CB8AC3E}">
        <p14:creationId xmlns:p14="http://schemas.microsoft.com/office/powerpoint/2010/main" val="13128024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The Dual Nature of Information Systems </a:t>
            </a:r>
            <a:r>
              <a:rPr lang="en-US" sz="1600" dirty="0"/>
              <a:t>(1 of 3)</a:t>
            </a:r>
          </a:p>
        </p:txBody>
      </p:sp>
      <p:sp>
        <p:nvSpPr>
          <p:cNvPr id="4" name="Content Placeholder 2">
            <a:extLst>
              <a:ext uri="{FF2B5EF4-FFF2-40B4-BE49-F238E27FC236}">
                <a16:creationId xmlns:a16="http://schemas.microsoft.com/office/drawing/2014/main" id="{4CD48961-EAEB-4429-87B9-73809097166A}"/>
              </a:ext>
            </a:extLst>
          </p:cNvPr>
          <p:cNvSpPr txBox="1">
            <a:spLocks/>
          </p:cNvSpPr>
          <p:nvPr/>
        </p:nvSpPr>
        <p:spPr>
          <a:xfrm>
            <a:off x="457200" y="1421130"/>
            <a:ext cx="8232775" cy="171958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sz="2400" dirty="0"/>
              <a:t>Case in Point: An Information System Gone Awry</a:t>
            </a:r>
          </a:p>
          <a:p>
            <a:r>
              <a:rPr lang="en-US" sz="2400" dirty="0"/>
              <a:t>Case in Point: An Information System That Works: FedEx</a:t>
            </a:r>
          </a:p>
          <a:p>
            <a:r>
              <a:rPr lang="en-US" sz="2400" dirty="0"/>
              <a:t>Information Systems for Competitive Advantage</a:t>
            </a:r>
          </a:p>
        </p:txBody>
      </p:sp>
    </p:spTree>
    <p:extLst>
      <p:ext uri="{BB962C8B-B14F-4D97-AF65-F5344CB8AC3E}">
        <p14:creationId xmlns:p14="http://schemas.microsoft.com/office/powerpoint/2010/main" val="38708528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The Dual Nature of Information Systems </a:t>
            </a:r>
            <a:r>
              <a:rPr lang="en-US" sz="1600" dirty="0"/>
              <a:t>(2 of 3)</a:t>
            </a:r>
          </a:p>
        </p:txBody>
      </p:sp>
      <p:sp>
        <p:nvSpPr>
          <p:cNvPr id="4" name="Content Placeholder 2">
            <a:extLst>
              <a:ext uri="{FF2B5EF4-FFF2-40B4-BE49-F238E27FC236}">
                <a16:creationId xmlns:a16="http://schemas.microsoft.com/office/drawing/2014/main" id="{4CD48961-EAEB-4429-87B9-73809097166A}"/>
              </a:ext>
            </a:extLst>
          </p:cNvPr>
          <p:cNvSpPr txBox="1">
            <a:spLocks/>
          </p:cNvSpPr>
          <p:nvPr/>
        </p:nvSpPr>
        <p:spPr>
          <a:xfrm>
            <a:off x="457200" y="1421130"/>
            <a:ext cx="8232775" cy="156591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sz="2400" dirty="0"/>
              <a:t>During the COVID-19 pandemic, online meetings saw a surge in popularity</a:t>
            </a:r>
          </a:p>
          <a:p>
            <a:r>
              <a:rPr lang="en-US" sz="2400" dirty="0"/>
              <a:t>This led to Zoom outages disrupting almost everyone</a:t>
            </a:r>
          </a:p>
        </p:txBody>
      </p:sp>
      <p:sp>
        <p:nvSpPr>
          <p:cNvPr id="7" name="Content Placeholder 2">
            <a:extLst>
              <a:ext uri="{FF2B5EF4-FFF2-40B4-BE49-F238E27FC236}">
                <a16:creationId xmlns:a16="http://schemas.microsoft.com/office/drawing/2014/main" id="{1B3E8A4F-D3BE-4C5B-9C52-329DC03B5931}"/>
              </a:ext>
            </a:extLst>
          </p:cNvPr>
          <p:cNvSpPr txBox="1">
            <a:spLocks/>
          </p:cNvSpPr>
          <p:nvPr/>
        </p:nvSpPr>
        <p:spPr>
          <a:xfrm>
            <a:off x="457201" y="3717290"/>
            <a:ext cx="2641600" cy="156591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sz="2400" dirty="0"/>
              <a:t>Case in Point: An information system gone awry.</a:t>
            </a:r>
          </a:p>
        </p:txBody>
      </p:sp>
      <p:pic>
        <p:nvPicPr>
          <p:cNvPr id="6" name="Content Placeholder 5" descr="A picture containing text, outdoor&#10;&#10;Description automatically generated">
            <a:extLst>
              <a:ext uri="{FF2B5EF4-FFF2-40B4-BE49-F238E27FC236}">
                <a16:creationId xmlns:a16="http://schemas.microsoft.com/office/drawing/2014/main" id="{2CD731CD-2601-402E-82AC-E9A06CEDC182}"/>
              </a:ext>
            </a:extLst>
          </p:cNvPr>
          <p:cNvPicPr>
            <a:picLocks noGrp="1" noChangeAspect="1"/>
          </p:cNvPicPr>
          <p:nvPr>
            <p:ph sz="quarter" idx="13"/>
          </p:nvPr>
        </p:nvPicPr>
        <p:blipFill>
          <a:blip r:embed="rId2"/>
          <a:stretch>
            <a:fillRect/>
          </a:stretch>
        </p:blipFill>
        <p:spPr>
          <a:xfrm>
            <a:off x="3398862" y="3095520"/>
            <a:ext cx="5291113" cy="3182935"/>
          </a:xfrm>
        </p:spPr>
      </p:pic>
    </p:spTree>
    <p:extLst>
      <p:ext uri="{BB962C8B-B14F-4D97-AF65-F5344CB8AC3E}">
        <p14:creationId xmlns:p14="http://schemas.microsoft.com/office/powerpoint/2010/main" val="32638583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a:xfrm>
            <a:off x="457200" y="187661"/>
            <a:ext cx="8229600" cy="1097279"/>
          </a:xfrm>
        </p:spPr>
        <p:txBody>
          <a:bodyPr/>
          <a:lstStyle/>
          <a:p>
            <a:r>
              <a:rPr lang="en-US" sz="3400" dirty="0"/>
              <a:t>The Dual Nature of Information Systems </a:t>
            </a:r>
            <a:r>
              <a:rPr lang="en-US" sz="1600" dirty="0"/>
              <a:t>(3 of 3)</a:t>
            </a:r>
          </a:p>
        </p:txBody>
      </p:sp>
      <p:sp>
        <p:nvSpPr>
          <p:cNvPr id="4" name="Content Placeholder 2">
            <a:extLst>
              <a:ext uri="{FF2B5EF4-FFF2-40B4-BE49-F238E27FC236}">
                <a16:creationId xmlns:a16="http://schemas.microsoft.com/office/drawing/2014/main" id="{4CD48961-EAEB-4429-87B9-73809097166A}"/>
              </a:ext>
            </a:extLst>
          </p:cNvPr>
          <p:cNvSpPr txBox="1">
            <a:spLocks/>
          </p:cNvSpPr>
          <p:nvPr/>
        </p:nvSpPr>
        <p:spPr>
          <a:xfrm>
            <a:off x="457200" y="1421130"/>
            <a:ext cx="8232775" cy="123063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sz="2400" dirty="0"/>
              <a:t>Packages travel through an extensive network of conveyor belts, where they are routed to their intermediate and final destination</a:t>
            </a:r>
          </a:p>
        </p:txBody>
      </p:sp>
      <p:sp>
        <p:nvSpPr>
          <p:cNvPr id="7" name="Content Placeholder 2">
            <a:extLst>
              <a:ext uri="{FF2B5EF4-FFF2-40B4-BE49-F238E27FC236}">
                <a16:creationId xmlns:a16="http://schemas.microsoft.com/office/drawing/2014/main" id="{1B3E8A4F-D3BE-4C5B-9C52-329DC03B5931}"/>
              </a:ext>
            </a:extLst>
          </p:cNvPr>
          <p:cNvSpPr txBox="1">
            <a:spLocks/>
          </p:cNvSpPr>
          <p:nvPr/>
        </p:nvSpPr>
        <p:spPr>
          <a:xfrm>
            <a:off x="457201" y="3461796"/>
            <a:ext cx="2641600" cy="156591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sz="2400" dirty="0"/>
              <a:t>Case in Point: An information system that works: FedEx</a:t>
            </a:r>
          </a:p>
        </p:txBody>
      </p:sp>
      <p:pic>
        <p:nvPicPr>
          <p:cNvPr id="9" name="Content Placeholder 8" descr="A picture containing indoor, station, platform, subway&#10;&#10;Description automatically generated">
            <a:extLst>
              <a:ext uri="{FF2B5EF4-FFF2-40B4-BE49-F238E27FC236}">
                <a16:creationId xmlns:a16="http://schemas.microsoft.com/office/drawing/2014/main" id="{1FA5595F-27BF-48CB-AFBA-9A54F4148D62}"/>
              </a:ext>
            </a:extLst>
          </p:cNvPr>
          <p:cNvPicPr>
            <a:picLocks noGrp="1" noChangeAspect="1"/>
          </p:cNvPicPr>
          <p:nvPr>
            <p:ph sz="quarter" idx="13"/>
          </p:nvPr>
        </p:nvPicPr>
        <p:blipFill>
          <a:blip r:embed="rId2"/>
          <a:stretch>
            <a:fillRect/>
          </a:stretch>
        </p:blipFill>
        <p:spPr>
          <a:xfrm>
            <a:off x="3186516" y="2651760"/>
            <a:ext cx="4868272" cy="3442021"/>
          </a:xfrm>
        </p:spPr>
      </p:pic>
    </p:spTree>
    <p:extLst>
      <p:ext uri="{BB962C8B-B14F-4D97-AF65-F5344CB8AC3E}">
        <p14:creationId xmlns:p14="http://schemas.microsoft.com/office/powerpoint/2010/main" val="38731233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Information Systems for Competitive Advantage</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p:txBody>
          <a:bodyPr/>
          <a:lstStyle/>
          <a:p>
            <a:r>
              <a:rPr lang="en-US" sz="2400" dirty="0"/>
              <a:t>The systems used by Zoom and FedEx are examples of IS for competitive advantage</a:t>
            </a:r>
          </a:p>
          <a:p>
            <a:pPr lvl="1"/>
            <a:r>
              <a:rPr lang="en-US" sz="2400" dirty="0"/>
              <a:t>They are large in scope and very complex</a:t>
            </a:r>
          </a:p>
          <a:p>
            <a:pPr lvl="1"/>
            <a:r>
              <a:rPr lang="en-US" sz="2400" dirty="0"/>
              <a:t>They are critical to the success of the organizations</a:t>
            </a:r>
          </a:p>
          <a:p>
            <a:pPr lvl="1"/>
            <a:r>
              <a:rPr lang="en-US" sz="2400" dirty="0"/>
              <a:t>They are strategic in nature</a:t>
            </a:r>
          </a:p>
          <a:p>
            <a:pPr lvl="1"/>
            <a:r>
              <a:rPr lang="en-US" sz="2400" dirty="0"/>
              <a:t>They create efficiencies in their organizations</a:t>
            </a:r>
          </a:p>
        </p:txBody>
      </p:sp>
    </p:spTree>
    <p:extLst>
      <p:ext uri="{BB962C8B-B14F-4D97-AF65-F5344CB8AC3E}">
        <p14:creationId xmlns:p14="http://schemas.microsoft.com/office/powerpoint/2010/main" val="36589536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Learning Objective 1.4</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p:txBody>
          <a:bodyPr/>
          <a:lstStyle/>
          <a:p>
            <a:r>
              <a:rPr lang="en-US" sz="2400" dirty="0"/>
              <a:t>Describe how computer ethics affect the use of information systems and discuss the ethical concerns associated with information privacy and intellectual property</a:t>
            </a:r>
          </a:p>
        </p:txBody>
      </p:sp>
    </p:spTree>
    <p:extLst>
      <p:ext uri="{BB962C8B-B14F-4D97-AF65-F5344CB8AC3E}">
        <p14:creationId xmlns:p14="http://schemas.microsoft.com/office/powerpoint/2010/main" val="3136172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Information Systems Today</a:t>
            </a:r>
          </a:p>
        </p:txBody>
      </p:sp>
      <p:pic>
        <p:nvPicPr>
          <p:cNvPr id="6" name="Content Placeholder 5" descr="A web chart illustrates opening up of research and development efforts for open innovation.&#10;Long description is available in notes, Press F6">
            <a:extLst>
              <a:ext uri="{FF2B5EF4-FFF2-40B4-BE49-F238E27FC236}">
                <a16:creationId xmlns:a16="http://schemas.microsoft.com/office/drawing/2014/main" id="{EF833DA0-0255-47C9-A3CE-9766C2CB6663}"/>
              </a:ext>
            </a:extLst>
          </p:cNvPr>
          <p:cNvPicPr>
            <a:picLocks noGrp="1" noChangeAspect="1"/>
          </p:cNvPicPr>
          <p:nvPr>
            <p:ph sz="quarter" idx="13"/>
          </p:nvPr>
        </p:nvPicPr>
        <p:blipFill>
          <a:blip r:embed="rId3"/>
          <a:stretch>
            <a:fillRect/>
          </a:stretch>
        </p:blipFill>
        <p:spPr>
          <a:xfrm>
            <a:off x="3432504" y="1409700"/>
            <a:ext cx="2282167" cy="2371725"/>
          </a:xfrm>
        </p:spPr>
      </p:pic>
      <p:sp>
        <p:nvSpPr>
          <p:cNvPr id="4" name="Content Placeholder 2">
            <a:extLst>
              <a:ext uri="{FF2B5EF4-FFF2-40B4-BE49-F238E27FC236}">
                <a16:creationId xmlns:a16="http://schemas.microsoft.com/office/drawing/2014/main" id="{DFBF4283-04F4-4CF2-A4B6-22D4B5E7F8C1}"/>
              </a:ext>
            </a:extLst>
          </p:cNvPr>
          <p:cNvSpPr txBox="1">
            <a:spLocks/>
          </p:cNvSpPr>
          <p:nvPr/>
        </p:nvSpPr>
        <p:spPr>
          <a:xfrm>
            <a:off x="454025" y="3878475"/>
            <a:ext cx="8232775" cy="2274675"/>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sz="2400" dirty="0"/>
              <a:t>The Emergence of the Digital World</a:t>
            </a:r>
          </a:p>
          <a:p>
            <a:r>
              <a:rPr lang="en-US" sz="2400" dirty="0"/>
              <a:t>Globalization and Societal Issues in the Digital World</a:t>
            </a:r>
          </a:p>
          <a:p>
            <a:r>
              <a:rPr lang="en-US" sz="2400" dirty="0"/>
              <a:t>Digital Density and the Digital Future</a:t>
            </a:r>
          </a:p>
          <a:p>
            <a:endParaRPr lang="en-US" sz="2400" dirty="0"/>
          </a:p>
        </p:txBody>
      </p:sp>
    </p:spTree>
    <p:extLst>
      <p:ext uri="{BB962C8B-B14F-4D97-AF65-F5344CB8AC3E}">
        <p14:creationId xmlns:p14="http://schemas.microsoft.com/office/powerpoint/2010/main" val="28681729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IS Ethics</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p:txBody>
          <a:bodyPr/>
          <a:lstStyle/>
          <a:p>
            <a:r>
              <a:rPr lang="en-US" sz="2400" dirty="0"/>
              <a:t>Information Privacy</a:t>
            </a:r>
          </a:p>
          <a:p>
            <a:r>
              <a:rPr lang="en-US" sz="2400" dirty="0"/>
              <a:t>Intellectual Property</a:t>
            </a:r>
          </a:p>
          <a:p>
            <a:r>
              <a:rPr lang="en-US" sz="2400" dirty="0"/>
              <a:t>The Need for a Code of Ethical Conduct</a:t>
            </a:r>
          </a:p>
        </p:txBody>
      </p:sp>
    </p:spTree>
    <p:extLst>
      <p:ext uri="{BB962C8B-B14F-4D97-AF65-F5344CB8AC3E}">
        <p14:creationId xmlns:p14="http://schemas.microsoft.com/office/powerpoint/2010/main" val="19336714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Information Privacy</a:t>
            </a:r>
          </a:p>
        </p:txBody>
      </p:sp>
      <p:pic>
        <p:nvPicPr>
          <p:cNvPr id="6" name="Content Placeholder 5" descr="A picture containing text, library, scene, indoor&#10;&#10;Description automatically generated">
            <a:extLst>
              <a:ext uri="{FF2B5EF4-FFF2-40B4-BE49-F238E27FC236}">
                <a16:creationId xmlns:a16="http://schemas.microsoft.com/office/drawing/2014/main" id="{51149846-4F18-4C68-9A0C-08EC95FB2271}"/>
              </a:ext>
            </a:extLst>
          </p:cNvPr>
          <p:cNvPicPr>
            <a:picLocks noGrp="1" noChangeAspect="1"/>
          </p:cNvPicPr>
          <p:nvPr>
            <p:ph sz="quarter" idx="13"/>
          </p:nvPr>
        </p:nvPicPr>
        <p:blipFill>
          <a:blip r:embed="rId2"/>
          <a:stretch>
            <a:fillRect/>
          </a:stretch>
        </p:blipFill>
        <p:spPr>
          <a:xfrm>
            <a:off x="457200" y="1376891"/>
            <a:ext cx="5110635" cy="3608388"/>
          </a:xfrm>
        </p:spPr>
      </p:pic>
      <p:sp>
        <p:nvSpPr>
          <p:cNvPr id="4" name="Content Placeholder 2">
            <a:extLst>
              <a:ext uri="{FF2B5EF4-FFF2-40B4-BE49-F238E27FC236}">
                <a16:creationId xmlns:a16="http://schemas.microsoft.com/office/drawing/2014/main" id="{FD60E69C-8958-422B-AE32-A605737A08E0}"/>
              </a:ext>
            </a:extLst>
          </p:cNvPr>
          <p:cNvSpPr txBox="1">
            <a:spLocks/>
          </p:cNvSpPr>
          <p:nvPr/>
        </p:nvSpPr>
        <p:spPr>
          <a:xfrm>
            <a:off x="5655945" y="1803611"/>
            <a:ext cx="3030855" cy="2565189"/>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sz="2000" dirty="0"/>
              <a:t>Just like the owners of your neighborhood bookstore, online merchants such as Amazon greet you by name and personalize their websites to individual customers</a:t>
            </a:r>
          </a:p>
        </p:txBody>
      </p:sp>
      <p:sp>
        <p:nvSpPr>
          <p:cNvPr id="7" name="Content Placeholder 2">
            <a:extLst>
              <a:ext uri="{FF2B5EF4-FFF2-40B4-BE49-F238E27FC236}">
                <a16:creationId xmlns:a16="http://schemas.microsoft.com/office/drawing/2014/main" id="{258076DC-E0BA-4B35-81B8-1DE8DF56245F}"/>
              </a:ext>
            </a:extLst>
          </p:cNvPr>
          <p:cNvSpPr txBox="1">
            <a:spLocks/>
          </p:cNvSpPr>
          <p:nvPr/>
        </p:nvSpPr>
        <p:spPr>
          <a:xfrm>
            <a:off x="457200" y="5181600"/>
            <a:ext cx="8229600" cy="100584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sz="2200" b="1" dirty="0"/>
              <a:t>Information privacy </a:t>
            </a:r>
            <a:r>
              <a:rPr lang="en-US" sz="2200" dirty="0"/>
              <a:t>is concerned with what information an individual should have to reveal to others</a:t>
            </a:r>
          </a:p>
        </p:txBody>
      </p:sp>
    </p:spTree>
    <p:extLst>
      <p:ext uri="{BB962C8B-B14F-4D97-AF65-F5344CB8AC3E}">
        <p14:creationId xmlns:p14="http://schemas.microsoft.com/office/powerpoint/2010/main" val="7615747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Information Property on the Web</a:t>
            </a:r>
          </a:p>
        </p:txBody>
      </p:sp>
      <p:pic>
        <p:nvPicPr>
          <p:cNvPr id="6" name="Content Placeholder 5" descr="Diagram&#10;&#10;Description automatically generated">
            <a:extLst>
              <a:ext uri="{FF2B5EF4-FFF2-40B4-BE49-F238E27FC236}">
                <a16:creationId xmlns:a16="http://schemas.microsoft.com/office/drawing/2014/main" id="{DFC23667-1C24-419D-AE0E-5E8F5CDB5F2D}"/>
              </a:ext>
            </a:extLst>
          </p:cNvPr>
          <p:cNvPicPr>
            <a:picLocks noGrp="1" noChangeAspect="1"/>
          </p:cNvPicPr>
          <p:nvPr>
            <p:ph sz="quarter" idx="13"/>
          </p:nvPr>
        </p:nvPicPr>
        <p:blipFill>
          <a:blip r:embed="rId2"/>
          <a:stretch>
            <a:fillRect/>
          </a:stretch>
        </p:blipFill>
        <p:spPr>
          <a:xfrm>
            <a:off x="2322221" y="1441450"/>
            <a:ext cx="4499558" cy="3343910"/>
          </a:xfrm>
        </p:spPr>
      </p:pic>
      <p:sp>
        <p:nvSpPr>
          <p:cNvPr id="4" name="Content Placeholder 2">
            <a:extLst>
              <a:ext uri="{FF2B5EF4-FFF2-40B4-BE49-F238E27FC236}">
                <a16:creationId xmlns:a16="http://schemas.microsoft.com/office/drawing/2014/main" id="{715151FD-745B-44FB-B846-426449B69CE9}"/>
              </a:ext>
            </a:extLst>
          </p:cNvPr>
          <p:cNvSpPr txBox="1">
            <a:spLocks/>
          </p:cNvSpPr>
          <p:nvPr/>
        </p:nvSpPr>
        <p:spPr>
          <a:xfrm>
            <a:off x="454025" y="5049520"/>
            <a:ext cx="8232775" cy="124968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sz="2400" dirty="0"/>
              <a:t>The database of intentions is an aggregation of data about what people want, purchase, like, are interested in, or are doing; where they are; and whom they know</a:t>
            </a:r>
          </a:p>
        </p:txBody>
      </p:sp>
    </p:spTree>
    <p:extLst>
      <p:ext uri="{BB962C8B-B14F-4D97-AF65-F5344CB8AC3E}">
        <p14:creationId xmlns:p14="http://schemas.microsoft.com/office/powerpoint/2010/main" val="38195021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How to Maintain Your Privacy Online</a:t>
            </a:r>
          </a:p>
        </p:txBody>
      </p:sp>
      <p:pic>
        <p:nvPicPr>
          <p:cNvPr id="5" name="Content Placeholder 4" descr="Diagram&#10;&#10;Description automatically generated">
            <a:extLst>
              <a:ext uri="{FF2B5EF4-FFF2-40B4-BE49-F238E27FC236}">
                <a16:creationId xmlns:a16="http://schemas.microsoft.com/office/drawing/2014/main" id="{312706EE-F1AB-48AF-AEB7-DC49F143367C}"/>
              </a:ext>
            </a:extLst>
          </p:cNvPr>
          <p:cNvPicPr>
            <a:picLocks noGrp="1" noChangeAspect="1"/>
          </p:cNvPicPr>
          <p:nvPr>
            <p:ph sz="quarter" idx="13"/>
          </p:nvPr>
        </p:nvPicPr>
        <p:blipFill>
          <a:blip r:embed="rId2"/>
          <a:stretch>
            <a:fillRect/>
          </a:stretch>
        </p:blipFill>
        <p:spPr>
          <a:xfrm>
            <a:off x="2301041" y="1441450"/>
            <a:ext cx="4545093" cy="4598988"/>
          </a:xfrm>
        </p:spPr>
      </p:pic>
    </p:spTree>
    <p:extLst>
      <p:ext uri="{BB962C8B-B14F-4D97-AF65-F5344CB8AC3E}">
        <p14:creationId xmlns:p14="http://schemas.microsoft.com/office/powerpoint/2010/main" val="2185074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Intellectual Property</a:t>
            </a:r>
          </a:p>
        </p:txBody>
      </p:sp>
      <p:pic>
        <p:nvPicPr>
          <p:cNvPr id="6" name="Content Placeholder 5" descr="Diagram&#10;&#10;Description automatically generated">
            <a:extLst>
              <a:ext uri="{FF2B5EF4-FFF2-40B4-BE49-F238E27FC236}">
                <a16:creationId xmlns:a16="http://schemas.microsoft.com/office/drawing/2014/main" id="{E7F7996A-846F-4CFB-A1F2-6FF18FF5C60F}"/>
              </a:ext>
            </a:extLst>
          </p:cNvPr>
          <p:cNvPicPr>
            <a:picLocks noGrp="1" noChangeAspect="1"/>
          </p:cNvPicPr>
          <p:nvPr>
            <p:ph sz="quarter" idx="13"/>
          </p:nvPr>
        </p:nvPicPr>
        <p:blipFill>
          <a:blip r:embed="rId2"/>
          <a:stretch>
            <a:fillRect/>
          </a:stretch>
        </p:blipFill>
        <p:spPr>
          <a:xfrm>
            <a:off x="2184775" y="1309384"/>
            <a:ext cx="4774449" cy="3067957"/>
          </a:xfrm>
        </p:spPr>
      </p:pic>
      <p:sp>
        <p:nvSpPr>
          <p:cNvPr id="4" name="Content Placeholder 2">
            <a:extLst>
              <a:ext uri="{FF2B5EF4-FFF2-40B4-BE49-F238E27FC236}">
                <a16:creationId xmlns:a16="http://schemas.microsoft.com/office/drawing/2014/main" id="{7FCBA428-15E9-4160-84F5-602E5421A881}"/>
              </a:ext>
            </a:extLst>
          </p:cNvPr>
          <p:cNvSpPr txBox="1">
            <a:spLocks/>
          </p:cNvSpPr>
          <p:nvPr/>
        </p:nvSpPr>
        <p:spPr>
          <a:xfrm>
            <a:off x="325120" y="4561840"/>
            <a:ext cx="8361680" cy="1758935"/>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sz="2400" dirty="0"/>
              <a:t>Copying digital music or photographs is effortless</a:t>
            </a:r>
          </a:p>
          <a:p>
            <a:r>
              <a:rPr lang="en-US" sz="2400" dirty="0"/>
              <a:t>Copying someone else’s software for personal use</a:t>
            </a:r>
          </a:p>
          <a:p>
            <a:r>
              <a:rPr lang="en-US" sz="2400" dirty="0"/>
              <a:t>The two examples above are illegal and shouldn’t be done</a:t>
            </a:r>
          </a:p>
          <a:p>
            <a:pPr marL="101600" indent="0">
              <a:buNone/>
            </a:pPr>
            <a:endParaRPr lang="en-US" sz="2400" dirty="0"/>
          </a:p>
        </p:txBody>
      </p:sp>
    </p:spTree>
    <p:extLst>
      <p:ext uri="{BB962C8B-B14F-4D97-AF65-F5344CB8AC3E}">
        <p14:creationId xmlns:p14="http://schemas.microsoft.com/office/powerpoint/2010/main" val="33208029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The Need for a Code of Ethical Conduct</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a:xfrm>
            <a:off x="457200" y="1441450"/>
            <a:ext cx="8232775" cy="4735830"/>
          </a:xfrm>
        </p:spPr>
        <p:txBody>
          <a:bodyPr/>
          <a:lstStyle/>
          <a:p>
            <a:r>
              <a:rPr lang="en-US" sz="2200" dirty="0"/>
              <a:t>Guidelines by the Computer Ethics Institute prohibit the following</a:t>
            </a:r>
          </a:p>
          <a:p>
            <a:pPr lvl="1"/>
            <a:r>
              <a:rPr lang="en-US" sz="1800" dirty="0"/>
              <a:t>Using a computer to harm others</a:t>
            </a:r>
          </a:p>
          <a:p>
            <a:pPr lvl="1"/>
            <a:r>
              <a:rPr lang="en-US" sz="1800" dirty="0"/>
              <a:t>Interfering with other people’s computer work</a:t>
            </a:r>
          </a:p>
          <a:p>
            <a:pPr lvl="1"/>
            <a:r>
              <a:rPr lang="en-US" sz="1800" dirty="0"/>
              <a:t>Snooping in other people’s files</a:t>
            </a:r>
          </a:p>
          <a:p>
            <a:pPr lvl="1"/>
            <a:r>
              <a:rPr lang="en-US" sz="1800" dirty="0"/>
              <a:t>Using a computer to steal</a:t>
            </a:r>
          </a:p>
          <a:p>
            <a:pPr lvl="1"/>
            <a:r>
              <a:rPr lang="en-US" sz="1800" dirty="0"/>
              <a:t>Using a computer to bear false witness</a:t>
            </a:r>
          </a:p>
          <a:p>
            <a:pPr lvl="1"/>
            <a:r>
              <a:rPr lang="en-US" sz="1800" dirty="0"/>
              <a:t>Copying or using proprietary software without authorization or compensation</a:t>
            </a:r>
          </a:p>
          <a:p>
            <a:pPr lvl="1"/>
            <a:r>
              <a:rPr lang="en-US" sz="1800" dirty="0"/>
              <a:t>Appropriating other people’s intellectual output</a:t>
            </a:r>
          </a:p>
          <a:p>
            <a:r>
              <a:rPr lang="en-US" sz="2200" dirty="0"/>
              <a:t>The guidelines recommend</a:t>
            </a:r>
          </a:p>
          <a:p>
            <a:pPr lvl="1"/>
            <a:r>
              <a:rPr lang="en-US" sz="1800" dirty="0"/>
              <a:t>Thinking about social consequences of programs you write and systems you design</a:t>
            </a:r>
          </a:p>
          <a:p>
            <a:pPr lvl="1"/>
            <a:r>
              <a:rPr lang="en-US" sz="1800" dirty="0"/>
              <a:t>Using a computer in ways that show consideration and respect</a:t>
            </a:r>
          </a:p>
          <a:p>
            <a:endParaRPr lang="en-US" sz="2400" dirty="0"/>
          </a:p>
        </p:txBody>
      </p:sp>
    </p:spTree>
    <p:extLst>
      <p:ext uri="{BB962C8B-B14F-4D97-AF65-F5344CB8AC3E}">
        <p14:creationId xmlns:p14="http://schemas.microsoft.com/office/powerpoint/2010/main" val="13935348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6D94-EED8-4D52-9F8D-D606431CD516}"/>
              </a:ext>
            </a:extLst>
          </p:cNvPr>
          <p:cNvSpPr>
            <a:spLocks noGrp="1"/>
          </p:cNvSpPr>
          <p:nvPr>
            <p:ph type="ctrTitle"/>
          </p:nvPr>
        </p:nvSpPr>
        <p:spPr/>
        <p:txBody>
          <a:bodyPr/>
          <a:lstStyle/>
          <a:p>
            <a:r>
              <a:rPr lang="en-US" dirty="0"/>
              <a:t>End of Chapter Content</a:t>
            </a:r>
          </a:p>
        </p:txBody>
      </p:sp>
      <p:sp>
        <p:nvSpPr>
          <p:cNvPr id="4" name="Text Placeholder 3">
            <a:extLst>
              <a:ext uri="{FF2B5EF4-FFF2-40B4-BE49-F238E27FC236}">
                <a16:creationId xmlns:a16="http://schemas.microsoft.com/office/drawing/2014/main" id="{FAB54415-4018-4D76-8B64-F141CC13D050}"/>
              </a:ext>
            </a:extLst>
          </p:cNvPr>
          <p:cNvSpPr>
            <a:spLocks noGrp="1"/>
          </p:cNvSpPr>
          <p:nvPr>
            <p:ph type="body" sz="quarter" idx="13"/>
          </p:nvPr>
        </p:nvSpPr>
        <p:spPr/>
        <p:txBody>
          <a:bodyPr/>
          <a:lstStyle/>
          <a:p>
            <a:endParaRPr lang="en-US" dirty="0"/>
          </a:p>
        </p:txBody>
      </p:sp>
      <p:sp>
        <p:nvSpPr>
          <p:cNvPr id="5" name="Picture Placeholder 4">
            <a:extLst>
              <a:ext uri="{FF2B5EF4-FFF2-40B4-BE49-F238E27FC236}">
                <a16:creationId xmlns:a16="http://schemas.microsoft.com/office/drawing/2014/main" id="{027989AD-05B4-41B6-B27B-7E9D002E67F6}"/>
              </a:ext>
            </a:extLst>
          </p:cNvPr>
          <p:cNvSpPr>
            <a:spLocks noGrp="1"/>
          </p:cNvSpPr>
          <p:nvPr>
            <p:ph type="pic" sz="quarter" idx="14"/>
          </p:nvPr>
        </p:nvSpPr>
        <p:spPr/>
        <p:txBody>
          <a:bodyPr/>
          <a:lstStyle/>
          <a:p>
            <a:endParaRPr lang="en-US"/>
          </a:p>
        </p:txBody>
      </p:sp>
    </p:spTree>
    <p:extLst>
      <p:ext uri="{BB962C8B-B14F-4D97-AF65-F5344CB8AC3E}">
        <p14:creationId xmlns:p14="http://schemas.microsoft.com/office/powerpoint/2010/main" val="14939838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Managing in the Digital World: Open Innovation</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p:txBody>
          <a:bodyPr/>
          <a:lstStyle/>
          <a:p>
            <a:r>
              <a:rPr lang="en-US" sz="2400" dirty="0"/>
              <a:t>Traditional innovation included</a:t>
            </a:r>
          </a:p>
          <a:p>
            <a:pPr lvl="1"/>
            <a:r>
              <a:rPr lang="en-US" sz="2200" dirty="0"/>
              <a:t>Corporations funded internal research</a:t>
            </a:r>
          </a:p>
          <a:p>
            <a:pPr lvl="1"/>
            <a:r>
              <a:rPr lang="en-US" sz="2200" dirty="0"/>
              <a:t>Tightly controlled both inputs and outputs</a:t>
            </a:r>
          </a:p>
          <a:p>
            <a:pPr lvl="1"/>
            <a:r>
              <a:rPr lang="en-US" sz="2200" dirty="0"/>
              <a:t>Customer interactions very limited</a:t>
            </a:r>
          </a:p>
          <a:p>
            <a:pPr lvl="1"/>
            <a:r>
              <a:rPr lang="en-US" sz="2200" dirty="0"/>
              <a:t>Long time period and millions of dollars wasted</a:t>
            </a:r>
          </a:p>
          <a:p>
            <a:r>
              <a:rPr lang="en-US" sz="2400" dirty="0"/>
              <a:t>Open innovation included</a:t>
            </a:r>
          </a:p>
          <a:p>
            <a:pPr lvl="1"/>
            <a:r>
              <a:rPr lang="en-US" sz="2200" dirty="0"/>
              <a:t>Opening R&amp;D to a broad audience</a:t>
            </a:r>
          </a:p>
          <a:p>
            <a:pPr lvl="1"/>
            <a:r>
              <a:rPr lang="en-US" sz="2200" dirty="0"/>
              <a:t>Customers, suppliers, others invited to participate</a:t>
            </a:r>
          </a:p>
          <a:p>
            <a:pPr lvl="2"/>
            <a:r>
              <a:rPr lang="en-US" sz="2000" dirty="0"/>
              <a:t>Starbucks introduced “My Starbucks Idea”</a:t>
            </a:r>
          </a:p>
          <a:p>
            <a:pPr lvl="2"/>
            <a:r>
              <a:rPr lang="en-US" sz="2000" dirty="0"/>
              <a:t>Heineken introduced “Innovators Brewhouse”</a:t>
            </a:r>
          </a:p>
          <a:p>
            <a:pPr lvl="1"/>
            <a:endParaRPr lang="en-US" sz="2200" dirty="0"/>
          </a:p>
        </p:txBody>
      </p:sp>
    </p:spTree>
    <p:extLst>
      <p:ext uri="{BB962C8B-B14F-4D97-AF65-F5344CB8AC3E}">
        <p14:creationId xmlns:p14="http://schemas.microsoft.com/office/powerpoint/2010/main" val="27014529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Coming Attractions: Memory Crystals</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p:txBody>
          <a:bodyPr/>
          <a:lstStyle/>
          <a:p>
            <a:r>
              <a:rPr lang="en-US" sz="2200" dirty="0"/>
              <a:t>In sci-fi, characters use devices that resemble large crystals</a:t>
            </a:r>
          </a:p>
          <a:p>
            <a:r>
              <a:rPr lang="en-US" sz="2200" dirty="0"/>
              <a:t>Now a reality, researchers at University of Southampton (UK) have created a nanostructured glass storage device</a:t>
            </a:r>
          </a:p>
          <a:p>
            <a:r>
              <a:rPr lang="en-US" sz="2200" dirty="0"/>
              <a:t>Technique uses self-assembling nanostructures written into fused quartz using tiny femtosecond (one-quadrillionth, or one millionth of one-billionth, of a second) laser light pulses</a:t>
            </a:r>
          </a:p>
          <a:p>
            <a:r>
              <a:rPr lang="en-US" sz="2200" dirty="0"/>
              <a:t>Data are encoded into 5 dimensions (height, length, width, position, and orientation)</a:t>
            </a:r>
          </a:p>
          <a:p>
            <a:r>
              <a:rPr lang="en-US" sz="2200" dirty="0"/>
              <a:t>Results include allowing massive amounts of data to be stored for long periods of time in an indestructible format thus preserving our civilization</a:t>
            </a:r>
          </a:p>
        </p:txBody>
      </p:sp>
    </p:spTree>
    <p:extLst>
      <p:ext uri="{BB962C8B-B14F-4D97-AF65-F5344CB8AC3E}">
        <p14:creationId xmlns:p14="http://schemas.microsoft.com/office/powerpoint/2010/main" val="39967288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247F2-E0C0-4BAD-BCC2-4217E47D6D0D}"/>
              </a:ext>
            </a:extLst>
          </p:cNvPr>
          <p:cNvSpPr>
            <a:spLocks noGrp="1"/>
          </p:cNvSpPr>
          <p:nvPr>
            <p:ph type="title"/>
          </p:nvPr>
        </p:nvSpPr>
        <p:spPr/>
        <p:txBody>
          <a:bodyPr/>
          <a:lstStyle/>
          <a:p>
            <a:r>
              <a:rPr lang="en-US" dirty="0"/>
              <a:t>Digital Density: Technology (Not) Included</a:t>
            </a:r>
          </a:p>
        </p:txBody>
      </p:sp>
      <p:sp>
        <p:nvSpPr>
          <p:cNvPr id="3" name="Content Placeholder 2">
            <a:extLst>
              <a:ext uri="{FF2B5EF4-FFF2-40B4-BE49-F238E27FC236}">
                <a16:creationId xmlns:a16="http://schemas.microsoft.com/office/drawing/2014/main" id="{A5D5F95D-437A-497B-AC9C-BBA679DC84F1}"/>
              </a:ext>
            </a:extLst>
          </p:cNvPr>
          <p:cNvSpPr>
            <a:spLocks noGrp="1"/>
          </p:cNvSpPr>
          <p:nvPr>
            <p:ph sz="quarter" idx="13"/>
          </p:nvPr>
        </p:nvSpPr>
        <p:spPr/>
        <p:txBody>
          <a:bodyPr/>
          <a:lstStyle/>
          <a:p>
            <a:r>
              <a:rPr lang="en-US" sz="2400" dirty="0"/>
              <a:t>Access to technology taken for granted</a:t>
            </a:r>
          </a:p>
          <a:p>
            <a:pPr lvl="1"/>
            <a:r>
              <a:rPr lang="en-US" sz="2200" dirty="0"/>
              <a:t>The threat of COVID-19 is a perfect example</a:t>
            </a:r>
          </a:p>
          <a:p>
            <a:pPr lvl="1"/>
            <a:r>
              <a:rPr lang="en-US" sz="2200" dirty="0"/>
              <a:t>Digital divide was manifested with less than 55% of the population having internet access</a:t>
            </a:r>
          </a:p>
          <a:p>
            <a:pPr lvl="1"/>
            <a:r>
              <a:rPr lang="en-US" sz="2200" dirty="0"/>
              <a:t>U.S. households earning less than $30k less likely to have access than wealthy families</a:t>
            </a:r>
          </a:p>
          <a:p>
            <a:pPr lvl="1"/>
            <a:r>
              <a:rPr lang="en-US" sz="2200" dirty="0"/>
              <a:t>Remote learning suffered</a:t>
            </a:r>
          </a:p>
          <a:p>
            <a:pPr lvl="1"/>
            <a:r>
              <a:rPr lang="en-US" sz="2200" dirty="0"/>
              <a:t>Many did not have access to telemedicine</a:t>
            </a:r>
          </a:p>
          <a:p>
            <a:r>
              <a:rPr lang="en-US" sz="2400" dirty="0"/>
              <a:t>How do we as a society bridge the digital divide before the next inevitable pandemic?</a:t>
            </a:r>
          </a:p>
          <a:p>
            <a:endParaRPr lang="en-US" dirty="0"/>
          </a:p>
        </p:txBody>
      </p:sp>
    </p:spTree>
    <p:extLst>
      <p:ext uri="{BB962C8B-B14F-4D97-AF65-F5344CB8AC3E}">
        <p14:creationId xmlns:p14="http://schemas.microsoft.com/office/powerpoint/2010/main" val="3273138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The Emergence of the Digital World</a:t>
            </a:r>
          </a:p>
        </p:txBody>
      </p:sp>
      <p:pic>
        <p:nvPicPr>
          <p:cNvPr id="6" name="Content Placeholder 5">
            <a:extLst>
              <a:ext uri="{FF2B5EF4-FFF2-40B4-BE49-F238E27FC236}">
                <a16:creationId xmlns:a16="http://schemas.microsoft.com/office/drawing/2014/main" id="{49259134-1926-4765-8047-DB10B4025503}"/>
              </a:ext>
            </a:extLst>
          </p:cNvPr>
          <p:cNvPicPr>
            <a:picLocks noGrp="1" noChangeAspect="1"/>
          </p:cNvPicPr>
          <p:nvPr>
            <p:ph sz="quarter" idx="13"/>
          </p:nvPr>
        </p:nvPicPr>
        <p:blipFill>
          <a:blip r:embed="rId2"/>
          <a:stretch>
            <a:fillRect/>
          </a:stretch>
        </p:blipFill>
        <p:spPr>
          <a:xfrm>
            <a:off x="3151837" y="1341337"/>
            <a:ext cx="2840325" cy="1994330"/>
          </a:xfrm>
        </p:spPr>
      </p:pic>
      <p:sp>
        <p:nvSpPr>
          <p:cNvPr id="4" name="Content Placeholder 2">
            <a:extLst>
              <a:ext uri="{FF2B5EF4-FFF2-40B4-BE49-F238E27FC236}">
                <a16:creationId xmlns:a16="http://schemas.microsoft.com/office/drawing/2014/main" id="{1786FB8F-9B2D-4120-9745-6A78DAF37F71}"/>
              </a:ext>
            </a:extLst>
          </p:cNvPr>
          <p:cNvSpPr txBox="1">
            <a:spLocks/>
          </p:cNvSpPr>
          <p:nvPr/>
        </p:nvSpPr>
        <p:spPr>
          <a:xfrm>
            <a:off x="457200" y="3522334"/>
            <a:ext cx="8232775" cy="2583191"/>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sz="2400" dirty="0"/>
              <a:t>We are living in a digital world with the proliferation of mobile devices, tablets, iPads, and smart phones</a:t>
            </a:r>
          </a:p>
          <a:p>
            <a:r>
              <a:rPr lang="en-US" sz="2400" dirty="0"/>
              <a:t>Changes in technology have enabled new ways of working and socializing</a:t>
            </a:r>
          </a:p>
          <a:p>
            <a:r>
              <a:rPr lang="en-US" sz="2400" dirty="0"/>
              <a:t>Boundaries between work and leisure time are blurring</a:t>
            </a:r>
          </a:p>
        </p:txBody>
      </p:sp>
    </p:spTree>
    <p:extLst>
      <p:ext uri="{BB962C8B-B14F-4D97-AF65-F5344CB8AC3E}">
        <p14:creationId xmlns:p14="http://schemas.microsoft.com/office/powerpoint/2010/main" val="27616226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A5B82-0BC8-4706-8A92-1B5451099E88}"/>
              </a:ext>
            </a:extLst>
          </p:cNvPr>
          <p:cNvSpPr>
            <a:spLocks noGrp="1"/>
          </p:cNvSpPr>
          <p:nvPr>
            <p:ph type="title"/>
          </p:nvPr>
        </p:nvSpPr>
        <p:spPr/>
        <p:txBody>
          <a:bodyPr/>
          <a:lstStyle/>
          <a:p>
            <a:r>
              <a:rPr lang="en-US" dirty="0"/>
              <a:t>Green IT: The Green Internet of Things</a:t>
            </a:r>
          </a:p>
        </p:txBody>
      </p:sp>
      <p:sp>
        <p:nvSpPr>
          <p:cNvPr id="3" name="Content Placeholder 2">
            <a:extLst>
              <a:ext uri="{FF2B5EF4-FFF2-40B4-BE49-F238E27FC236}">
                <a16:creationId xmlns:a16="http://schemas.microsoft.com/office/drawing/2014/main" id="{0623C674-EB8F-420A-969F-4F299C9E9DEF}"/>
              </a:ext>
            </a:extLst>
          </p:cNvPr>
          <p:cNvSpPr>
            <a:spLocks noGrp="1"/>
          </p:cNvSpPr>
          <p:nvPr>
            <p:ph sz="quarter" idx="13"/>
          </p:nvPr>
        </p:nvSpPr>
        <p:spPr>
          <a:xfrm>
            <a:off x="457200" y="1441450"/>
            <a:ext cx="8368018" cy="4791570"/>
          </a:xfrm>
        </p:spPr>
        <p:txBody>
          <a:bodyPr/>
          <a:lstStyle/>
          <a:p>
            <a:r>
              <a:rPr lang="en-US" sz="2000" dirty="0"/>
              <a:t>Past technologies have disrupted business and society for the past several decades</a:t>
            </a:r>
          </a:p>
          <a:p>
            <a:r>
              <a:rPr lang="en-US" sz="2000" dirty="0"/>
              <a:t>Next up? Green IT (for green computing) refers to the practice of using computing resources more efficiently to reduce environmental impacts</a:t>
            </a:r>
          </a:p>
          <a:p>
            <a:r>
              <a:rPr lang="en-US" sz="2000" dirty="0"/>
              <a:t>The Internet of Things (IoT) brings connectivity and IT to the forefront again poised to revolutionize business and society</a:t>
            </a:r>
          </a:p>
          <a:p>
            <a:r>
              <a:rPr lang="en-US" sz="2000" dirty="0"/>
              <a:t>New technologies designed for lo power consumption</a:t>
            </a:r>
          </a:p>
          <a:p>
            <a:r>
              <a:rPr lang="en-US" sz="2000" dirty="0"/>
              <a:t>Now, a device just needs to be connected to the Internet to be able to collect and transmit sensory data</a:t>
            </a:r>
          </a:p>
          <a:p>
            <a:r>
              <a:rPr lang="en-US" sz="2000" dirty="0"/>
              <a:t>Internet technologies have disrupted many businesses and social processes by changing the scope and scale of interactions between people</a:t>
            </a:r>
          </a:p>
        </p:txBody>
      </p:sp>
    </p:spTree>
    <p:extLst>
      <p:ext uri="{BB962C8B-B14F-4D97-AF65-F5344CB8AC3E}">
        <p14:creationId xmlns:p14="http://schemas.microsoft.com/office/powerpoint/2010/main" val="11127178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B5B44-FC28-4DC6-A5AB-B08157394A69}"/>
              </a:ext>
            </a:extLst>
          </p:cNvPr>
          <p:cNvSpPr>
            <a:spLocks noGrp="1"/>
          </p:cNvSpPr>
          <p:nvPr>
            <p:ph type="title"/>
          </p:nvPr>
        </p:nvSpPr>
        <p:spPr/>
        <p:txBody>
          <a:bodyPr/>
          <a:lstStyle/>
          <a:p>
            <a:r>
              <a:rPr lang="en-US" dirty="0"/>
              <a:t>Security Matters: Ransomware</a:t>
            </a:r>
          </a:p>
        </p:txBody>
      </p:sp>
      <p:sp>
        <p:nvSpPr>
          <p:cNvPr id="3" name="Content Placeholder 2">
            <a:extLst>
              <a:ext uri="{FF2B5EF4-FFF2-40B4-BE49-F238E27FC236}">
                <a16:creationId xmlns:a16="http://schemas.microsoft.com/office/drawing/2014/main" id="{F4ADA44C-7B2C-4ACF-BD3D-0DDE91453F39}"/>
              </a:ext>
            </a:extLst>
          </p:cNvPr>
          <p:cNvSpPr>
            <a:spLocks noGrp="1"/>
          </p:cNvSpPr>
          <p:nvPr>
            <p:ph sz="quarter" idx="13"/>
          </p:nvPr>
        </p:nvSpPr>
        <p:spPr/>
        <p:txBody>
          <a:bodyPr/>
          <a:lstStyle/>
          <a:p>
            <a:r>
              <a:rPr lang="en-US" sz="2000" dirty="0"/>
              <a:t>Security of our business and professional lives are more important than ever as we live in an online world</a:t>
            </a:r>
          </a:p>
          <a:p>
            <a:r>
              <a:rPr lang="en-US" sz="2000" dirty="0"/>
              <a:t>One new tactic, ransomware, seeks to extract money from victims by planting a virus that renders data on computers useless until a ransom is paid resulting in the release of the virus</a:t>
            </a:r>
          </a:p>
          <a:p>
            <a:r>
              <a:rPr lang="en-US" sz="2000" dirty="0"/>
              <a:t>Examples of the ransomware viruses</a:t>
            </a:r>
          </a:p>
          <a:p>
            <a:pPr lvl="1"/>
            <a:r>
              <a:rPr lang="en-US" sz="1800" dirty="0"/>
              <a:t>School of Medicine at University of California, San Francisco was forced to pay $1.4 million ransom to free its network from a virus in 2020</a:t>
            </a:r>
          </a:p>
          <a:p>
            <a:pPr lvl="1"/>
            <a:r>
              <a:rPr lang="en-US" sz="1800" dirty="0"/>
              <a:t>Healthcare industry had ransomware demands ranging from $1,600 to $14 million</a:t>
            </a:r>
          </a:p>
          <a:p>
            <a:r>
              <a:rPr lang="en-US" sz="2000" dirty="0"/>
              <a:t>With threats like this, individuals and organizations need to keep their virus protections and backups up to date</a:t>
            </a:r>
          </a:p>
          <a:p>
            <a:pPr lvl="1"/>
            <a:endParaRPr lang="en-US" sz="2400" dirty="0"/>
          </a:p>
        </p:txBody>
      </p:sp>
    </p:spTree>
    <p:extLst>
      <p:ext uri="{BB962C8B-B14F-4D97-AF65-F5344CB8AC3E}">
        <p14:creationId xmlns:p14="http://schemas.microsoft.com/office/powerpoint/2010/main" val="1128539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B5B44-FC28-4DC6-A5AB-B08157394A69}"/>
              </a:ext>
            </a:extLst>
          </p:cNvPr>
          <p:cNvSpPr>
            <a:spLocks noGrp="1"/>
          </p:cNvSpPr>
          <p:nvPr>
            <p:ph type="title"/>
          </p:nvPr>
        </p:nvSpPr>
        <p:spPr/>
        <p:txBody>
          <a:bodyPr/>
          <a:lstStyle/>
          <a:p>
            <a:r>
              <a:rPr lang="en-US" dirty="0"/>
              <a:t>When Things Go Wrong: Technology Addiction</a:t>
            </a:r>
          </a:p>
        </p:txBody>
      </p:sp>
      <p:sp>
        <p:nvSpPr>
          <p:cNvPr id="3" name="Content Placeholder 2">
            <a:extLst>
              <a:ext uri="{FF2B5EF4-FFF2-40B4-BE49-F238E27FC236}">
                <a16:creationId xmlns:a16="http://schemas.microsoft.com/office/drawing/2014/main" id="{F4ADA44C-7B2C-4ACF-BD3D-0DDE91453F39}"/>
              </a:ext>
            </a:extLst>
          </p:cNvPr>
          <p:cNvSpPr>
            <a:spLocks noGrp="1"/>
          </p:cNvSpPr>
          <p:nvPr>
            <p:ph sz="quarter" idx="13"/>
          </p:nvPr>
        </p:nvSpPr>
        <p:spPr/>
        <p:txBody>
          <a:bodyPr/>
          <a:lstStyle/>
          <a:p>
            <a:r>
              <a:rPr lang="en-US" sz="2400" dirty="0"/>
              <a:t>In 2018, online gambling was diagnosed as real addiction</a:t>
            </a:r>
          </a:p>
          <a:p>
            <a:r>
              <a:rPr lang="en-US" sz="2400" dirty="0"/>
              <a:t>Average adult spends 11 hours daily consuming media</a:t>
            </a:r>
          </a:p>
          <a:p>
            <a:r>
              <a:rPr lang="en-US" sz="2400" dirty="0"/>
              <a:t>Average person increasingly distracted by information technology where doctors argue it is an addiction</a:t>
            </a:r>
          </a:p>
          <a:p>
            <a:r>
              <a:rPr lang="en-US" sz="2400" dirty="0"/>
              <a:t>Dopamine, a brain chemical associated with pleasure, is released when we become addicted to interacting online</a:t>
            </a:r>
          </a:p>
          <a:p>
            <a:r>
              <a:rPr lang="en-US" sz="2400" dirty="0"/>
              <a:t>A Microsoft study indicates that our attention span has fallen from an average of 12 seconds at the turn of the century</a:t>
            </a:r>
          </a:p>
        </p:txBody>
      </p:sp>
    </p:spTree>
    <p:extLst>
      <p:ext uri="{BB962C8B-B14F-4D97-AF65-F5344CB8AC3E}">
        <p14:creationId xmlns:p14="http://schemas.microsoft.com/office/powerpoint/2010/main" val="41774051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F27D1-F8A7-4096-9F8B-4227316F2128}"/>
              </a:ext>
            </a:extLst>
          </p:cNvPr>
          <p:cNvSpPr>
            <a:spLocks noGrp="1"/>
          </p:cNvSpPr>
          <p:nvPr>
            <p:ph type="title"/>
          </p:nvPr>
        </p:nvSpPr>
        <p:spPr/>
        <p:txBody>
          <a:bodyPr/>
          <a:lstStyle/>
          <a:p>
            <a:r>
              <a:rPr lang="en-US" sz="3000" dirty="0"/>
              <a:t>Ethical Dilemma: The Social and Environmental Costs of the Newest Gadgets</a:t>
            </a:r>
          </a:p>
        </p:txBody>
      </p:sp>
      <p:sp>
        <p:nvSpPr>
          <p:cNvPr id="3" name="Content Placeholder 2">
            <a:extLst>
              <a:ext uri="{FF2B5EF4-FFF2-40B4-BE49-F238E27FC236}">
                <a16:creationId xmlns:a16="http://schemas.microsoft.com/office/drawing/2014/main" id="{228AF7D1-A1F0-4008-8DCA-26A6D9060D49}"/>
              </a:ext>
            </a:extLst>
          </p:cNvPr>
          <p:cNvSpPr>
            <a:spLocks noGrp="1"/>
          </p:cNvSpPr>
          <p:nvPr>
            <p:ph sz="quarter" idx="13"/>
          </p:nvPr>
        </p:nvSpPr>
        <p:spPr/>
        <p:txBody>
          <a:bodyPr/>
          <a:lstStyle/>
          <a:p>
            <a:r>
              <a:rPr lang="en-US" sz="2200" dirty="0"/>
              <a:t>Ethical dilemmas are faced every day involving choosing between two options, each of which involves breaking a moral imperative</a:t>
            </a:r>
          </a:p>
          <a:p>
            <a:r>
              <a:rPr lang="en-US" sz="2200" dirty="0"/>
              <a:t>For most, no definite solutions are available thus we should think about the consequences of the actions involved in terms of benefits and harm</a:t>
            </a:r>
          </a:p>
          <a:p>
            <a:r>
              <a:rPr lang="en-US" sz="2200" dirty="0"/>
              <a:t>Example: Apple</a:t>
            </a:r>
          </a:p>
          <a:p>
            <a:pPr lvl="1"/>
            <a:r>
              <a:rPr lang="en-US" sz="2000" dirty="0"/>
              <a:t>Products are designed in California and assembled in China</a:t>
            </a:r>
          </a:p>
          <a:p>
            <a:pPr lvl="1"/>
            <a:r>
              <a:rPr lang="en-US" sz="2000" dirty="0"/>
              <a:t>Chinese workers pushed to work long hours resulting in over 50,000 resignations per month and up to 14 suicides</a:t>
            </a:r>
          </a:p>
          <a:p>
            <a:pPr lvl="1"/>
            <a:r>
              <a:rPr lang="en-US" sz="2000" dirty="0"/>
              <a:t>Audit revealed factory workers excessive overtime and faced health and safety issues</a:t>
            </a:r>
          </a:p>
          <a:p>
            <a:endParaRPr lang="en-US" sz="2400" dirty="0"/>
          </a:p>
        </p:txBody>
      </p:sp>
    </p:spTree>
    <p:extLst>
      <p:ext uri="{BB962C8B-B14F-4D97-AF65-F5344CB8AC3E}">
        <p14:creationId xmlns:p14="http://schemas.microsoft.com/office/powerpoint/2010/main" val="5536972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B5B44-FC28-4DC6-A5AB-B08157394A69}"/>
              </a:ext>
            </a:extLst>
          </p:cNvPr>
          <p:cNvSpPr>
            <a:spLocks noGrp="1"/>
          </p:cNvSpPr>
          <p:nvPr>
            <p:ph type="title"/>
          </p:nvPr>
        </p:nvSpPr>
        <p:spPr/>
        <p:txBody>
          <a:bodyPr/>
          <a:lstStyle/>
          <a:p>
            <a:r>
              <a:rPr lang="en-US" dirty="0"/>
              <a:t>Industry Analysis: Business Career Outlook</a:t>
            </a:r>
          </a:p>
        </p:txBody>
      </p:sp>
      <p:sp>
        <p:nvSpPr>
          <p:cNvPr id="3" name="Content Placeholder 2">
            <a:extLst>
              <a:ext uri="{FF2B5EF4-FFF2-40B4-BE49-F238E27FC236}">
                <a16:creationId xmlns:a16="http://schemas.microsoft.com/office/drawing/2014/main" id="{F4ADA44C-7B2C-4ACF-BD3D-0DDE91453F39}"/>
              </a:ext>
            </a:extLst>
          </p:cNvPr>
          <p:cNvSpPr>
            <a:spLocks noGrp="1"/>
          </p:cNvSpPr>
          <p:nvPr>
            <p:ph sz="quarter" idx="13"/>
          </p:nvPr>
        </p:nvSpPr>
        <p:spPr/>
        <p:txBody>
          <a:bodyPr/>
          <a:lstStyle/>
          <a:p>
            <a:r>
              <a:rPr lang="en-US" sz="2400" dirty="0"/>
              <a:t>There is a shortage of business professionals with the necessary “global skills” for operating in the digital world</a:t>
            </a:r>
          </a:p>
          <a:p>
            <a:r>
              <a:rPr lang="en-US" sz="2400" dirty="0"/>
              <a:t>You can hone your global skills by:</a:t>
            </a:r>
          </a:p>
          <a:p>
            <a:pPr lvl="1"/>
            <a:r>
              <a:rPr lang="en-US" sz="2200" dirty="0"/>
              <a:t>Gaining international experience</a:t>
            </a:r>
          </a:p>
          <a:p>
            <a:pPr lvl="1"/>
            <a:r>
              <a:rPr lang="en-US" sz="2200" dirty="0"/>
              <a:t>Learning more than one language</a:t>
            </a:r>
          </a:p>
          <a:p>
            <a:pPr lvl="1"/>
            <a:r>
              <a:rPr lang="en-US" sz="2200" dirty="0"/>
              <a:t>Sensitizing yourself to global cultural and political issues</a:t>
            </a:r>
          </a:p>
          <a:p>
            <a:r>
              <a:rPr lang="en-US" sz="2200" dirty="0"/>
              <a:t>In addition to globalization, the proliferation of information systems is having specific ramifications for all careers</a:t>
            </a:r>
          </a:p>
          <a:p>
            <a:r>
              <a:rPr lang="en-US" sz="2200" dirty="0"/>
              <a:t>No matter what your job focus is, information systems will be an important part of your future</a:t>
            </a:r>
          </a:p>
        </p:txBody>
      </p:sp>
    </p:spTree>
    <p:extLst>
      <p:ext uri="{BB962C8B-B14F-4D97-AF65-F5344CB8AC3E}">
        <p14:creationId xmlns:p14="http://schemas.microsoft.com/office/powerpoint/2010/main" val="37274492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lstStyle/>
          <a:p>
            <a:r>
              <a:rPr lang="en-US" dirty="0"/>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type="body" idx="4294967295"/>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Knowledge Workers and the Knowledge Society</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a:xfrm>
            <a:off x="457200" y="1441449"/>
            <a:ext cx="8232775" cy="4778376"/>
          </a:xfrm>
        </p:spPr>
        <p:txBody>
          <a:bodyPr/>
          <a:lstStyle/>
          <a:p>
            <a:r>
              <a:rPr lang="en-US" sz="2400" b="1" dirty="0"/>
              <a:t>Knowledge Workers </a:t>
            </a:r>
            <a:r>
              <a:rPr lang="en-US" sz="2400" dirty="0"/>
              <a:t>synthesize knowledge as a fundamental part of their jobs</a:t>
            </a:r>
          </a:p>
          <a:p>
            <a:r>
              <a:rPr lang="en-US" sz="2400" dirty="0"/>
              <a:t>Today, many “traditional” occupations now use knowledge as an integral part of their work</a:t>
            </a:r>
          </a:p>
          <a:p>
            <a:pPr lvl="1"/>
            <a:r>
              <a:rPr lang="en-US" sz="2200" dirty="0"/>
              <a:t>UPS package delivery using GPS</a:t>
            </a:r>
          </a:p>
          <a:p>
            <a:pPr lvl="1"/>
            <a:r>
              <a:rPr lang="en-US" sz="2200" dirty="0"/>
              <a:t>Farmers using precision agriculture to increase crop yields</a:t>
            </a:r>
          </a:p>
          <a:p>
            <a:r>
              <a:rPr lang="en-US" sz="2400" dirty="0"/>
              <a:t>An e-business uses information technologies to support nearly every part of their business</a:t>
            </a:r>
          </a:p>
          <a:p>
            <a:r>
              <a:rPr lang="en-US" sz="2400" dirty="0"/>
              <a:t>Workers of the future need to become </a:t>
            </a:r>
            <a:r>
              <a:rPr lang="en-US" sz="2400" i="1" dirty="0"/>
              <a:t>learning workers </a:t>
            </a:r>
            <a:r>
              <a:rPr lang="en-US" sz="2400" dirty="0"/>
              <a:t>as the knowledge of how to learn will be of primary importance</a:t>
            </a:r>
          </a:p>
          <a:p>
            <a:endParaRPr lang="en-US" sz="2400" dirty="0"/>
          </a:p>
        </p:txBody>
      </p:sp>
    </p:spTree>
    <p:extLst>
      <p:ext uri="{BB962C8B-B14F-4D97-AF65-F5344CB8AC3E}">
        <p14:creationId xmlns:p14="http://schemas.microsoft.com/office/powerpoint/2010/main" val="922902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Information is a Valuable Resource</a:t>
            </a:r>
          </a:p>
        </p:txBody>
      </p:sp>
      <p:pic>
        <p:nvPicPr>
          <p:cNvPr id="5" name="Content Placeholder 4" descr="Diagram&#10;&#10;Description automatically generated">
            <a:extLst>
              <a:ext uri="{FF2B5EF4-FFF2-40B4-BE49-F238E27FC236}">
                <a16:creationId xmlns:a16="http://schemas.microsoft.com/office/drawing/2014/main" id="{BF00EF0F-8CC3-4A3C-9B2C-EF8F72C6EE98}"/>
              </a:ext>
            </a:extLst>
          </p:cNvPr>
          <p:cNvPicPr>
            <a:picLocks noGrp="1" noChangeAspect="1"/>
          </p:cNvPicPr>
          <p:nvPr>
            <p:ph sz="quarter" idx="13"/>
          </p:nvPr>
        </p:nvPicPr>
        <p:blipFill>
          <a:blip r:embed="rId2"/>
          <a:stretch>
            <a:fillRect/>
          </a:stretch>
        </p:blipFill>
        <p:spPr>
          <a:xfrm>
            <a:off x="1842938" y="1441450"/>
            <a:ext cx="5461298" cy="4598988"/>
          </a:xfrm>
        </p:spPr>
      </p:pic>
    </p:spTree>
    <p:extLst>
      <p:ext uri="{BB962C8B-B14F-4D97-AF65-F5344CB8AC3E}">
        <p14:creationId xmlns:p14="http://schemas.microsoft.com/office/powerpoint/2010/main" val="4219657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The Digital Divide</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p:txBody>
          <a:bodyPr/>
          <a:lstStyle/>
          <a:p>
            <a:r>
              <a:rPr lang="en-US" sz="2400" b="1" dirty="0"/>
              <a:t>Digital divide</a:t>
            </a:r>
            <a:r>
              <a:rPr lang="en-US" sz="2400" dirty="0"/>
              <a:t> – those with access to Information systems have great advantage over those who do not</a:t>
            </a:r>
          </a:p>
          <a:p>
            <a:pPr lvl="1"/>
            <a:r>
              <a:rPr lang="en-US" sz="2200" dirty="0"/>
              <a:t>A major ethical challenge facing society</a:t>
            </a:r>
          </a:p>
          <a:p>
            <a:pPr lvl="1"/>
            <a:r>
              <a:rPr lang="en-US" sz="2200" dirty="0"/>
              <a:t>In America, the digital dividing is rapidly shrinking</a:t>
            </a:r>
          </a:p>
          <a:p>
            <a:pPr lvl="1"/>
            <a:r>
              <a:rPr lang="en-US" sz="2200" dirty="0"/>
              <a:t>The gap is even larger in developing countries due to lack of infrastructure and financial resources</a:t>
            </a:r>
          </a:p>
        </p:txBody>
      </p:sp>
    </p:spTree>
    <p:extLst>
      <p:ext uri="{BB962C8B-B14F-4D97-AF65-F5344CB8AC3E}">
        <p14:creationId xmlns:p14="http://schemas.microsoft.com/office/powerpoint/2010/main" val="269442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Globalization and Societal Issues in the Digital World</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p:txBody>
          <a:bodyPr/>
          <a:lstStyle/>
          <a:p>
            <a:r>
              <a:rPr lang="en-US" sz="2400" dirty="0"/>
              <a:t>Globalization has opened may opportunities due to falling transportation and telecommunication costs</a:t>
            </a:r>
          </a:p>
          <a:p>
            <a:r>
              <a:rPr lang="en-US" sz="2400" dirty="0"/>
              <a:t>Globalization has led to a rapid rise of the middle class in many developing countries enabling companies to reach many new customers</a:t>
            </a:r>
          </a:p>
          <a:p>
            <a:r>
              <a:rPr lang="en-US" sz="2400" dirty="0"/>
              <a:t>With a decrease in communications costs, global companies now offer skilled professionals in many areas</a:t>
            </a:r>
          </a:p>
          <a:p>
            <a:pPr lvl="1"/>
            <a:r>
              <a:rPr lang="en-US" sz="2400" dirty="0"/>
              <a:t>Software development and tax preparation in India</a:t>
            </a:r>
          </a:p>
          <a:p>
            <a:pPr lvl="1"/>
            <a:r>
              <a:rPr lang="en-US" sz="2400" dirty="0"/>
              <a:t>Call centers in Ireland</a:t>
            </a:r>
          </a:p>
          <a:p>
            <a:endParaRPr lang="en-US" sz="2400" dirty="0"/>
          </a:p>
          <a:p>
            <a:pPr marL="101600" indent="0">
              <a:buNone/>
            </a:pPr>
            <a:endParaRPr lang="en-US" sz="2400" dirty="0"/>
          </a:p>
        </p:txBody>
      </p:sp>
    </p:spTree>
    <p:extLst>
      <p:ext uri="{BB962C8B-B14F-4D97-AF65-F5344CB8AC3E}">
        <p14:creationId xmlns:p14="http://schemas.microsoft.com/office/powerpoint/2010/main" val="2393852186"/>
      </p:ext>
    </p:extLst>
  </p:cSld>
  <p:clrMapOvr>
    <a:masterClrMapping/>
  </p:clrMapOvr>
</p:sld>
</file>

<file path=ppt/theme/theme1.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8" id="{6797EDC3-AFB0-4101-B385-89CA134714C0}" vid="{B90E5E36-0860-4D85-A1DC-21FDCB7AD9AB}"/>
    </a:ext>
  </a:extLst>
</a:theme>
</file>

<file path=ppt/theme/theme2.xml><?xml version="1.0" encoding="utf-8"?>
<a:theme xmlns:a="http://schemas.openxmlformats.org/drawingml/2006/main" name="508 Lecture">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8" id="{6797EDC3-AFB0-4101-B385-89CA134714C0}" vid="{94D5951E-E76D-4F04-8E59-8708B0C68BB5}"/>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IST Template</Template>
  <TotalTime>929</TotalTime>
  <Words>3505</Words>
  <Application>Microsoft Macintosh PowerPoint</Application>
  <PresentationFormat>On-screen Show (4:3)</PresentationFormat>
  <Paragraphs>393</Paragraphs>
  <Slides>55</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55</vt:i4>
      </vt:variant>
    </vt:vector>
  </HeadingPairs>
  <TitlesOfParts>
    <vt:vector size="61" baseType="lpstr">
      <vt:lpstr>Arial</vt:lpstr>
      <vt:lpstr>Noto Sans Symbols</vt:lpstr>
      <vt:lpstr>Times New Roman</vt:lpstr>
      <vt:lpstr>Verdana</vt:lpstr>
      <vt:lpstr>1_508 Lecture</vt:lpstr>
      <vt:lpstr>508 Lecture</vt:lpstr>
      <vt:lpstr>Information Systems Today: Managing in the Digital World</vt:lpstr>
      <vt:lpstr>Learning Objectives</vt:lpstr>
      <vt:lpstr>Learning Objective 1.1</vt:lpstr>
      <vt:lpstr>Information Systems Today</vt:lpstr>
      <vt:lpstr>The Emergence of the Digital World</vt:lpstr>
      <vt:lpstr>Knowledge Workers and the Knowledge Society</vt:lpstr>
      <vt:lpstr>Information is a Valuable Resource</vt:lpstr>
      <vt:lpstr>The Digital Divide</vt:lpstr>
      <vt:lpstr>Globalization and Societal Issues in the Digital World</vt:lpstr>
      <vt:lpstr>The Increased Use of Outsourcing</vt:lpstr>
      <vt:lpstr>Outsourcing</vt:lpstr>
      <vt:lpstr>Challenges of Globalization</vt:lpstr>
      <vt:lpstr>Societal Issues in the Digital World</vt:lpstr>
      <vt:lpstr>Digital Density and the Digital Future</vt:lpstr>
      <vt:lpstr>Understanding the Effects of Increasing Digit Density – Connections</vt:lpstr>
      <vt:lpstr>Mobile Devices</vt:lpstr>
      <vt:lpstr>The Internet of Things (IoT)</vt:lpstr>
      <vt:lpstr>Understanding the Effects of Increasing Digit Density – Data </vt:lpstr>
      <vt:lpstr>Understanding the Effects of Increasing Digit Density – Interactions </vt:lpstr>
      <vt:lpstr>Other Digital World Considerations (1 of 2)</vt:lpstr>
      <vt:lpstr>Other Digital World Considerations (2 of 2)</vt:lpstr>
      <vt:lpstr>Learning Objective 1.2</vt:lpstr>
      <vt:lpstr>Information Systems Defined</vt:lpstr>
      <vt:lpstr>Data: The Root and Purpose of Information Systems</vt:lpstr>
      <vt:lpstr>Hardware, Software, and Telecommunications Networks: The Components of Information Systems</vt:lpstr>
      <vt:lpstr>People: The Builders, Managers, and Users of Information Systems</vt:lpstr>
      <vt:lpstr>Careers in Information Systems</vt:lpstr>
      <vt:lpstr>What Makes IS Personnel so Valuable?</vt:lpstr>
      <vt:lpstr>Hot Skills for the Next Decade</vt:lpstr>
      <vt:lpstr>Organizations: The Context of Information Systems</vt:lpstr>
      <vt:lpstr>Categories of Information Systems Used on Organizations (1 of 2)</vt:lpstr>
      <vt:lpstr>Categories of Information Systems Used on Organizations (2 of 2)</vt:lpstr>
      <vt:lpstr>Organizing the Function and the Spread of Technology in Organizations</vt:lpstr>
      <vt:lpstr>Learning Objective 1.3</vt:lpstr>
      <vt:lpstr>The Dual Nature of Information Systems (1 of 3)</vt:lpstr>
      <vt:lpstr>The Dual Nature of Information Systems (2 of 3)</vt:lpstr>
      <vt:lpstr>The Dual Nature of Information Systems (3 of 3)</vt:lpstr>
      <vt:lpstr>Information Systems for Competitive Advantage</vt:lpstr>
      <vt:lpstr>Learning Objective 1.4</vt:lpstr>
      <vt:lpstr>IS Ethics</vt:lpstr>
      <vt:lpstr>Information Privacy</vt:lpstr>
      <vt:lpstr>Information Property on the Web</vt:lpstr>
      <vt:lpstr>How to Maintain Your Privacy Online</vt:lpstr>
      <vt:lpstr>Intellectual Property</vt:lpstr>
      <vt:lpstr>The Need for a Code of Ethical Conduct</vt:lpstr>
      <vt:lpstr>End of Chapter Content</vt:lpstr>
      <vt:lpstr>Managing in the Digital World: Open Innovation</vt:lpstr>
      <vt:lpstr>Coming Attractions: Memory Crystals</vt:lpstr>
      <vt:lpstr>Digital Density: Technology (Not) Included</vt:lpstr>
      <vt:lpstr>Green IT: The Green Internet of Things</vt:lpstr>
      <vt:lpstr>Security Matters: Ransomware</vt:lpstr>
      <vt:lpstr>When Things Go Wrong: Technology Addiction</vt:lpstr>
      <vt:lpstr>Ethical Dilemma: The Social and Environmental Costs of the Newest Gadgets</vt:lpstr>
      <vt:lpstr>Industry Analysis: Business Career Outlook</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Systems Today: Managing in the Digital World</dc:title>
  <dc:subject>Psychology</dc:subject>
  <dc:creator>Harold Wise</dc:creator>
  <cp:keywords>Psychology</cp:keywords>
  <cp:lastModifiedBy>Rick Kazman</cp:lastModifiedBy>
  <cp:revision>64</cp:revision>
  <dcterms:created xsi:type="dcterms:W3CDTF">2021-02-26T13:30:33Z</dcterms:created>
  <dcterms:modified xsi:type="dcterms:W3CDTF">2024-08-30T09:24:19Z</dcterms:modified>
</cp:coreProperties>
</file>