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1" r:id="rId3"/>
    <p:sldId id="270" r:id="rId4"/>
    <p:sldId id="272" r:id="rId5"/>
    <p:sldId id="274" r:id="rId6"/>
    <p:sldId id="275" r:id="rId7"/>
    <p:sldId id="277" r:id="rId8"/>
    <p:sldId id="273" r:id="rId9"/>
    <p:sldId id="257" r:id="rId10"/>
    <p:sldId id="266" r:id="rId11"/>
    <p:sldId id="258" r:id="rId12"/>
    <p:sldId id="262" r:id="rId13"/>
    <p:sldId id="263" r:id="rId14"/>
    <p:sldId id="264" r:id="rId15"/>
    <p:sldId id="265" r:id="rId16"/>
    <p:sldId id="276" r:id="rId17"/>
    <p:sldId id="267" r:id="rId18"/>
    <p:sldId id="268" r:id="rId19"/>
    <p:sldId id="278" r:id="rId20"/>
    <p:sldId id="279" r:id="rId21"/>
    <p:sldId id="269" r:id="rId22"/>
    <p:sldId id="284" r:id="rId23"/>
    <p:sldId id="283" r:id="rId24"/>
    <p:sldId id="282" r:id="rId25"/>
    <p:sldId id="281" r:id="rId2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8700C8"/>
    <a:srgbClr val="FFCCFF"/>
    <a:srgbClr val="FF00FF"/>
    <a:srgbClr val="A7FFA7"/>
    <a:srgbClr val="9999FF"/>
    <a:srgbClr val="FFCCCC"/>
    <a:srgbClr val="66FFFF"/>
    <a:srgbClr val="FF158A"/>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70729" autoAdjust="0"/>
  </p:normalViewPr>
  <p:slideViewPr>
    <p:cSldViewPr snapToGrid="0">
      <p:cViewPr varScale="1">
        <p:scale>
          <a:sx n="57" d="100"/>
          <a:sy n="57" d="100"/>
        </p:scale>
        <p:origin x="1032" y="72"/>
      </p:cViewPr>
      <p:guideLst/>
    </p:cSldViewPr>
  </p:slideViewPr>
  <p:notesTextViewPr>
    <p:cViewPr>
      <p:scale>
        <a:sx n="1" d="1"/>
        <a:sy n="1" d="1"/>
      </p:scale>
      <p:origin x="0" y="0"/>
    </p:cViewPr>
  </p:notesTextViewPr>
  <p:notesViewPr>
    <p:cSldViewPr snapToGrid="0">
      <p:cViewPr varScale="1">
        <p:scale>
          <a:sx n="61" d="100"/>
          <a:sy n="61" d="100"/>
        </p:scale>
        <p:origin x="2549"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FF2B106-F603-4939-B350-2A2A20FA429A}" type="datetimeFigureOut">
              <a:rPr lang="en-US" smtClean="0"/>
              <a:t>5/26/2018</a:t>
            </a:fld>
            <a:endParaRPr lang="en-US"/>
          </a:p>
        </p:txBody>
      </p:sp>
      <p:sp>
        <p:nvSpPr>
          <p:cNvPr id="4" name="Slide Image Placeholder 3"/>
          <p:cNvSpPr>
            <a:spLocks noGrp="1" noRot="1" noChangeAspect="1"/>
          </p:cNvSpPr>
          <p:nvPr>
            <p:ph type="sldImg" idx="2"/>
          </p:nvPr>
        </p:nvSpPr>
        <p:spPr>
          <a:xfrm>
            <a:off x="1601429" y="735149"/>
            <a:ext cx="3899617" cy="2193809"/>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3193053"/>
            <a:ext cx="5681980" cy="5449906"/>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0033E531-CD06-4102-B707-BB66B234C77D}" type="slidenum">
              <a:rPr lang="en-US" smtClean="0"/>
              <a:t>‹#›</a:t>
            </a:fld>
            <a:endParaRPr lang="en-US"/>
          </a:p>
        </p:txBody>
      </p:sp>
    </p:spTree>
    <p:extLst>
      <p:ext uri="{BB962C8B-B14F-4D97-AF65-F5344CB8AC3E}">
        <p14:creationId xmlns:p14="http://schemas.microsoft.com/office/powerpoint/2010/main" val="1248467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100" dirty="0"/>
              <a:t>  This will be a </a:t>
            </a:r>
            <a:r>
              <a:rPr lang="en-US" sz="2100" b="1" dirty="0"/>
              <a:t>very brief introduction </a:t>
            </a:r>
            <a:r>
              <a:rPr lang="en-US" sz="2100" dirty="0"/>
              <a:t>to the </a:t>
            </a:r>
            <a:r>
              <a:rPr lang="en-US" sz="2100" b="1" dirty="0" err="1"/>
              <a:t>Skandha</a:t>
            </a:r>
            <a:r>
              <a:rPr lang="en-US" sz="2100" b="1" dirty="0"/>
              <a:t>, the Five Aggregates</a:t>
            </a:r>
            <a:r>
              <a:rPr lang="en-US" sz="2100" dirty="0"/>
              <a:t>.</a:t>
            </a:r>
          </a:p>
        </p:txBody>
      </p:sp>
      <p:sp>
        <p:nvSpPr>
          <p:cNvPr id="4" name="Slide Number Placeholder 3"/>
          <p:cNvSpPr>
            <a:spLocks noGrp="1"/>
          </p:cNvSpPr>
          <p:nvPr>
            <p:ph type="sldNum" sz="quarter" idx="10"/>
          </p:nvPr>
        </p:nvSpPr>
        <p:spPr/>
        <p:txBody>
          <a:bodyPr/>
          <a:lstStyle/>
          <a:p>
            <a:fld id="{0033E531-CD06-4102-B707-BB66B234C77D}" type="slidenum">
              <a:rPr lang="en-US" smtClean="0"/>
              <a:t>1</a:t>
            </a:fld>
            <a:endParaRPr lang="en-US"/>
          </a:p>
        </p:txBody>
      </p:sp>
    </p:spTree>
    <p:extLst>
      <p:ext uri="{BB962C8B-B14F-4D97-AF65-F5344CB8AC3E}">
        <p14:creationId xmlns:p14="http://schemas.microsoft.com/office/powerpoint/2010/main" val="3082159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  So what are the five </a:t>
            </a:r>
            <a:r>
              <a:rPr lang="en-US" sz="1900" dirty="0" err="1"/>
              <a:t>skandha</a:t>
            </a:r>
            <a:r>
              <a:rPr lang="en-US" sz="1900" dirty="0"/>
              <a:t>?</a:t>
            </a:r>
          </a:p>
          <a:p>
            <a:r>
              <a:rPr lang="en-US" sz="1900" dirty="0"/>
              <a:t>  [click] Form, sometimes translated as materiality.</a:t>
            </a:r>
          </a:p>
          <a:p>
            <a:r>
              <a:rPr lang="en-US" sz="1900" dirty="0"/>
              <a:t>  [click]  Sensation</a:t>
            </a:r>
          </a:p>
          <a:p>
            <a:r>
              <a:rPr lang="en-US" sz="1900" dirty="0"/>
              <a:t>  [click]  Perception</a:t>
            </a:r>
          </a:p>
          <a:p>
            <a:r>
              <a:rPr lang="en-US" sz="1900" dirty="0"/>
              <a:t>  [click]  Mental formations, also referred to as volitional formations.</a:t>
            </a:r>
          </a:p>
          <a:p>
            <a:r>
              <a:rPr lang="en-US" sz="1900" dirty="0"/>
              <a:t>  [click]  Consciousness.</a:t>
            </a:r>
          </a:p>
          <a:p>
            <a:r>
              <a:rPr lang="en-US" sz="1600" dirty="0"/>
              <a:t> </a:t>
            </a:r>
          </a:p>
          <a:p>
            <a:endParaRPr lang="en-US" baseline="0" dirty="0" smtClean="0"/>
          </a:p>
        </p:txBody>
      </p:sp>
      <p:sp>
        <p:nvSpPr>
          <p:cNvPr id="4" name="Slide Number Placeholder 3"/>
          <p:cNvSpPr>
            <a:spLocks noGrp="1"/>
          </p:cNvSpPr>
          <p:nvPr>
            <p:ph type="sldNum" sz="quarter" idx="10"/>
          </p:nvPr>
        </p:nvSpPr>
        <p:spPr/>
        <p:txBody>
          <a:bodyPr/>
          <a:lstStyle/>
          <a:p>
            <a:fld id="{A43F6386-FED8-4CB2-82D4-FC0E60115B6D}" type="slidenum">
              <a:rPr lang="en-US" smtClean="0"/>
              <a:t>10</a:t>
            </a:fld>
            <a:endParaRPr lang="en-US"/>
          </a:p>
        </p:txBody>
      </p:sp>
    </p:spTree>
    <p:extLst>
      <p:ext uri="{BB962C8B-B14F-4D97-AF65-F5344CB8AC3E}">
        <p14:creationId xmlns:p14="http://schemas.microsoft.com/office/powerpoint/2010/main" val="4162311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  Let’s </a:t>
            </a:r>
            <a:r>
              <a:rPr lang="en-US" sz="1900" b="1" dirty="0"/>
              <a:t>start with </a:t>
            </a:r>
            <a:r>
              <a:rPr lang="en-US" sz="1900" b="1" dirty="0" err="1"/>
              <a:t>Rupa</a:t>
            </a:r>
            <a:r>
              <a:rPr lang="en-US" sz="1900" b="1" dirty="0"/>
              <a:t>, Form</a:t>
            </a:r>
            <a:r>
              <a:rPr lang="en-US" sz="1900" dirty="0"/>
              <a:t>.</a:t>
            </a:r>
          </a:p>
          <a:p>
            <a:r>
              <a:rPr lang="en-US" sz="1900" dirty="0"/>
              <a:t>  [click]  Let’s say that you </a:t>
            </a:r>
            <a:r>
              <a:rPr lang="en-US" sz="1900" b="1" dirty="0"/>
              <a:t>walk into a meeting </a:t>
            </a:r>
            <a:r>
              <a:rPr lang="en-US" sz="1900" dirty="0"/>
              <a:t>and </a:t>
            </a:r>
            <a:r>
              <a:rPr lang="en-US" sz="1900" b="1" dirty="0"/>
              <a:t>someone hands you a name card</a:t>
            </a:r>
            <a:r>
              <a:rPr lang="en-US" sz="1900" dirty="0"/>
              <a:t>.</a:t>
            </a:r>
          </a:p>
          <a:p>
            <a:r>
              <a:rPr lang="en-US" sz="1900" dirty="0"/>
              <a:t>  [click] The name card has </a:t>
            </a:r>
            <a:r>
              <a:rPr lang="en-US" sz="1900" b="1" dirty="0"/>
              <a:t>physical attributes</a:t>
            </a:r>
            <a:r>
              <a:rPr lang="en-US" sz="1900" dirty="0"/>
              <a:t>: it has an </a:t>
            </a:r>
            <a:r>
              <a:rPr lang="en-US" sz="1900" b="1" dirty="0"/>
              <a:t>overall shape</a:t>
            </a:r>
            <a:r>
              <a:rPr lang="en-US" sz="1900" dirty="0"/>
              <a:t>; </a:t>
            </a:r>
          </a:p>
          <a:p>
            <a:r>
              <a:rPr lang="en-US" sz="1900" dirty="0"/>
              <a:t>  [click]  it has </a:t>
            </a:r>
            <a:r>
              <a:rPr lang="en-US" sz="1900" b="1" dirty="0"/>
              <a:t>a flat surface</a:t>
            </a:r>
            <a:r>
              <a:rPr lang="en-US" sz="1900" dirty="0"/>
              <a:t>, </a:t>
            </a:r>
          </a:p>
          <a:p>
            <a:r>
              <a:rPr lang="en-US" sz="1900" dirty="0"/>
              <a:t>  [click]  it has </a:t>
            </a:r>
            <a:r>
              <a:rPr lang="en-US" sz="1900" b="1" dirty="0"/>
              <a:t>color</a:t>
            </a:r>
            <a:r>
              <a:rPr lang="en-US" sz="1900" dirty="0"/>
              <a:t>, </a:t>
            </a:r>
          </a:p>
          <a:p>
            <a:r>
              <a:rPr lang="en-US" sz="1900" dirty="0"/>
              <a:t>  [click]  it has </a:t>
            </a:r>
            <a:r>
              <a:rPr lang="en-US" sz="1900" b="1" dirty="0"/>
              <a:t>texture (smooth or rough)</a:t>
            </a:r>
            <a:r>
              <a:rPr lang="en-US" sz="1900" dirty="0"/>
              <a:t>, and </a:t>
            </a:r>
          </a:p>
          <a:p>
            <a:r>
              <a:rPr lang="en-US" sz="1900" dirty="0"/>
              <a:t>  [click]  it </a:t>
            </a:r>
            <a:r>
              <a:rPr lang="en-US" sz="1900" b="1" dirty="0"/>
              <a:t>may have fragrance</a:t>
            </a:r>
            <a:r>
              <a:rPr lang="en-US" sz="1900" dirty="0"/>
              <a:t>.  </a:t>
            </a:r>
          </a:p>
          <a:p>
            <a:r>
              <a:rPr lang="en-US" sz="1900" dirty="0"/>
              <a:t>  These are </a:t>
            </a:r>
            <a:r>
              <a:rPr lang="en-US" sz="1900" b="1" dirty="0"/>
              <a:t>inherent to the object</a:t>
            </a:r>
            <a:r>
              <a:rPr lang="en-US" sz="1900" dirty="0"/>
              <a:t>, </a:t>
            </a:r>
            <a:r>
              <a:rPr lang="en-US" sz="1900" b="1" dirty="0"/>
              <a:t>whether you see and touch it or not</a:t>
            </a:r>
            <a:r>
              <a:rPr lang="en-US" sz="1900" dirty="0" smtClean="0"/>
              <a:t>.</a:t>
            </a:r>
          </a:p>
          <a:p>
            <a:r>
              <a:rPr lang="en-US" sz="1900" dirty="0" smtClean="0"/>
              <a:t>  This is </a:t>
            </a:r>
            <a:r>
              <a:rPr lang="en-US" sz="1900" dirty="0" err="1" smtClean="0"/>
              <a:t>rupa</a:t>
            </a:r>
            <a:r>
              <a:rPr lang="en-US" sz="1900" dirty="0" smtClean="0"/>
              <a:t>,</a:t>
            </a:r>
            <a:r>
              <a:rPr lang="en-US" sz="1900" baseline="0" dirty="0" smtClean="0"/>
              <a:t> form.</a:t>
            </a:r>
            <a:endParaRPr lang="en-US" sz="1900" dirty="0"/>
          </a:p>
        </p:txBody>
      </p:sp>
      <p:sp>
        <p:nvSpPr>
          <p:cNvPr id="4" name="Slide Number Placeholder 3"/>
          <p:cNvSpPr>
            <a:spLocks noGrp="1"/>
          </p:cNvSpPr>
          <p:nvPr>
            <p:ph type="sldNum" sz="quarter" idx="10"/>
          </p:nvPr>
        </p:nvSpPr>
        <p:spPr/>
        <p:txBody>
          <a:bodyPr/>
          <a:lstStyle/>
          <a:p>
            <a:fld id="{A43F6386-FED8-4CB2-82D4-FC0E60115B6D}" type="slidenum">
              <a:rPr lang="en-US" smtClean="0"/>
              <a:t>11</a:t>
            </a:fld>
            <a:endParaRPr lang="en-US"/>
          </a:p>
        </p:txBody>
      </p:sp>
    </p:spTree>
    <p:extLst>
      <p:ext uri="{BB962C8B-B14F-4D97-AF65-F5344CB8AC3E}">
        <p14:creationId xmlns:p14="http://schemas.microsoft.com/office/powerpoint/2010/main" val="3602191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1788" y="735013"/>
            <a:ext cx="3898900" cy="2193925"/>
          </a:xfrm>
        </p:spPr>
      </p:sp>
      <p:sp>
        <p:nvSpPr>
          <p:cNvPr id="3" name="Notes Placeholder 2"/>
          <p:cNvSpPr>
            <a:spLocks noGrp="1"/>
          </p:cNvSpPr>
          <p:nvPr>
            <p:ph type="body" idx="1"/>
          </p:nvPr>
        </p:nvSpPr>
        <p:spPr/>
        <p:txBody>
          <a:bodyPr/>
          <a:lstStyle/>
          <a:p>
            <a:r>
              <a:rPr lang="en-US" sz="1800" dirty="0" smtClean="0"/>
              <a:t>  How does the </a:t>
            </a:r>
            <a:r>
              <a:rPr lang="en-US" sz="1800" b="1" dirty="0" smtClean="0"/>
              <a:t>concept of </a:t>
            </a:r>
            <a:r>
              <a:rPr lang="en-US" sz="1800" b="1" dirty="0" err="1" smtClean="0"/>
              <a:t>Rupa</a:t>
            </a:r>
            <a:r>
              <a:rPr lang="en-US" sz="1800" b="1" dirty="0" smtClean="0"/>
              <a:t>, form, apply to us</a:t>
            </a:r>
            <a:r>
              <a:rPr lang="en-US" sz="1800" dirty="0" smtClean="0"/>
              <a:t>?</a:t>
            </a:r>
            <a:endParaRPr lang="en-US" sz="1800" baseline="0" dirty="0" smtClean="0"/>
          </a:p>
          <a:p>
            <a:r>
              <a:rPr lang="en-US" sz="1800" baseline="0" dirty="0" smtClean="0"/>
              <a:t>  [click]  </a:t>
            </a:r>
            <a:r>
              <a:rPr lang="en-US" sz="1800" b="1" baseline="0" dirty="0" smtClean="0"/>
              <a:t>What are these people doing</a:t>
            </a:r>
            <a:r>
              <a:rPr lang="en-US" sz="1800" baseline="0" dirty="0" smtClean="0"/>
              <a:t>?</a:t>
            </a:r>
          </a:p>
          <a:p>
            <a:r>
              <a:rPr lang="en-US" sz="1800" baseline="0" dirty="0" smtClean="0"/>
              <a:t>  They’re taking a “</a:t>
            </a:r>
            <a:r>
              <a:rPr lang="en-US" sz="1800" b="1" baseline="0" dirty="0" smtClean="0"/>
              <a:t>selfie</a:t>
            </a:r>
            <a:r>
              <a:rPr lang="en-US" sz="1800" baseline="0" dirty="0" smtClean="0"/>
              <a:t>.”  We identify our physical </a:t>
            </a:r>
            <a:r>
              <a:rPr lang="en-US" sz="1800" b="1" baseline="0" dirty="0" smtClean="0"/>
              <a:t>bodies as ourselves</a:t>
            </a:r>
            <a:r>
              <a:rPr lang="en-US" sz="1800" baseline="0" dirty="0" smtClean="0"/>
              <a:t>.  How many of us have </a:t>
            </a:r>
            <a:r>
              <a:rPr lang="en-US" sz="1800" b="1" baseline="0" dirty="0" smtClean="0"/>
              <a:t>looked at a photograph </a:t>
            </a:r>
            <a:r>
              <a:rPr lang="en-US" sz="1800" baseline="0" dirty="0" smtClean="0"/>
              <a:t>and said to ourselves, “</a:t>
            </a:r>
            <a:r>
              <a:rPr lang="en-US" sz="1800" b="1" baseline="0" dirty="0" smtClean="0"/>
              <a:t>Oh, look, that’s me</a:t>
            </a:r>
            <a:r>
              <a:rPr lang="en-US" sz="1800" baseline="0" dirty="0" smtClean="0"/>
              <a:t>!  </a:t>
            </a:r>
            <a:r>
              <a:rPr lang="en-US" sz="1800" b="1" baseline="0" dirty="0" smtClean="0"/>
              <a:t>There I am!”</a:t>
            </a:r>
          </a:p>
          <a:p>
            <a:r>
              <a:rPr lang="en-US" sz="1800" b="1" baseline="0" dirty="0" smtClean="0"/>
              <a:t>  [click]  Form, in terms of our perception of self, is the physical body.</a:t>
            </a:r>
          </a:p>
        </p:txBody>
      </p:sp>
      <p:sp>
        <p:nvSpPr>
          <p:cNvPr id="4" name="Slide Number Placeholder 3"/>
          <p:cNvSpPr>
            <a:spLocks noGrp="1"/>
          </p:cNvSpPr>
          <p:nvPr>
            <p:ph type="sldNum" sz="quarter" idx="10"/>
          </p:nvPr>
        </p:nvSpPr>
        <p:spPr/>
        <p:txBody>
          <a:bodyPr/>
          <a:lstStyle/>
          <a:p>
            <a:fld id="{A43F6386-FED8-4CB2-82D4-FC0E60115B6D}" type="slidenum">
              <a:rPr lang="en-US" smtClean="0"/>
              <a:t>12</a:t>
            </a:fld>
            <a:endParaRPr lang="en-US"/>
          </a:p>
        </p:txBody>
      </p:sp>
    </p:spTree>
    <p:extLst>
      <p:ext uri="{BB962C8B-B14F-4D97-AF65-F5344CB8AC3E}">
        <p14:creationId xmlns:p14="http://schemas.microsoft.com/office/powerpoint/2010/main" val="2260517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1788" y="735013"/>
            <a:ext cx="3898900" cy="2193925"/>
          </a:xfrm>
        </p:spPr>
      </p:sp>
      <p:sp>
        <p:nvSpPr>
          <p:cNvPr id="3" name="Notes Placeholder 2"/>
          <p:cNvSpPr>
            <a:spLocks noGrp="1"/>
          </p:cNvSpPr>
          <p:nvPr>
            <p:ph type="body" idx="1"/>
          </p:nvPr>
        </p:nvSpPr>
        <p:spPr/>
        <p:txBody>
          <a:bodyPr/>
          <a:lstStyle/>
          <a:p>
            <a:r>
              <a:rPr lang="en-US" sz="1900" dirty="0"/>
              <a:t>  The </a:t>
            </a:r>
            <a:r>
              <a:rPr lang="en-US" sz="1900" b="1" dirty="0"/>
              <a:t>second aggregate is sensation</a:t>
            </a:r>
            <a:r>
              <a:rPr lang="en-US" sz="1900" dirty="0"/>
              <a:t>.</a:t>
            </a:r>
          </a:p>
          <a:p>
            <a:r>
              <a:rPr lang="en-US" sz="1900" dirty="0"/>
              <a:t>  [click]  Let’s </a:t>
            </a:r>
            <a:r>
              <a:rPr lang="en-US" sz="1900" dirty="0" smtClean="0"/>
              <a:t>return to our meeting.  Let’s say </a:t>
            </a:r>
            <a:r>
              <a:rPr lang="en-US" sz="1900" dirty="0"/>
              <a:t>that you </a:t>
            </a:r>
            <a:r>
              <a:rPr lang="en-US" sz="1900" b="1" dirty="0"/>
              <a:t>reach out and take your name card</a:t>
            </a:r>
            <a:r>
              <a:rPr lang="en-US" sz="1900" dirty="0"/>
              <a:t>.  A</a:t>
            </a:r>
            <a:r>
              <a:rPr lang="en-US" sz="1900" b="1" dirty="0"/>
              <a:t>t that instant you sense it through your fingers</a:t>
            </a:r>
            <a:r>
              <a:rPr lang="en-US" sz="1900" dirty="0"/>
              <a:t>.  </a:t>
            </a:r>
          </a:p>
          <a:p>
            <a:r>
              <a:rPr lang="en-US" sz="1900" dirty="0"/>
              <a:t>  [click] This </a:t>
            </a:r>
            <a:r>
              <a:rPr lang="en-US" sz="1900" b="1" dirty="0"/>
              <a:t>sensation may be pleasant</a:t>
            </a:r>
            <a:r>
              <a:rPr lang="en-US" sz="1900" dirty="0"/>
              <a:t>.</a:t>
            </a:r>
          </a:p>
          <a:p>
            <a:r>
              <a:rPr lang="en-US" sz="1900" dirty="0"/>
              <a:t>  [click]  It may be </a:t>
            </a:r>
            <a:r>
              <a:rPr lang="en-US" sz="1900" b="1" dirty="0"/>
              <a:t>unpleasant</a:t>
            </a:r>
            <a:r>
              <a:rPr lang="en-US" sz="1900" dirty="0"/>
              <a:t> (maybe it has a </a:t>
            </a:r>
            <a:r>
              <a:rPr lang="en-US" sz="1900" b="1" dirty="0"/>
              <a:t>rough, gritty feel to it</a:t>
            </a:r>
            <a:r>
              <a:rPr lang="en-US" sz="1900" dirty="0"/>
              <a:t>).</a:t>
            </a:r>
          </a:p>
          <a:p>
            <a:r>
              <a:rPr lang="en-US" sz="1900" dirty="0"/>
              <a:t>  [click]  Or it may be </a:t>
            </a:r>
            <a:r>
              <a:rPr lang="en-US" sz="1900" b="1" dirty="0"/>
              <a:t>neutral</a:t>
            </a:r>
            <a:r>
              <a:rPr lang="en-US" sz="1900" dirty="0"/>
              <a:t>.</a:t>
            </a:r>
          </a:p>
        </p:txBody>
      </p:sp>
      <p:sp>
        <p:nvSpPr>
          <p:cNvPr id="4" name="Slide Number Placeholder 3"/>
          <p:cNvSpPr>
            <a:spLocks noGrp="1"/>
          </p:cNvSpPr>
          <p:nvPr>
            <p:ph type="sldNum" sz="quarter" idx="10"/>
          </p:nvPr>
        </p:nvSpPr>
        <p:spPr/>
        <p:txBody>
          <a:bodyPr/>
          <a:lstStyle/>
          <a:p>
            <a:fld id="{A43F6386-FED8-4CB2-82D4-FC0E60115B6D}" type="slidenum">
              <a:rPr lang="en-US" smtClean="0"/>
              <a:t>13</a:t>
            </a:fld>
            <a:endParaRPr lang="en-US"/>
          </a:p>
        </p:txBody>
      </p:sp>
    </p:spTree>
    <p:extLst>
      <p:ext uri="{BB962C8B-B14F-4D97-AF65-F5344CB8AC3E}">
        <p14:creationId xmlns:p14="http://schemas.microsoft.com/office/powerpoint/2010/main" val="448687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  The </a:t>
            </a:r>
            <a:r>
              <a:rPr lang="en-US" sz="1900" b="1" dirty="0"/>
              <a:t>third aggregate is perception</a:t>
            </a:r>
            <a:r>
              <a:rPr lang="en-US" sz="1900" dirty="0"/>
              <a:t>.</a:t>
            </a:r>
          </a:p>
          <a:p>
            <a:r>
              <a:rPr lang="en-US" sz="1900" dirty="0"/>
              <a:t>  [click]  </a:t>
            </a:r>
            <a:r>
              <a:rPr lang="en-US" sz="1900" b="1" dirty="0"/>
              <a:t>After the initial sensation </a:t>
            </a:r>
            <a:r>
              <a:rPr lang="en-US" sz="1900" dirty="0"/>
              <a:t>your </a:t>
            </a:r>
            <a:r>
              <a:rPr lang="en-US" sz="1900" b="1" dirty="0"/>
              <a:t>brain starts processing the information </a:t>
            </a:r>
            <a:r>
              <a:rPr lang="en-US" sz="1900" dirty="0"/>
              <a:t>it has received. </a:t>
            </a:r>
          </a:p>
          <a:p>
            <a:r>
              <a:rPr lang="en-US" sz="1900" dirty="0"/>
              <a:t>  It </a:t>
            </a:r>
            <a:r>
              <a:rPr lang="en-US" sz="1900" b="1" dirty="0"/>
              <a:t>identifies the shape of the object</a:t>
            </a:r>
            <a:r>
              <a:rPr lang="en-US" sz="1900" dirty="0"/>
              <a:t>.</a:t>
            </a:r>
          </a:p>
          <a:p>
            <a:r>
              <a:rPr lang="en-US" sz="1900" dirty="0"/>
              <a:t>  It </a:t>
            </a:r>
            <a:r>
              <a:rPr lang="en-US" sz="1900" b="1" dirty="0"/>
              <a:t>sorts through pictures in the mind </a:t>
            </a:r>
            <a:r>
              <a:rPr lang="en-US" sz="1900" dirty="0"/>
              <a:t>looking for </a:t>
            </a:r>
            <a:r>
              <a:rPr lang="en-US" sz="1900" b="1" dirty="0"/>
              <a:t>something similar</a:t>
            </a:r>
            <a:r>
              <a:rPr lang="en-US" sz="1900" dirty="0"/>
              <a:t>, then comes up with a </a:t>
            </a:r>
            <a:r>
              <a:rPr lang="en-US" sz="1900" b="1" dirty="0"/>
              <a:t>name for the object being sensed</a:t>
            </a:r>
            <a:r>
              <a:rPr lang="en-US" sz="1900" dirty="0"/>
              <a:t>.</a:t>
            </a:r>
          </a:p>
          <a:p>
            <a:r>
              <a:rPr lang="en-US" sz="1900" dirty="0"/>
              <a:t>  The </a:t>
            </a:r>
            <a:r>
              <a:rPr lang="en-US" sz="1900" b="1" dirty="0"/>
              <a:t>mind then attaches a label </a:t>
            </a:r>
            <a:r>
              <a:rPr lang="en-US" sz="1900" dirty="0"/>
              <a:t>for </a:t>
            </a:r>
            <a:r>
              <a:rPr lang="en-US" sz="1900" b="1" dirty="0"/>
              <a:t>what we see</a:t>
            </a:r>
            <a:r>
              <a:rPr lang="en-US" sz="1900" dirty="0"/>
              <a:t>, which will </a:t>
            </a:r>
            <a:r>
              <a:rPr lang="en-US" sz="1900" b="1" dirty="0"/>
              <a:t>color from this moment forward </a:t>
            </a:r>
            <a:r>
              <a:rPr lang="en-US" sz="1900" dirty="0"/>
              <a:t>how we </a:t>
            </a:r>
            <a:r>
              <a:rPr lang="en-US" sz="1900" b="1" dirty="0"/>
              <a:t>perceive and interact with the object</a:t>
            </a:r>
            <a:r>
              <a:rPr lang="en-US" sz="1900" dirty="0"/>
              <a:t>.</a:t>
            </a:r>
          </a:p>
        </p:txBody>
      </p:sp>
      <p:sp>
        <p:nvSpPr>
          <p:cNvPr id="4" name="Slide Number Placeholder 3"/>
          <p:cNvSpPr>
            <a:spLocks noGrp="1"/>
          </p:cNvSpPr>
          <p:nvPr>
            <p:ph type="sldNum" sz="quarter" idx="10"/>
          </p:nvPr>
        </p:nvSpPr>
        <p:spPr/>
        <p:txBody>
          <a:bodyPr/>
          <a:lstStyle/>
          <a:p>
            <a:fld id="{A43F6386-FED8-4CB2-82D4-FC0E60115B6D}" type="slidenum">
              <a:rPr lang="en-US" smtClean="0"/>
              <a:t>14</a:t>
            </a:fld>
            <a:endParaRPr lang="en-US"/>
          </a:p>
        </p:txBody>
      </p:sp>
    </p:spTree>
    <p:extLst>
      <p:ext uri="{BB962C8B-B14F-4D97-AF65-F5344CB8AC3E}">
        <p14:creationId xmlns:p14="http://schemas.microsoft.com/office/powerpoint/2010/main" val="1797754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  The </a:t>
            </a:r>
            <a:r>
              <a:rPr lang="en-US" sz="1800" b="1" dirty="0"/>
              <a:t>fourth aggregate </a:t>
            </a:r>
            <a:r>
              <a:rPr lang="en-US" sz="1800" dirty="0"/>
              <a:t>is </a:t>
            </a:r>
            <a:r>
              <a:rPr lang="en-US" sz="1800" b="1" dirty="0"/>
              <a:t>mental formations </a:t>
            </a:r>
            <a:r>
              <a:rPr lang="en-US" sz="1800" b="1" dirty="0" smtClean="0"/>
              <a:t>also</a:t>
            </a:r>
            <a:r>
              <a:rPr lang="en-US" sz="1800" b="1" baseline="0" dirty="0" smtClean="0"/>
              <a:t> translated as</a:t>
            </a:r>
            <a:r>
              <a:rPr lang="en-US" sz="1800" b="1" dirty="0" smtClean="0"/>
              <a:t> </a:t>
            </a:r>
            <a:r>
              <a:rPr lang="en-US" sz="1800" b="1" dirty="0"/>
              <a:t>volitional formations</a:t>
            </a:r>
            <a:r>
              <a:rPr lang="en-US" sz="1800" dirty="0"/>
              <a:t>.</a:t>
            </a:r>
          </a:p>
          <a:p>
            <a:r>
              <a:rPr lang="en-US" sz="1800" dirty="0"/>
              <a:t>  [click] You </a:t>
            </a:r>
            <a:r>
              <a:rPr lang="en-US" sz="1800" b="1" dirty="0"/>
              <a:t>decide what to do in response to this sensation</a:t>
            </a:r>
            <a:r>
              <a:rPr lang="en-US" sz="1800" dirty="0"/>
              <a:t>. </a:t>
            </a:r>
          </a:p>
          <a:p>
            <a:r>
              <a:rPr lang="en-US" sz="1800" dirty="0"/>
              <a:t>  [click] Maybe you’re a </a:t>
            </a:r>
            <a:r>
              <a:rPr lang="en-US" sz="1800" b="1" dirty="0"/>
              <a:t>non-conformist that hates name cards</a:t>
            </a:r>
            <a:r>
              <a:rPr lang="en-US" sz="1800" dirty="0"/>
              <a:t>.  And you’re having a </a:t>
            </a:r>
            <a:r>
              <a:rPr lang="en-US" sz="1800" b="1" dirty="0"/>
              <a:t>really rotten day</a:t>
            </a:r>
            <a:r>
              <a:rPr lang="en-US" sz="1800" dirty="0"/>
              <a:t>.  So you </a:t>
            </a:r>
            <a:r>
              <a:rPr lang="en-US" sz="1800" b="1" dirty="0"/>
              <a:t>decide to crumple up the name card and thrown it down on the table</a:t>
            </a:r>
            <a:r>
              <a:rPr lang="en-US" sz="1800" dirty="0"/>
              <a:t>.</a:t>
            </a:r>
          </a:p>
          <a:p>
            <a:r>
              <a:rPr lang="en-US" sz="1800" dirty="0"/>
              <a:t>  [click]  Or maybe you </a:t>
            </a:r>
            <a:r>
              <a:rPr lang="en-US" sz="1800" b="1" dirty="0"/>
              <a:t>choose to smile at the person who gave you the name card </a:t>
            </a:r>
            <a:r>
              <a:rPr lang="en-US" sz="1800" dirty="0"/>
              <a:t>and </a:t>
            </a:r>
            <a:r>
              <a:rPr lang="en-US" sz="1800" b="1" dirty="0"/>
              <a:t>thank them for setting up the meeting</a:t>
            </a:r>
            <a:r>
              <a:rPr lang="en-US" sz="1800" dirty="0"/>
              <a:t>.</a:t>
            </a:r>
          </a:p>
        </p:txBody>
      </p:sp>
      <p:sp>
        <p:nvSpPr>
          <p:cNvPr id="4" name="Slide Number Placeholder 3"/>
          <p:cNvSpPr>
            <a:spLocks noGrp="1"/>
          </p:cNvSpPr>
          <p:nvPr>
            <p:ph type="sldNum" sz="quarter" idx="10"/>
          </p:nvPr>
        </p:nvSpPr>
        <p:spPr/>
        <p:txBody>
          <a:bodyPr/>
          <a:lstStyle/>
          <a:p>
            <a:fld id="{A43F6386-FED8-4CB2-82D4-FC0E60115B6D}" type="slidenum">
              <a:rPr lang="en-US" smtClean="0"/>
              <a:t>15</a:t>
            </a:fld>
            <a:endParaRPr lang="en-US"/>
          </a:p>
        </p:txBody>
      </p:sp>
    </p:spTree>
    <p:extLst>
      <p:ext uri="{BB962C8B-B14F-4D97-AF65-F5344CB8AC3E}">
        <p14:creationId xmlns:p14="http://schemas.microsoft.com/office/powerpoint/2010/main" val="3192802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1788" y="735013"/>
            <a:ext cx="3898900" cy="21939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The </a:t>
            </a:r>
            <a:r>
              <a:rPr lang="en-US" sz="1800" b="1" dirty="0" smtClean="0"/>
              <a:t>fifth aggregate is consciousness</a:t>
            </a:r>
            <a:r>
              <a:rPr lang="en-US" sz="1800" dirty="0" smtClean="0"/>
              <a:t>.  </a:t>
            </a:r>
            <a:r>
              <a:rPr lang="en-US" sz="1800" b="1" dirty="0" smtClean="0"/>
              <a:t>Buddhism</a:t>
            </a:r>
            <a:r>
              <a:rPr lang="en-US" sz="1800" dirty="0" smtClean="0"/>
              <a:t> describes </a:t>
            </a:r>
            <a:r>
              <a:rPr lang="en-US" sz="1800" b="1" dirty="0" smtClean="0"/>
              <a:t>many </a:t>
            </a:r>
            <a:r>
              <a:rPr lang="en-US" sz="1800" b="1" dirty="0" err="1" smtClean="0"/>
              <a:t>consciousnesses</a:t>
            </a:r>
            <a:r>
              <a:rPr lang="en-US" sz="1800" b="1"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baseline="0" dirty="0" smtClean="0"/>
              <a:t>[click] For example,</a:t>
            </a:r>
          </a:p>
          <a:p>
            <a:r>
              <a:rPr lang="en-US" sz="1800" b="0" dirty="0" smtClean="0"/>
              <a:t>When </a:t>
            </a:r>
            <a:r>
              <a:rPr lang="en-US" sz="1800" b="0" baseline="0" dirty="0" smtClean="0"/>
              <a:t>the eye (</a:t>
            </a:r>
            <a:r>
              <a:rPr lang="en-US" sz="1800" b="0" dirty="0" smtClean="0"/>
              <a:t>an internal sense </a:t>
            </a:r>
            <a:r>
              <a:rPr lang="en-US" sz="1800" b="0" dirty="0" smtClean="0"/>
              <a:t>base, in</a:t>
            </a:r>
            <a:r>
              <a:rPr lang="en-US" sz="1800" b="0" baseline="0" dirty="0" smtClean="0"/>
              <a:t> ordinary parlance we would call this a sense organ</a:t>
            </a:r>
            <a:r>
              <a:rPr lang="en-US" sz="1800" b="0" dirty="0" smtClean="0"/>
              <a:t>)</a:t>
            </a:r>
            <a:r>
              <a:rPr lang="en-US" sz="1800" b="0" baseline="0" dirty="0" smtClean="0"/>
              <a:t> </a:t>
            </a:r>
            <a:r>
              <a:rPr lang="en-US" sz="1800" b="0" baseline="0" dirty="0" smtClean="0"/>
              <a:t>senses a visible object (an external sense base) </a:t>
            </a:r>
            <a:r>
              <a:rPr lang="en-US" sz="1800" b="0" baseline="0" dirty="0" smtClean="0"/>
              <a:t>this results </a:t>
            </a:r>
            <a:r>
              <a:rPr lang="en-US" sz="1800" b="0" baseline="0" dirty="0" smtClean="0"/>
              <a:t>in eye consciousness, </a:t>
            </a:r>
            <a:r>
              <a:rPr lang="en-US" sz="1800" b="0" baseline="0" dirty="0" smtClean="0"/>
              <a:t>and this entire process </a:t>
            </a:r>
            <a:r>
              <a:rPr lang="en-US" sz="1800" b="0" baseline="0" dirty="0" smtClean="0"/>
              <a:t>is referred to as sensory contact, </a:t>
            </a:r>
            <a:r>
              <a:rPr lang="en-US" sz="1800" b="0" baseline="0" dirty="0" err="1" smtClean="0"/>
              <a:t>sparśa</a:t>
            </a:r>
            <a:r>
              <a:rPr lang="en-US" sz="1800" b="0" baseline="0" dirty="0" smtClean="0"/>
              <a:t>.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This </a:t>
            </a:r>
            <a:r>
              <a:rPr lang="en-US" sz="1800" baseline="0" dirty="0" smtClean="0"/>
              <a:t>is true for the ear, nose, tongue, body, and mind, as well.   </a:t>
            </a:r>
            <a:endParaRPr lang="en-US" sz="18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  Notice that Buddhism </a:t>
            </a:r>
            <a:r>
              <a:rPr lang="en-US" sz="1800" baseline="0" dirty="0" smtClean="0"/>
              <a:t>considers the mind as a sense base.</a:t>
            </a:r>
          </a:p>
          <a:p>
            <a:r>
              <a:rPr lang="en-US" sz="1800" baseline="0" dirty="0" smtClean="0"/>
              <a:t>  So there are </a:t>
            </a:r>
            <a:r>
              <a:rPr lang="en-US" sz="1800" b="1" baseline="0" dirty="0" smtClean="0"/>
              <a:t>six sensory </a:t>
            </a:r>
            <a:r>
              <a:rPr lang="en-US" sz="1800" b="1" baseline="0" dirty="0" err="1" smtClean="0"/>
              <a:t>consciousnesses</a:t>
            </a:r>
            <a:r>
              <a:rPr lang="en-US" sz="1800" baseline="0" dirty="0" smtClean="0"/>
              <a:t>.</a:t>
            </a:r>
          </a:p>
          <a:p>
            <a:r>
              <a:rPr lang="en-US" sz="1600" baseline="0" dirty="0" smtClean="0"/>
              <a:t>  </a:t>
            </a:r>
          </a:p>
        </p:txBody>
      </p:sp>
      <p:sp>
        <p:nvSpPr>
          <p:cNvPr id="4" name="Slide Number Placeholder 3"/>
          <p:cNvSpPr>
            <a:spLocks noGrp="1"/>
          </p:cNvSpPr>
          <p:nvPr>
            <p:ph type="sldNum" sz="quarter" idx="10"/>
          </p:nvPr>
        </p:nvSpPr>
        <p:spPr/>
        <p:txBody>
          <a:bodyPr/>
          <a:lstStyle/>
          <a:p>
            <a:fld id="{A43F6386-FED8-4CB2-82D4-FC0E60115B6D}" type="slidenum">
              <a:rPr lang="en-US" smtClean="0"/>
              <a:t>16</a:t>
            </a:fld>
            <a:endParaRPr lang="en-US"/>
          </a:p>
        </p:txBody>
      </p:sp>
    </p:spTree>
    <p:extLst>
      <p:ext uri="{BB962C8B-B14F-4D97-AF65-F5344CB8AC3E}">
        <p14:creationId xmlns:p14="http://schemas.microsoft.com/office/powerpoint/2010/main" val="2836992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  </a:t>
            </a:r>
            <a:r>
              <a:rPr lang="en-US" sz="1600" dirty="0" smtClean="0"/>
              <a:t>There’s another consciousness we should mention.</a:t>
            </a:r>
            <a:endParaRPr lang="en-US" sz="1600" dirty="0"/>
          </a:p>
          <a:p>
            <a:r>
              <a:rPr lang="en-US" sz="1600" dirty="0"/>
              <a:t>  [click] This </a:t>
            </a:r>
            <a:r>
              <a:rPr lang="en-US" sz="1600" dirty="0" smtClean="0"/>
              <a:t>consequence </a:t>
            </a:r>
            <a:r>
              <a:rPr lang="en-US" sz="1600" b="1" dirty="0"/>
              <a:t>explains</a:t>
            </a:r>
            <a:r>
              <a:rPr lang="en-US" sz="1600" dirty="0"/>
              <a:t> why </a:t>
            </a:r>
            <a:r>
              <a:rPr lang="en-US" sz="1600" b="1" dirty="0"/>
              <a:t>everything we think, say, or do </a:t>
            </a:r>
            <a:r>
              <a:rPr lang="en-US" sz="1600" dirty="0"/>
              <a:t>can </a:t>
            </a:r>
            <a:r>
              <a:rPr lang="en-US" sz="1600" b="1" dirty="0"/>
              <a:t>produce </a:t>
            </a:r>
            <a:r>
              <a:rPr lang="en-US" sz="1600" b="1" dirty="0" smtClean="0"/>
              <a:t>consequences</a:t>
            </a:r>
            <a:r>
              <a:rPr lang="en-US" sz="1600" dirty="0"/>
              <a:t>. </a:t>
            </a:r>
          </a:p>
          <a:p>
            <a:r>
              <a:rPr lang="en-US" sz="1600" dirty="0"/>
              <a:t>  [click] </a:t>
            </a:r>
            <a:r>
              <a:rPr lang="en-US" sz="1600" dirty="0" smtClean="0"/>
              <a:t>Say </a:t>
            </a:r>
            <a:r>
              <a:rPr lang="en-US" sz="1600" dirty="0"/>
              <a:t>that </a:t>
            </a:r>
            <a:r>
              <a:rPr lang="en-US" sz="1600" dirty="0" smtClean="0"/>
              <a:t>you </a:t>
            </a:r>
            <a:r>
              <a:rPr lang="en-US" sz="1600" b="1" dirty="0"/>
              <a:t>decide to crumple </a:t>
            </a:r>
            <a:r>
              <a:rPr lang="en-US" sz="1600" b="1" dirty="0" smtClean="0"/>
              <a:t>the</a:t>
            </a:r>
            <a:r>
              <a:rPr lang="en-US" sz="1600" b="1" baseline="0" dirty="0" smtClean="0"/>
              <a:t> name card</a:t>
            </a:r>
            <a:r>
              <a:rPr lang="en-US" sz="1600" b="1" dirty="0" smtClean="0"/>
              <a:t> </a:t>
            </a:r>
            <a:r>
              <a:rPr lang="en-US" sz="1600" b="1" dirty="0"/>
              <a:t>up and throw it </a:t>
            </a:r>
            <a:r>
              <a:rPr lang="en-US" sz="1600" b="1" dirty="0" smtClean="0"/>
              <a:t>onto </a:t>
            </a:r>
            <a:r>
              <a:rPr lang="en-US" sz="1600" b="1" dirty="0"/>
              <a:t>the table</a:t>
            </a:r>
            <a:r>
              <a:rPr lang="en-US" sz="1600" dirty="0"/>
              <a:t>.</a:t>
            </a:r>
          </a:p>
          <a:p>
            <a:r>
              <a:rPr lang="en-US" sz="1600" dirty="0"/>
              <a:t>  [click]  That </a:t>
            </a:r>
            <a:r>
              <a:rPr lang="en-US" sz="1600" b="1" dirty="0"/>
              <a:t>thought</a:t>
            </a:r>
            <a:r>
              <a:rPr lang="en-US" sz="1600" dirty="0"/>
              <a:t>, and </a:t>
            </a:r>
            <a:r>
              <a:rPr lang="en-US" sz="1600" b="1" dirty="0"/>
              <a:t>even more so if you act on that thought</a:t>
            </a:r>
            <a:r>
              <a:rPr lang="en-US" sz="1600" dirty="0"/>
              <a:t>, </a:t>
            </a:r>
            <a:r>
              <a:rPr lang="en-US" sz="1600" b="1" dirty="0"/>
              <a:t>produces a negative karmic seed</a:t>
            </a:r>
            <a:r>
              <a:rPr lang="en-US" sz="1600" dirty="0"/>
              <a:t>.</a:t>
            </a:r>
          </a:p>
          <a:p>
            <a:r>
              <a:rPr lang="en-US" sz="1600" dirty="0"/>
              <a:t>  [click]  That </a:t>
            </a:r>
            <a:r>
              <a:rPr lang="en-US" sz="1600" b="1" dirty="0"/>
              <a:t>negative karmic seed </a:t>
            </a:r>
            <a:r>
              <a:rPr lang="en-US" sz="1600" dirty="0"/>
              <a:t>then gets </a:t>
            </a:r>
            <a:r>
              <a:rPr lang="en-US" sz="1600" b="1" dirty="0"/>
              <a:t>embedded in the </a:t>
            </a:r>
            <a:r>
              <a:rPr lang="en-US" sz="1600" b="1" dirty="0" err="1"/>
              <a:t>Alaya</a:t>
            </a:r>
            <a:r>
              <a:rPr lang="en-US" sz="1600" b="1" dirty="0"/>
              <a:t> </a:t>
            </a:r>
            <a:r>
              <a:rPr lang="en-US" sz="1600" b="1" dirty="0" err="1"/>
              <a:t>Vijnana</a:t>
            </a:r>
            <a:r>
              <a:rPr lang="en-US" sz="1600" dirty="0"/>
              <a:t>, the </a:t>
            </a:r>
            <a:r>
              <a:rPr lang="en-US" sz="1600" b="1" dirty="0"/>
              <a:t>Storehouse Consciousness</a:t>
            </a:r>
            <a:r>
              <a:rPr lang="en-US" sz="1600" dirty="0"/>
              <a:t>.</a:t>
            </a:r>
          </a:p>
          <a:p>
            <a:r>
              <a:rPr lang="en-US" sz="1600" dirty="0"/>
              <a:t>  [click]  If, instead, you decide to </a:t>
            </a:r>
            <a:r>
              <a:rPr lang="en-US" sz="1600" b="1" dirty="0"/>
              <a:t>smile and thank the person </a:t>
            </a:r>
            <a:r>
              <a:rPr lang="en-US" sz="1600" dirty="0"/>
              <a:t>who gave you the name card, that </a:t>
            </a:r>
            <a:r>
              <a:rPr lang="en-US" sz="1600" b="1" dirty="0"/>
              <a:t>produces a positive karmic seed</a:t>
            </a:r>
            <a:r>
              <a:rPr lang="en-US" sz="1600" dirty="0"/>
              <a:t>.</a:t>
            </a:r>
          </a:p>
          <a:p>
            <a:r>
              <a:rPr lang="en-US" sz="1600" dirty="0"/>
              <a:t>  [click]  That </a:t>
            </a:r>
            <a:r>
              <a:rPr lang="en-US" sz="1600" b="1" dirty="0"/>
              <a:t>positive karmic seed </a:t>
            </a:r>
            <a:r>
              <a:rPr lang="en-US" sz="1600" dirty="0"/>
              <a:t>is </a:t>
            </a:r>
            <a:r>
              <a:rPr lang="en-US" sz="1600" b="1" dirty="0"/>
              <a:t>stored in the </a:t>
            </a:r>
            <a:r>
              <a:rPr lang="en-US" sz="1600" b="1" dirty="0" err="1"/>
              <a:t>Alaya</a:t>
            </a:r>
            <a:r>
              <a:rPr lang="en-US" sz="1600" b="1" dirty="0"/>
              <a:t> </a:t>
            </a:r>
            <a:r>
              <a:rPr lang="en-US" sz="1600" b="1" dirty="0" err="1"/>
              <a:t>Vijnana</a:t>
            </a:r>
            <a:r>
              <a:rPr lang="en-US" sz="1600" dirty="0"/>
              <a:t>.</a:t>
            </a:r>
          </a:p>
          <a:p>
            <a:r>
              <a:rPr lang="en-US" sz="1600" dirty="0"/>
              <a:t>  [click]  </a:t>
            </a:r>
            <a:r>
              <a:rPr lang="en-US" sz="1600" b="1" dirty="0"/>
              <a:t>Over time</a:t>
            </a:r>
            <a:r>
              <a:rPr lang="en-US" sz="1600" dirty="0"/>
              <a:t>, </a:t>
            </a:r>
            <a:r>
              <a:rPr lang="en-US" sz="1600" b="1" dirty="0"/>
              <a:t>many karmic seeds accumulate in the </a:t>
            </a:r>
            <a:r>
              <a:rPr lang="en-US" sz="1600" b="1" dirty="0" err="1"/>
              <a:t>Alaya</a:t>
            </a:r>
            <a:r>
              <a:rPr lang="en-US" sz="1600" b="1" dirty="0"/>
              <a:t> </a:t>
            </a:r>
            <a:r>
              <a:rPr lang="en-US" sz="1600" b="1" dirty="0" err="1"/>
              <a:t>Vijnana</a:t>
            </a:r>
            <a:r>
              <a:rPr lang="en-US" sz="1600" dirty="0"/>
              <a:t>.  When we </a:t>
            </a:r>
            <a:r>
              <a:rPr lang="en-US" sz="1600" b="1" dirty="0"/>
              <a:t>die and are reborn</a:t>
            </a:r>
            <a:r>
              <a:rPr lang="en-US" sz="1600" dirty="0"/>
              <a:t>, this </a:t>
            </a:r>
            <a:r>
              <a:rPr lang="en-US" sz="1600" b="1" dirty="0"/>
              <a:t>Storehouse Consciousness goes with us</a:t>
            </a:r>
            <a:r>
              <a:rPr lang="en-US" sz="1600" dirty="0"/>
              <a:t>.  The result is that at </a:t>
            </a:r>
            <a:r>
              <a:rPr lang="en-US" sz="1600" b="1" dirty="0"/>
              <a:t>sometime in the future</a:t>
            </a:r>
            <a:r>
              <a:rPr lang="en-US" sz="1600" dirty="0"/>
              <a:t>, </a:t>
            </a:r>
            <a:r>
              <a:rPr lang="en-US" sz="1600" b="1" dirty="0"/>
              <a:t>each of these karmic seeds</a:t>
            </a:r>
            <a:r>
              <a:rPr lang="en-US" sz="1600" dirty="0"/>
              <a:t>, whether positive or negative, </a:t>
            </a:r>
            <a:r>
              <a:rPr lang="en-US" sz="1600" b="1" dirty="0"/>
              <a:t>will ripen</a:t>
            </a:r>
            <a:r>
              <a:rPr lang="en-US" sz="1600" dirty="0"/>
              <a:t>.  </a:t>
            </a:r>
            <a:r>
              <a:rPr lang="en-US" sz="1600" b="1" dirty="0"/>
              <a:t>Negative seeds produce negative future </a:t>
            </a:r>
            <a:r>
              <a:rPr lang="en-US" sz="1600" b="1" dirty="0" smtClean="0"/>
              <a:t>experiences, suffering</a:t>
            </a:r>
            <a:r>
              <a:rPr lang="en-US" sz="1600" dirty="0" smtClean="0"/>
              <a:t>.  </a:t>
            </a:r>
            <a:r>
              <a:rPr lang="en-US" sz="1600" b="1" dirty="0"/>
              <a:t>Positive seeds</a:t>
            </a:r>
            <a:r>
              <a:rPr lang="en-US" sz="1600" dirty="0"/>
              <a:t> produce </a:t>
            </a:r>
            <a:r>
              <a:rPr lang="en-US" sz="1600" b="1" dirty="0"/>
              <a:t>positive future experiences.</a:t>
            </a:r>
            <a:r>
              <a:rPr lang="en-US" sz="1600" dirty="0"/>
              <a:t>  </a:t>
            </a:r>
          </a:p>
          <a:p>
            <a:r>
              <a:rPr lang="en-US" sz="1600" dirty="0"/>
              <a:t>   This is </a:t>
            </a:r>
            <a:r>
              <a:rPr lang="en-US" sz="1600" b="1" dirty="0"/>
              <a:t>how karma works</a:t>
            </a:r>
            <a:r>
              <a:rPr lang="en-US" sz="1600" dirty="0"/>
              <a:t>.  </a:t>
            </a:r>
          </a:p>
        </p:txBody>
      </p:sp>
      <p:sp>
        <p:nvSpPr>
          <p:cNvPr id="4" name="Slide Number Placeholder 3"/>
          <p:cNvSpPr>
            <a:spLocks noGrp="1"/>
          </p:cNvSpPr>
          <p:nvPr>
            <p:ph type="sldNum" sz="quarter" idx="10"/>
          </p:nvPr>
        </p:nvSpPr>
        <p:spPr/>
        <p:txBody>
          <a:bodyPr/>
          <a:lstStyle/>
          <a:p>
            <a:fld id="{A43F6386-FED8-4CB2-82D4-FC0E60115B6D}" type="slidenum">
              <a:rPr lang="en-US" smtClean="0"/>
              <a:t>17</a:t>
            </a:fld>
            <a:endParaRPr lang="en-US"/>
          </a:p>
        </p:txBody>
      </p:sp>
    </p:spTree>
    <p:extLst>
      <p:ext uri="{BB962C8B-B14F-4D97-AF65-F5344CB8AC3E}">
        <p14:creationId xmlns:p14="http://schemas.microsoft.com/office/powerpoint/2010/main" val="3529582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  There are two errors we make concerning the </a:t>
            </a:r>
            <a:r>
              <a:rPr lang="en-US" sz="1800" dirty="0" err="1" smtClean="0"/>
              <a:t>Skandha</a:t>
            </a:r>
            <a:r>
              <a:rPr lang="en-US" sz="1800" dirty="0" smtClean="0"/>
              <a:t>:</a:t>
            </a:r>
          </a:p>
          <a:p>
            <a:r>
              <a:rPr lang="en-US" sz="1800" dirty="0" smtClean="0"/>
              <a:t>  [click]  Identification: We falsely identify</a:t>
            </a:r>
            <a:r>
              <a:rPr lang="en-US" sz="1800" baseline="0" dirty="0" smtClean="0"/>
              <a:t> them as “me.”</a:t>
            </a:r>
          </a:p>
          <a:p>
            <a:r>
              <a:rPr lang="en-US" sz="1800" baseline="0" dirty="0" smtClean="0"/>
              <a:t>  [click]  Possession: We falsely identify them as “mine.”</a:t>
            </a:r>
            <a:endParaRPr lang="en-US" sz="1800" dirty="0" smtClean="0"/>
          </a:p>
          <a:p>
            <a:r>
              <a:rPr lang="en-US" sz="1800" dirty="0" smtClean="0"/>
              <a:t>  Let’s take </a:t>
            </a:r>
            <a:r>
              <a:rPr lang="en-US" sz="1800" b="1" dirty="0"/>
              <a:t>mental </a:t>
            </a:r>
            <a:r>
              <a:rPr lang="en-US" sz="1800" b="1" dirty="0" smtClean="0"/>
              <a:t>formations as our example.</a:t>
            </a:r>
            <a:endParaRPr lang="en-US" sz="1800" dirty="0"/>
          </a:p>
          <a:p>
            <a:r>
              <a:rPr lang="en-US" sz="1800" dirty="0"/>
              <a:t>  [click]  Let’s say </a:t>
            </a:r>
            <a:r>
              <a:rPr lang="en-US" sz="1800" b="1" dirty="0"/>
              <a:t>you are at a meeting at work</a:t>
            </a:r>
            <a:r>
              <a:rPr lang="en-US" sz="1800" dirty="0"/>
              <a:t>.</a:t>
            </a:r>
          </a:p>
          <a:p>
            <a:r>
              <a:rPr lang="en-US" sz="1800" dirty="0"/>
              <a:t>  [click]  </a:t>
            </a:r>
            <a:r>
              <a:rPr lang="en-US" sz="1800" b="1" dirty="0"/>
              <a:t>You express </a:t>
            </a:r>
            <a:r>
              <a:rPr lang="en-US" sz="1800" dirty="0"/>
              <a:t>what you think is a </a:t>
            </a:r>
            <a:r>
              <a:rPr lang="en-US" sz="1800" b="1" dirty="0"/>
              <a:t>brilliant idea</a:t>
            </a:r>
            <a:r>
              <a:rPr lang="en-US" sz="1800" dirty="0"/>
              <a:t>.</a:t>
            </a:r>
          </a:p>
          <a:p>
            <a:r>
              <a:rPr lang="en-US" sz="1800" dirty="0"/>
              <a:t>  [click]  </a:t>
            </a:r>
            <a:r>
              <a:rPr lang="en-US" sz="1800" b="1" dirty="0"/>
              <a:t>Your boss</a:t>
            </a:r>
            <a:r>
              <a:rPr lang="en-US" sz="1800" dirty="0"/>
              <a:t>, however, says, in front of everyone: “</a:t>
            </a:r>
            <a:r>
              <a:rPr lang="en-US" sz="1800" b="1" dirty="0"/>
              <a:t>That’s incredibly stupid</a:t>
            </a:r>
            <a:r>
              <a:rPr lang="en-US" sz="1800" dirty="0"/>
              <a:t>.  </a:t>
            </a:r>
            <a:r>
              <a:rPr lang="en-US" sz="1800" b="1" dirty="0"/>
              <a:t>That’s the most stupid thing I’ve heard all day</a:t>
            </a:r>
            <a:r>
              <a:rPr lang="en-US" sz="1800" dirty="0"/>
              <a:t>.”</a:t>
            </a:r>
          </a:p>
          <a:p>
            <a:r>
              <a:rPr lang="en-US" sz="1800" dirty="0"/>
              <a:t>  [click]  </a:t>
            </a:r>
            <a:r>
              <a:rPr lang="en-US" sz="1800" b="1" dirty="0"/>
              <a:t>How do you feel</a:t>
            </a:r>
            <a:r>
              <a:rPr lang="en-US" sz="1800" dirty="0"/>
              <a:t>?</a:t>
            </a:r>
          </a:p>
          <a:p>
            <a:r>
              <a:rPr lang="en-US" sz="1800" dirty="0"/>
              <a:t>  [click]  If you’re like most of us, this </a:t>
            </a:r>
            <a:r>
              <a:rPr lang="en-US" sz="1800" b="1" dirty="0"/>
              <a:t>does not make you feel good</a:t>
            </a:r>
            <a:r>
              <a:rPr lang="en-US" sz="1800" dirty="0"/>
              <a:t>.</a:t>
            </a:r>
          </a:p>
          <a:p>
            <a:r>
              <a:rPr lang="en-US" sz="1800" dirty="0"/>
              <a:t>  [click]  The question is: </a:t>
            </a:r>
            <a:r>
              <a:rPr lang="en-US" sz="1800" b="1" dirty="0"/>
              <a:t>why</a:t>
            </a:r>
            <a:r>
              <a:rPr lang="en-US" sz="1800" dirty="0"/>
              <a:t>?</a:t>
            </a:r>
          </a:p>
          <a:p>
            <a:r>
              <a:rPr lang="en-US" sz="1800" dirty="0"/>
              <a:t>  [click]  We see </a:t>
            </a:r>
            <a:r>
              <a:rPr lang="en-US" sz="1800" b="1" dirty="0"/>
              <a:t>our thoughts, our expressions</a:t>
            </a:r>
            <a:r>
              <a:rPr lang="en-US" sz="1800" dirty="0"/>
              <a:t>, [click]  as </a:t>
            </a:r>
            <a:r>
              <a:rPr lang="en-US" sz="1800" b="1" dirty="0"/>
              <a:t>extensions of the self</a:t>
            </a:r>
            <a:r>
              <a:rPr lang="en-US" sz="1800" dirty="0"/>
              <a:t>.</a:t>
            </a:r>
          </a:p>
          <a:p>
            <a:r>
              <a:rPr lang="en-US" sz="1800" dirty="0"/>
              <a:t>  If someone </a:t>
            </a:r>
            <a:r>
              <a:rPr lang="en-US" sz="1800" b="1" dirty="0"/>
              <a:t>attacks our ideas, our expressions </a:t>
            </a:r>
            <a:r>
              <a:rPr lang="en-US" sz="1800" dirty="0"/>
              <a:t>we feel it as an </a:t>
            </a:r>
            <a:r>
              <a:rPr lang="en-US" sz="1800" b="1" dirty="0"/>
              <a:t>attack on the self</a:t>
            </a:r>
            <a:r>
              <a:rPr lang="en-US" sz="1800" dirty="0"/>
              <a:t>.</a:t>
            </a:r>
          </a:p>
          <a:p>
            <a:r>
              <a:rPr lang="en-US" sz="1800" baseline="0" dirty="0" smtClean="0"/>
              <a:t>   That </a:t>
            </a:r>
            <a:r>
              <a:rPr lang="en-US" sz="1800" b="1" baseline="0" dirty="0" smtClean="0"/>
              <a:t>false identification as the self leads to suffering</a:t>
            </a:r>
            <a:r>
              <a:rPr lang="en-US" sz="1800" baseline="0" dirty="0" smtClean="0"/>
              <a:t>.  </a:t>
            </a:r>
          </a:p>
        </p:txBody>
      </p:sp>
      <p:sp>
        <p:nvSpPr>
          <p:cNvPr id="4" name="Slide Number Placeholder 3"/>
          <p:cNvSpPr>
            <a:spLocks noGrp="1"/>
          </p:cNvSpPr>
          <p:nvPr>
            <p:ph type="sldNum" sz="quarter" idx="10"/>
          </p:nvPr>
        </p:nvSpPr>
        <p:spPr/>
        <p:txBody>
          <a:bodyPr/>
          <a:lstStyle/>
          <a:p>
            <a:fld id="{A43F6386-FED8-4CB2-82D4-FC0E60115B6D}" type="slidenum">
              <a:rPr lang="en-US" smtClean="0"/>
              <a:t>18</a:t>
            </a:fld>
            <a:endParaRPr lang="en-US"/>
          </a:p>
        </p:txBody>
      </p:sp>
    </p:spTree>
    <p:extLst>
      <p:ext uri="{BB962C8B-B14F-4D97-AF65-F5344CB8AC3E}">
        <p14:creationId xmlns:p14="http://schemas.microsoft.com/office/powerpoint/2010/main" val="2890232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1788" y="735013"/>
            <a:ext cx="3898900" cy="2193925"/>
          </a:xfrm>
        </p:spPr>
      </p:sp>
      <p:sp>
        <p:nvSpPr>
          <p:cNvPr id="3" name="Notes Placeholder 2"/>
          <p:cNvSpPr>
            <a:spLocks noGrp="1"/>
          </p:cNvSpPr>
          <p:nvPr>
            <p:ph type="body" idx="1"/>
          </p:nvPr>
        </p:nvSpPr>
        <p:spPr/>
        <p:txBody>
          <a:bodyPr/>
          <a:lstStyle/>
          <a:p>
            <a:r>
              <a:rPr lang="en-US" sz="1800" dirty="0" smtClean="0"/>
              <a:t>  </a:t>
            </a:r>
            <a:r>
              <a:rPr lang="en-US" sz="1800" dirty="0" smtClean="0"/>
              <a:t>Let’s look at </a:t>
            </a:r>
            <a:r>
              <a:rPr lang="en-US" sz="1800" b="1" dirty="0" err="1" smtClean="0"/>
              <a:t>Rupa</a:t>
            </a:r>
            <a:r>
              <a:rPr lang="en-US" sz="1800" b="1" dirty="0" smtClean="0"/>
              <a:t>, form</a:t>
            </a:r>
            <a:r>
              <a:rPr lang="en-US" sz="1800" dirty="0" smtClean="0"/>
              <a:t>.</a:t>
            </a:r>
            <a:endParaRPr lang="en-US" sz="1800" dirty="0" smtClean="0"/>
          </a:p>
          <a:p>
            <a:r>
              <a:rPr lang="en-US" sz="1800" dirty="0" smtClean="0"/>
              <a:t>  [click]  </a:t>
            </a:r>
            <a:r>
              <a:rPr lang="en-US" sz="1800" dirty="0" smtClean="0"/>
              <a:t>We </a:t>
            </a:r>
            <a:r>
              <a:rPr lang="en-US" sz="1800" b="1" dirty="0" smtClean="0"/>
              <a:t>identify the body as </a:t>
            </a:r>
            <a:r>
              <a:rPr lang="en-US" sz="1800" b="1" baseline="0" dirty="0" smtClean="0"/>
              <a:t>“me</a:t>
            </a:r>
            <a:r>
              <a:rPr lang="en-US" sz="1800" b="1" baseline="0" dirty="0" smtClean="0"/>
              <a:t>.”</a:t>
            </a:r>
          </a:p>
          <a:p>
            <a:r>
              <a:rPr lang="en-US" sz="1800" baseline="0" dirty="0" smtClean="0"/>
              <a:t>  [click] </a:t>
            </a:r>
            <a:r>
              <a:rPr lang="en-US" sz="1800" dirty="0" smtClean="0"/>
              <a:t>What </a:t>
            </a:r>
            <a:r>
              <a:rPr lang="en-US" sz="1800" b="1" dirty="0" smtClean="0"/>
              <a:t>happens when we the</a:t>
            </a:r>
            <a:r>
              <a:rPr lang="en-US" sz="1800" b="1" baseline="0" dirty="0" smtClean="0"/>
              <a:t> body is injured</a:t>
            </a:r>
            <a:r>
              <a:rPr lang="en-US" sz="1800" baseline="0" dirty="0" smtClean="0"/>
              <a:t>?  Let’s say you put a </a:t>
            </a:r>
            <a:r>
              <a:rPr lang="en-US" sz="1800" b="1" baseline="0" dirty="0" smtClean="0"/>
              <a:t>serious gash in your arm </a:t>
            </a:r>
            <a:r>
              <a:rPr lang="en-US" sz="1800" baseline="0" dirty="0" smtClean="0"/>
              <a:t>and it’s </a:t>
            </a:r>
            <a:r>
              <a:rPr lang="en-US" sz="1800" b="1" baseline="0" dirty="0" smtClean="0"/>
              <a:t>bleeding</a:t>
            </a:r>
            <a:r>
              <a:rPr lang="en-US" sz="1800" baseline="0" dirty="0" smtClean="0"/>
              <a:t>.</a:t>
            </a:r>
            <a:endParaRPr lang="en-US" sz="1800" dirty="0"/>
          </a:p>
          <a:p>
            <a:r>
              <a:rPr lang="en-US" sz="1800" dirty="0"/>
              <a:t>  [click] </a:t>
            </a:r>
            <a:r>
              <a:rPr lang="en-US" sz="1800" baseline="0" dirty="0" smtClean="0"/>
              <a:t> Let’s take a look at our </a:t>
            </a:r>
            <a:r>
              <a:rPr lang="en-US" sz="1800" b="1" baseline="0" dirty="0" smtClean="0"/>
              <a:t>reactions to such an event</a:t>
            </a:r>
            <a:r>
              <a:rPr lang="en-US" sz="1800" baseline="0" dirty="0" smtClean="0"/>
              <a:t>.</a:t>
            </a:r>
            <a:endParaRPr lang="en-US" sz="1800" dirty="0"/>
          </a:p>
          <a:p>
            <a:r>
              <a:rPr lang="en-US" sz="1800" dirty="0"/>
              <a:t>  [click]  </a:t>
            </a:r>
            <a:r>
              <a:rPr lang="en-US" sz="1800" b="1" dirty="0" smtClean="0"/>
              <a:t>First, we</a:t>
            </a:r>
            <a:r>
              <a:rPr lang="en-US" sz="1800" b="1" baseline="0" dirty="0" smtClean="0"/>
              <a:t> experience physical pain</a:t>
            </a:r>
            <a:r>
              <a:rPr lang="en-US" sz="1800" dirty="0" smtClean="0"/>
              <a:t>.  The </a:t>
            </a:r>
            <a:r>
              <a:rPr lang="en-US" sz="1800" b="1" dirty="0" smtClean="0"/>
              <a:t>body has a system </a:t>
            </a:r>
            <a:r>
              <a:rPr lang="en-US" sz="1800" dirty="0" smtClean="0"/>
              <a:t>by which it alerts us that the physical stability—the </a:t>
            </a:r>
            <a:r>
              <a:rPr lang="en-US" sz="1800" b="1" dirty="0" smtClean="0"/>
              <a:t>healthy equilibrium of the body</a:t>
            </a:r>
            <a:r>
              <a:rPr lang="en-US" sz="1800" dirty="0" smtClean="0"/>
              <a:t>—has been </a:t>
            </a:r>
            <a:r>
              <a:rPr lang="en-US" sz="1800" b="1" dirty="0" smtClean="0"/>
              <a:t>thrown off</a:t>
            </a:r>
            <a:r>
              <a:rPr lang="en-US" sz="1800" dirty="0" smtClean="0"/>
              <a:t>;</a:t>
            </a:r>
            <a:r>
              <a:rPr lang="en-US" sz="1800" baseline="0" dirty="0" smtClean="0"/>
              <a:t> </a:t>
            </a:r>
            <a:r>
              <a:rPr lang="en-US" sz="1800" dirty="0" smtClean="0"/>
              <a:t>we are </a:t>
            </a:r>
            <a:r>
              <a:rPr lang="en-US" sz="1800" b="1" dirty="0" smtClean="0"/>
              <a:t>injured</a:t>
            </a:r>
            <a:r>
              <a:rPr lang="en-US" sz="1800" dirty="0" smtClean="0"/>
              <a:t> and we </a:t>
            </a:r>
            <a:r>
              <a:rPr lang="en-US" sz="1800" b="1" dirty="0" smtClean="0"/>
              <a:t>must attend to this</a:t>
            </a:r>
            <a:r>
              <a:rPr lang="en-US" sz="1800" dirty="0" smtClean="0"/>
              <a:t>.</a:t>
            </a:r>
            <a:endParaRPr lang="en-US" sz="1800" dirty="0"/>
          </a:p>
          <a:p>
            <a:r>
              <a:rPr lang="en-US" sz="1800" dirty="0"/>
              <a:t>  [click]  </a:t>
            </a:r>
            <a:r>
              <a:rPr lang="en-US" sz="1800" b="1" dirty="0" smtClean="0"/>
              <a:t>But there is a second reaction</a:t>
            </a:r>
            <a:r>
              <a:rPr lang="en-US" sz="1800" b="1" baseline="0" dirty="0" smtClean="0"/>
              <a:t> that occurs almost instantaneously after the first.  We feel emotional pain, in</a:t>
            </a:r>
            <a:r>
              <a:rPr lang="en-US" sz="1800" b="0" baseline="0" dirty="0" smtClean="0"/>
              <a:t> this case </a:t>
            </a:r>
            <a:r>
              <a:rPr lang="en-US" sz="1800" b="1" baseline="0" dirty="0" smtClean="0"/>
              <a:t>probably fear.  </a:t>
            </a:r>
            <a:r>
              <a:rPr lang="en-US" sz="1800" b="0" baseline="0" dirty="0" smtClean="0"/>
              <a:t>Because we </a:t>
            </a:r>
            <a:r>
              <a:rPr lang="en-US" sz="1800" b="1" baseline="0" dirty="0" smtClean="0"/>
              <a:t>identify the body as the self an injury to the body is experienced as an existential threat.</a:t>
            </a:r>
            <a:endParaRPr lang="en-US" sz="1800" dirty="0"/>
          </a:p>
          <a:p>
            <a:r>
              <a:rPr lang="en-US" sz="1800" dirty="0"/>
              <a:t>  [click]  </a:t>
            </a:r>
            <a:r>
              <a:rPr lang="en-US" sz="1800" dirty="0" smtClean="0"/>
              <a:t>And so </a:t>
            </a:r>
            <a:r>
              <a:rPr lang="en-US" sz="1800" b="1" dirty="0" smtClean="0"/>
              <a:t>we experience suffering.</a:t>
            </a:r>
            <a:endParaRPr lang="en-US" sz="1800" dirty="0"/>
          </a:p>
        </p:txBody>
      </p:sp>
      <p:sp>
        <p:nvSpPr>
          <p:cNvPr id="4" name="Slide Number Placeholder 3"/>
          <p:cNvSpPr>
            <a:spLocks noGrp="1"/>
          </p:cNvSpPr>
          <p:nvPr>
            <p:ph type="sldNum" sz="quarter" idx="10"/>
          </p:nvPr>
        </p:nvSpPr>
        <p:spPr/>
        <p:txBody>
          <a:bodyPr/>
          <a:lstStyle/>
          <a:p>
            <a:fld id="{A43F6386-FED8-4CB2-82D4-FC0E60115B6D}" type="slidenum">
              <a:rPr lang="en-US" smtClean="0"/>
              <a:t>19</a:t>
            </a:fld>
            <a:endParaRPr lang="en-US"/>
          </a:p>
        </p:txBody>
      </p:sp>
    </p:spTree>
    <p:extLst>
      <p:ext uri="{BB962C8B-B14F-4D97-AF65-F5344CB8AC3E}">
        <p14:creationId xmlns:p14="http://schemas.microsoft.com/office/powerpoint/2010/main" val="850946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1788" y="735013"/>
            <a:ext cx="3898900" cy="2193925"/>
          </a:xfrm>
        </p:spPr>
      </p:sp>
      <p:sp>
        <p:nvSpPr>
          <p:cNvPr id="3" name="Notes Placeholder 2"/>
          <p:cNvSpPr>
            <a:spLocks noGrp="1"/>
          </p:cNvSpPr>
          <p:nvPr>
            <p:ph type="body" idx="1"/>
          </p:nvPr>
        </p:nvSpPr>
        <p:spPr/>
        <p:txBody>
          <a:bodyPr/>
          <a:lstStyle/>
          <a:p>
            <a:pPr defTabSz="942289">
              <a:defRPr/>
            </a:pPr>
            <a:r>
              <a:rPr lang="en-US" dirty="0" smtClean="0"/>
              <a:t>  </a:t>
            </a:r>
            <a:r>
              <a:rPr lang="en-US" sz="1600" dirty="0" smtClean="0"/>
              <a:t>Just a bit of review</a:t>
            </a:r>
            <a:r>
              <a:rPr lang="en-US" sz="1600" baseline="0" dirty="0" smtClean="0"/>
              <a:t>:  One of the main teachings of the Buddha was that of the Four Noble Truths.</a:t>
            </a:r>
          </a:p>
          <a:p>
            <a:pPr defTabSz="942289">
              <a:defRPr/>
            </a:pPr>
            <a:r>
              <a:rPr lang="en-US" sz="1600" baseline="0" dirty="0" smtClean="0"/>
              <a:t>  The first is the Truth of Suffering.</a:t>
            </a:r>
          </a:p>
          <a:p>
            <a:pPr defTabSz="942289">
              <a:defRPr/>
            </a:pPr>
            <a:r>
              <a:rPr lang="en-US" sz="1600" baseline="0" dirty="0" smtClean="0"/>
              <a:t>  The origination of suffering: The Buddha taught that suffering is caused by </a:t>
            </a:r>
            <a:r>
              <a:rPr lang="en-US" sz="1600" baseline="0" dirty="0" err="1" smtClean="0"/>
              <a:t>tanha</a:t>
            </a:r>
            <a:r>
              <a:rPr lang="en-US" sz="1600" baseline="0" dirty="0" smtClean="0"/>
              <a:t>.  Literally thirst but translated as desire, greed, clinging.</a:t>
            </a:r>
          </a:p>
          <a:p>
            <a:pPr defTabSz="942289">
              <a:defRPr/>
            </a:pPr>
            <a:r>
              <a:rPr lang="en-US" sz="1600" baseline="0" dirty="0" smtClean="0"/>
              <a:t>  The cessation of suffering.  If we rid ourselves of desire, if we follow the teachings, we can reach a state of non-suffering, of nirvana.</a:t>
            </a:r>
          </a:p>
          <a:p>
            <a:pPr defTabSz="942289">
              <a:defRPr/>
            </a:pPr>
            <a:r>
              <a:rPr lang="en-US" sz="1600" baseline="0" dirty="0" smtClean="0"/>
              <a:t>  And the Path leading to the cessation of suffering—called the Noble Eightfold Path.</a:t>
            </a:r>
          </a:p>
          <a:p>
            <a:pPr defTabSz="942289">
              <a:defRPr/>
            </a:pPr>
            <a:r>
              <a:rPr lang="en-US" sz="1600" dirty="0" smtClean="0"/>
              <a:t>[click]  In examining</a:t>
            </a:r>
            <a:r>
              <a:rPr lang="en-US" sz="1600" baseline="0" dirty="0" smtClean="0"/>
              <a:t> the </a:t>
            </a:r>
            <a:r>
              <a:rPr lang="en-US" sz="1600" baseline="0" dirty="0" err="1" smtClean="0"/>
              <a:t>skandha</a:t>
            </a:r>
            <a:r>
              <a:rPr lang="en-US" sz="1600" baseline="0" dirty="0" smtClean="0"/>
              <a:t> we are </a:t>
            </a:r>
            <a:r>
              <a:rPr lang="en-US" sz="1600" dirty="0" smtClean="0"/>
              <a:t>probing deeper into the </a:t>
            </a:r>
            <a:r>
              <a:rPr lang="en-US" sz="1600" b="1" dirty="0" smtClean="0"/>
              <a:t>origination of suffering.</a:t>
            </a:r>
          </a:p>
          <a:p>
            <a:pPr defTabSz="942289">
              <a:defRPr/>
            </a:pPr>
            <a:endParaRPr lang="en-US" b="1" dirty="0" smtClean="0"/>
          </a:p>
          <a:p>
            <a:pPr defTabSz="942289">
              <a:defRPr/>
            </a:pPr>
            <a:r>
              <a:rPr lang="en-US" dirty="0" smtClean="0"/>
              <a:t>Four Noble Truths: </a:t>
            </a:r>
            <a:r>
              <a:rPr lang="en-US" dirty="0" err="1" smtClean="0"/>
              <a:t>Sì</a:t>
            </a:r>
            <a:r>
              <a:rPr lang="en-US" dirty="0" smtClean="0"/>
              <a:t> </a:t>
            </a:r>
            <a:r>
              <a:rPr lang="en-US" dirty="0" err="1" smtClean="0"/>
              <a:t>Shèng</a:t>
            </a:r>
            <a:r>
              <a:rPr lang="en-US" dirty="0" smtClean="0"/>
              <a:t> </a:t>
            </a:r>
            <a:r>
              <a:rPr lang="en-US" dirty="0" err="1" smtClean="0"/>
              <a:t>Dì</a:t>
            </a:r>
            <a:endParaRPr lang="en-US" dirty="0" smtClean="0"/>
          </a:p>
          <a:p>
            <a:pPr defTabSz="942289">
              <a:defRPr/>
            </a:pPr>
            <a:r>
              <a:rPr lang="en-US" dirty="0" smtClean="0"/>
              <a:t>Truth of Suffering: </a:t>
            </a:r>
            <a:r>
              <a:rPr lang="en-US" dirty="0" err="1" smtClean="0"/>
              <a:t>Kǔ</a:t>
            </a:r>
            <a:r>
              <a:rPr lang="en-US" dirty="0" smtClean="0"/>
              <a:t> </a:t>
            </a:r>
            <a:r>
              <a:rPr lang="en-US" dirty="0" err="1" smtClean="0"/>
              <a:t>Dì</a:t>
            </a:r>
            <a:endParaRPr lang="en-US" dirty="0" smtClean="0"/>
          </a:p>
          <a:p>
            <a:pPr defTabSz="942289">
              <a:defRPr/>
            </a:pPr>
            <a:r>
              <a:rPr lang="en-US" dirty="0" smtClean="0"/>
              <a:t>Truth of Origination of Suffering: </a:t>
            </a:r>
            <a:r>
              <a:rPr lang="en-US" dirty="0" err="1" smtClean="0"/>
              <a:t>Jí</a:t>
            </a:r>
            <a:r>
              <a:rPr lang="en-US" dirty="0" smtClean="0"/>
              <a:t> </a:t>
            </a:r>
            <a:r>
              <a:rPr lang="en-US" dirty="0" err="1" smtClean="0"/>
              <a:t>Dì</a:t>
            </a:r>
            <a:endParaRPr lang="en-US" dirty="0" smtClean="0"/>
          </a:p>
          <a:p>
            <a:pPr defTabSz="942289">
              <a:defRPr/>
            </a:pPr>
            <a:r>
              <a:rPr lang="en-US" dirty="0" smtClean="0"/>
              <a:t>Truth of Cessation of Suffering: </a:t>
            </a:r>
            <a:r>
              <a:rPr lang="en-US" dirty="0" err="1" smtClean="0"/>
              <a:t>Miè</a:t>
            </a:r>
            <a:r>
              <a:rPr lang="en-US" dirty="0" smtClean="0"/>
              <a:t> </a:t>
            </a:r>
            <a:r>
              <a:rPr lang="en-US" dirty="0" err="1" smtClean="0"/>
              <a:t>Dì</a:t>
            </a:r>
            <a:endParaRPr lang="en-US" dirty="0" smtClean="0"/>
          </a:p>
          <a:p>
            <a:pPr defTabSz="942289">
              <a:defRPr/>
            </a:pPr>
            <a:r>
              <a:rPr lang="en-US" dirty="0" smtClean="0"/>
              <a:t>Truth of the Path Leading to the Cessation of Suffering: </a:t>
            </a:r>
            <a:r>
              <a:rPr lang="en-US" dirty="0" err="1" smtClean="0"/>
              <a:t>D</a:t>
            </a:r>
            <a:r>
              <a:rPr lang="en-US" dirty="0" err="1" smtClean="0">
                <a:latin typeface="Calibri" panose="020F0502020204030204" pitchFamily="34" charset="0"/>
              </a:rPr>
              <a:t>à</a:t>
            </a:r>
            <a:r>
              <a:rPr lang="en-US" dirty="0" err="1" smtClean="0"/>
              <a:t>o</a:t>
            </a:r>
            <a:r>
              <a:rPr lang="en-US" dirty="0" smtClean="0"/>
              <a:t> </a:t>
            </a:r>
            <a:r>
              <a:rPr lang="en-US" dirty="0" err="1" smtClean="0"/>
              <a:t>Dì</a:t>
            </a:r>
            <a:endParaRPr lang="en-US" dirty="0" smtClean="0"/>
          </a:p>
          <a:p>
            <a:pPr defTabSz="942289">
              <a:defRPr/>
            </a:pPr>
            <a:endParaRPr lang="en-US" b="1" dirty="0" smtClean="0"/>
          </a:p>
        </p:txBody>
      </p:sp>
      <p:sp>
        <p:nvSpPr>
          <p:cNvPr id="4" name="Slide Number Placeholder 3"/>
          <p:cNvSpPr>
            <a:spLocks noGrp="1"/>
          </p:cNvSpPr>
          <p:nvPr>
            <p:ph type="sldNum" sz="quarter" idx="10"/>
          </p:nvPr>
        </p:nvSpPr>
        <p:spPr/>
        <p:txBody>
          <a:bodyPr/>
          <a:lstStyle/>
          <a:p>
            <a:fld id="{A43F6386-FED8-4CB2-82D4-FC0E60115B6D}" type="slidenum">
              <a:rPr lang="en-US" smtClean="0"/>
              <a:t>2</a:t>
            </a:fld>
            <a:endParaRPr lang="en-US"/>
          </a:p>
        </p:txBody>
      </p:sp>
    </p:spTree>
    <p:extLst>
      <p:ext uri="{BB962C8B-B14F-4D97-AF65-F5344CB8AC3E}">
        <p14:creationId xmlns:p14="http://schemas.microsoft.com/office/powerpoint/2010/main" val="1060241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1788" y="735013"/>
            <a:ext cx="3898900" cy="2193925"/>
          </a:xfrm>
        </p:spPr>
      </p:sp>
      <p:sp>
        <p:nvSpPr>
          <p:cNvPr id="3" name="Notes Placeholder 2"/>
          <p:cNvSpPr>
            <a:spLocks noGrp="1"/>
          </p:cNvSpPr>
          <p:nvPr>
            <p:ph type="body" idx="1"/>
          </p:nvPr>
        </p:nvSpPr>
        <p:spPr/>
        <p:txBody>
          <a:bodyPr/>
          <a:lstStyle/>
          <a:p>
            <a:r>
              <a:rPr lang="en-US" sz="1800" dirty="0" smtClean="0"/>
              <a:t>  </a:t>
            </a:r>
            <a:r>
              <a:rPr lang="en-US" sz="1800" dirty="0" smtClean="0"/>
              <a:t>It’s </a:t>
            </a:r>
            <a:r>
              <a:rPr lang="en-US" sz="1800" b="1" dirty="0" smtClean="0"/>
              <a:t>not just injury</a:t>
            </a:r>
            <a:r>
              <a:rPr lang="en-US" sz="1800" b="1" baseline="0" dirty="0" smtClean="0"/>
              <a:t> that brings suffering</a:t>
            </a:r>
            <a:r>
              <a:rPr lang="en-US" sz="1800" baseline="0" dirty="0" smtClean="0"/>
              <a:t>.</a:t>
            </a:r>
            <a:endParaRPr lang="en-US" sz="1800" dirty="0" smtClean="0"/>
          </a:p>
          <a:p>
            <a:r>
              <a:rPr lang="en-US" sz="1800" dirty="0" smtClean="0"/>
              <a:t>  [click]  </a:t>
            </a:r>
            <a:r>
              <a:rPr lang="en-US" sz="1800" dirty="0" smtClean="0"/>
              <a:t>There</a:t>
            </a:r>
            <a:r>
              <a:rPr lang="en-US" sz="1800" baseline="0" dirty="0" smtClean="0"/>
              <a:t> is also </a:t>
            </a:r>
            <a:r>
              <a:rPr lang="en-US" sz="1800" b="1" baseline="0" dirty="0" smtClean="0"/>
              <a:t>aging</a:t>
            </a:r>
            <a:r>
              <a:rPr lang="en-US" sz="1800" baseline="0" dirty="0" smtClean="0"/>
              <a:t>.  We may </a:t>
            </a:r>
            <a:r>
              <a:rPr lang="en-US" sz="1800" b="1" baseline="0" dirty="0" smtClean="0"/>
              <a:t>once have been young and healthy </a:t>
            </a:r>
            <a:r>
              <a:rPr lang="en-US" sz="1800" b="0" baseline="0" dirty="0" smtClean="0"/>
              <a:t>but</a:t>
            </a:r>
            <a:r>
              <a:rPr lang="en-US" sz="1800" baseline="0" dirty="0" smtClean="0"/>
              <a:t> now we </a:t>
            </a:r>
            <a:r>
              <a:rPr lang="en-US" sz="1800" b="1" baseline="0" dirty="0" smtClean="0"/>
              <a:t>look in the mirror </a:t>
            </a:r>
            <a:r>
              <a:rPr lang="en-US" sz="1800" baseline="0" dirty="0" smtClean="0"/>
              <a:t>and we this </a:t>
            </a:r>
            <a:r>
              <a:rPr lang="en-US" sz="1800" b="1" baseline="0" dirty="0" smtClean="0"/>
              <a:t>shriveled up body </a:t>
            </a:r>
            <a:r>
              <a:rPr lang="en-US" sz="1800" baseline="0" dirty="0" smtClean="0"/>
              <a:t>with </a:t>
            </a:r>
            <a:r>
              <a:rPr lang="en-US" sz="1800" b="1" baseline="0" dirty="0" smtClean="0"/>
              <a:t>thinning hair and poor eyesight</a:t>
            </a:r>
            <a:r>
              <a:rPr lang="en-US" sz="1800" baseline="0" dirty="0" smtClean="0"/>
              <a:t>.</a:t>
            </a:r>
            <a:endParaRPr lang="en-US" sz="1800" baseline="0" dirty="0" smtClean="0"/>
          </a:p>
          <a:p>
            <a:r>
              <a:rPr lang="en-US" sz="1800" baseline="0" dirty="0" smtClean="0"/>
              <a:t>  [click] </a:t>
            </a:r>
            <a:r>
              <a:rPr lang="en-US" sz="1800" baseline="0" dirty="0" smtClean="0"/>
              <a:t>A</a:t>
            </a:r>
            <a:r>
              <a:rPr lang="en-US" sz="1800" dirty="0" smtClean="0"/>
              <a:t>ging</a:t>
            </a:r>
            <a:r>
              <a:rPr lang="en-US" sz="1800" baseline="0" dirty="0" smtClean="0"/>
              <a:t> brings </a:t>
            </a:r>
            <a:r>
              <a:rPr lang="en-US" sz="1800" b="1" baseline="0" dirty="0" smtClean="0"/>
              <a:t>physical pains</a:t>
            </a:r>
            <a:r>
              <a:rPr lang="en-US" sz="1800" baseline="0" dirty="0" smtClean="0"/>
              <a:t>.</a:t>
            </a:r>
            <a:endParaRPr lang="en-US" sz="1800" dirty="0"/>
          </a:p>
          <a:p>
            <a:r>
              <a:rPr lang="en-US" sz="1800" dirty="0"/>
              <a:t>  [click] </a:t>
            </a:r>
            <a:r>
              <a:rPr lang="en-US" sz="1800" baseline="0" dirty="0" smtClean="0"/>
              <a:t> And, because we identify the body with our “self,” we experience </a:t>
            </a:r>
            <a:r>
              <a:rPr lang="en-US" sz="1800" b="1" baseline="0" dirty="0" smtClean="0"/>
              <a:t>emotional pains</a:t>
            </a:r>
            <a:r>
              <a:rPr lang="en-US" sz="1800" baseline="0" dirty="0" smtClean="0"/>
              <a:t>.</a:t>
            </a:r>
            <a:endParaRPr lang="en-US" sz="1800" dirty="0"/>
          </a:p>
          <a:p>
            <a:r>
              <a:rPr lang="en-US" sz="1800" dirty="0" smtClean="0"/>
              <a:t>  </a:t>
            </a:r>
            <a:r>
              <a:rPr lang="en-US" sz="1800" dirty="0"/>
              <a:t>[click]  </a:t>
            </a:r>
            <a:r>
              <a:rPr lang="en-US" sz="1800" b="1" dirty="0" smtClean="0"/>
              <a:t>We experience suffering.</a:t>
            </a:r>
            <a:endParaRPr lang="en-US" sz="1800" dirty="0"/>
          </a:p>
        </p:txBody>
      </p:sp>
      <p:sp>
        <p:nvSpPr>
          <p:cNvPr id="4" name="Slide Number Placeholder 3"/>
          <p:cNvSpPr>
            <a:spLocks noGrp="1"/>
          </p:cNvSpPr>
          <p:nvPr>
            <p:ph type="sldNum" sz="quarter" idx="10"/>
          </p:nvPr>
        </p:nvSpPr>
        <p:spPr/>
        <p:txBody>
          <a:bodyPr/>
          <a:lstStyle/>
          <a:p>
            <a:fld id="{A43F6386-FED8-4CB2-82D4-FC0E60115B6D}" type="slidenum">
              <a:rPr lang="en-US" smtClean="0"/>
              <a:t>20</a:t>
            </a:fld>
            <a:endParaRPr lang="en-US"/>
          </a:p>
        </p:txBody>
      </p:sp>
    </p:spTree>
    <p:extLst>
      <p:ext uri="{BB962C8B-B14F-4D97-AF65-F5344CB8AC3E}">
        <p14:creationId xmlns:p14="http://schemas.microsoft.com/office/powerpoint/2010/main" val="3672012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  I don’t want to</a:t>
            </a:r>
            <a:r>
              <a:rPr lang="en-US" sz="1800" baseline="0" dirty="0" smtClean="0"/>
              <a:t> leave you without some hope of eliminating suffering.  So let’s just mention </a:t>
            </a:r>
            <a:r>
              <a:rPr lang="en-US" sz="1800" b="1" baseline="0" dirty="0" smtClean="0"/>
              <a:t>one of the techniques </a:t>
            </a:r>
            <a:r>
              <a:rPr lang="en-US" sz="1800" baseline="0" dirty="0" smtClean="0"/>
              <a:t>for </a:t>
            </a:r>
            <a:r>
              <a:rPr lang="en-US" sz="1800" b="1" baseline="0" dirty="0" smtClean="0"/>
              <a:t>curing</a:t>
            </a:r>
            <a:r>
              <a:rPr lang="en-US" sz="1800" baseline="0" dirty="0" smtClean="0"/>
              <a:t> this </a:t>
            </a:r>
            <a:r>
              <a:rPr lang="en-US" sz="1800" b="1" baseline="0" dirty="0" smtClean="0"/>
              <a:t>affliction of clinging to the </a:t>
            </a:r>
            <a:r>
              <a:rPr lang="en-US" sz="1800" b="1" baseline="0" dirty="0" err="1" smtClean="0"/>
              <a:t>skandha</a:t>
            </a:r>
            <a:r>
              <a:rPr lang="en-US" sz="1800" baseline="0" dirty="0" smtClean="0"/>
              <a:t>.</a:t>
            </a:r>
            <a:endParaRPr lang="en-US" sz="1800" dirty="0" smtClean="0"/>
          </a:p>
          <a:p>
            <a:r>
              <a:rPr lang="en-US" sz="1800" dirty="0" smtClean="0"/>
              <a:t>  </a:t>
            </a:r>
            <a:r>
              <a:rPr lang="en-US" sz="1800" b="1" dirty="0"/>
              <a:t>What is </a:t>
            </a:r>
            <a:r>
              <a:rPr lang="en-US" sz="1800" b="1" dirty="0" smtClean="0"/>
              <a:t>a </a:t>
            </a:r>
            <a:r>
              <a:rPr lang="en-US" sz="1800" b="1" dirty="0"/>
              <a:t>cure for the suffering caused by false identification of the </a:t>
            </a:r>
            <a:r>
              <a:rPr lang="en-US" sz="1800" b="1" dirty="0" err="1"/>
              <a:t>skandha</a:t>
            </a:r>
            <a:r>
              <a:rPr lang="en-US" sz="1800" b="1" dirty="0"/>
              <a:t> as ourselves</a:t>
            </a:r>
            <a:r>
              <a:rPr lang="en-US" sz="1800" dirty="0"/>
              <a:t>?   </a:t>
            </a:r>
          </a:p>
          <a:p>
            <a:r>
              <a:rPr lang="en-US" sz="1800" dirty="0"/>
              <a:t>  [click]  Cure is </a:t>
            </a:r>
            <a:r>
              <a:rPr lang="en-US" sz="1800" b="1" dirty="0"/>
              <a:t>mindfulness</a:t>
            </a:r>
            <a:r>
              <a:rPr lang="en-US" sz="1800" dirty="0"/>
              <a:t>, which we can </a:t>
            </a:r>
            <a:r>
              <a:rPr lang="en-US" sz="1800" b="1" dirty="0"/>
              <a:t>develop through mindfulness meditation</a:t>
            </a:r>
            <a:r>
              <a:rPr lang="en-US" sz="1800" dirty="0"/>
              <a:t>.  </a:t>
            </a:r>
          </a:p>
          <a:p>
            <a:r>
              <a:rPr lang="en-US" sz="1800" dirty="0"/>
              <a:t>  [click]  In </a:t>
            </a:r>
            <a:r>
              <a:rPr lang="en-US" sz="1800" b="1" dirty="0"/>
              <a:t>mindfulness meditation </a:t>
            </a:r>
            <a:r>
              <a:rPr lang="en-US" sz="1800" dirty="0"/>
              <a:t>we learn to objectively observe our thoughts arise, change, and disappear without identifying with them.  </a:t>
            </a:r>
          </a:p>
          <a:p>
            <a:r>
              <a:rPr lang="en-US" sz="1800" dirty="0"/>
              <a:t>  This can be done while </a:t>
            </a:r>
            <a:r>
              <a:rPr lang="en-US" sz="1800" b="1" dirty="0"/>
              <a:t>observing the breath</a:t>
            </a:r>
            <a:r>
              <a:rPr lang="en-US" sz="1800" dirty="0"/>
              <a:t>.  </a:t>
            </a:r>
            <a:r>
              <a:rPr lang="en-US" sz="1800" b="1" dirty="0"/>
              <a:t>Watching each breath rise and fall</a:t>
            </a:r>
            <a:r>
              <a:rPr lang="en-US" sz="1800" dirty="0"/>
              <a:t>.  When a </a:t>
            </a:r>
            <a:r>
              <a:rPr lang="en-US" sz="1800" b="1" dirty="0"/>
              <a:t>thought arises </a:t>
            </a:r>
            <a:r>
              <a:rPr lang="en-US" sz="1800" dirty="0"/>
              <a:t>we simply </a:t>
            </a:r>
            <a:r>
              <a:rPr lang="en-US" sz="1800" b="1" dirty="0"/>
              <a:t>observe it, watch how it changes, and watch it disappear.  </a:t>
            </a:r>
          </a:p>
        </p:txBody>
      </p:sp>
      <p:sp>
        <p:nvSpPr>
          <p:cNvPr id="4" name="Slide Number Placeholder 3"/>
          <p:cNvSpPr>
            <a:spLocks noGrp="1"/>
          </p:cNvSpPr>
          <p:nvPr>
            <p:ph type="sldNum" sz="quarter" idx="10"/>
          </p:nvPr>
        </p:nvSpPr>
        <p:spPr/>
        <p:txBody>
          <a:bodyPr/>
          <a:lstStyle/>
          <a:p>
            <a:fld id="{A43F6386-FED8-4CB2-82D4-FC0E60115B6D}" type="slidenum">
              <a:rPr lang="en-US" smtClean="0"/>
              <a:t>21</a:t>
            </a:fld>
            <a:endParaRPr lang="en-US"/>
          </a:p>
        </p:txBody>
      </p:sp>
    </p:spTree>
    <p:extLst>
      <p:ext uri="{BB962C8B-B14F-4D97-AF65-F5344CB8AC3E}">
        <p14:creationId xmlns:p14="http://schemas.microsoft.com/office/powerpoint/2010/main" val="2726768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1788" y="735013"/>
            <a:ext cx="3898900" cy="2193925"/>
          </a:xfrm>
        </p:spPr>
      </p:sp>
      <p:sp>
        <p:nvSpPr>
          <p:cNvPr id="3" name="Notes Placeholder 2"/>
          <p:cNvSpPr>
            <a:spLocks noGrp="1"/>
          </p:cNvSpPr>
          <p:nvPr>
            <p:ph type="body" idx="1"/>
          </p:nvPr>
        </p:nvSpPr>
        <p:spPr/>
        <p:txBody>
          <a:bodyPr/>
          <a:lstStyle/>
          <a:p>
            <a:r>
              <a:rPr lang="en-US" sz="1800" dirty="0" smtClean="0"/>
              <a:t>  So, what does</a:t>
            </a:r>
            <a:r>
              <a:rPr lang="en-US" sz="1800" baseline="0" dirty="0" smtClean="0"/>
              <a:t> one experience when one lets go of one’s clinging to the </a:t>
            </a:r>
            <a:r>
              <a:rPr lang="en-US" sz="1800" baseline="0" dirty="0" err="1" smtClean="0"/>
              <a:t>skandhas</a:t>
            </a:r>
            <a:r>
              <a:rPr lang="en-US" sz="1800" baseline="0" dirty="0" smtClean="0"/>
              <a:t>?</a:t>
            </a:r>
          </a:p>
          <a:p>
            <a:r>
              <a:rPr lang="en-US" sz="1800" baseline="0" dirty="0" smtClean="0"/>
              <a:t>   Freedom.</a:t>
            </a:r>
            <a:endParaRPr lang="en-US" sz="1800" dirty="0"/>
          </a:p>
        </p:txBody>
      </p:sp>
      <p:sp>
        <p:nvSpPr>
          <p:cNvPr id="4" name="Slide Number Placeholder 3"/>
          <p:cNvSpPr>
            <a:spLocks noGrp="1"/>
          </p:cNvSpPr>
          <p:nvPr>
            <p:ph type="sldNum" sz="quarter" idx="10"/>
          </p:nvPr>
        </p:nvSpPr>
        <p:spPr/>
        <p:txBody>
          <a:bodyPr/>
          <a:lstStyle/>
          <a:p>
            <a:fld id="{0033E531-CD06-4102-B707-BB66B234C77D}" type="slidenum">
              <a:rPr lang="en-US" smtClean="0"/>
              <a:t>22</a:t>
            </a:fld>
            <a:endParaRPr lang="en-US"/>
          </a:p>
        </p:txBody>
      </p:sp>
    </p:spTree>
    <p:extLst>
      <p:ext uri="{BB962C8B-B14F-4D97-AF65-F5344CB8AC3E}">
        <p14:creationId xmlns:p14="http://schemas.microsoft.com/office/powerpoint/2010/main" val="2027633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1788" y="735013"/>
            <a:ext cx="3898900" cy="2193925"/>
          </a:xfrm>
        </p:spPr>
      </p:sp>
      <p:sp>
        <p:nvSpPr>
          <p:cNvPr id="3" name="Notes Placeholder 2"/>
          <p:cNvSpPr>
            <a:spLocks noGrp="1"/>
          </p:cNvSpPr>
          <p:nvPr>
            <p:ph type="body" idx="1"/>
          </p:nvPr>
        </p:nvSpPr>
        <p:spPr/>
        <p:txBody>
          <a:bodyPr/>
          <a:lstStyle/>
          <a:p>
            <a:r>
              <a:rPr lang="en-US" sz="2100" dirty="0"/>
              <a:t>  This </a:t>
            </a:r>
            <a:r>
              <a:rPr lang="en-US" sz="2100" dirty="0" smtClean="0"/>
              <a:t>has been a </a:t>
            </a:r>
            <a:r>
              <a:rPr lang="en-US" sz="2100" b="1" dirty="0"/>
              <a:t>very brief introduction </a:t>
            </a:r>
            <a:r>
              <a:rPr lang="en-US" sz="2100" dirty="0"/>
              <a:t>to the </a:t>
            </a:r>
            <a:r>
              <a:rPr lang="en-US" sz="2100" b="1" dirty="0" err="1"/>
              <a:t>Skandha</a:t>
            </a:r>
            <a:r>
              <a:rPr lang="en-US" sz="2100" b="1" dirty="0"/>
              <a:t>, the Five Aggregates</a:t>
            </a:r>
            <a:r>
              <a:rPr lang="en-US" sz="2100" dirty="0"/>
              <a:t>.</a:t>
            </a:r>
          </a:p>
        </p:txBody>
      </p:sp>
      <p:sp>
        <p:nvSpPr>
          <p:cNvPr id="4" name="Slide Number Placeholder 3"/>
          <p:cNvSpPr>
            <a:spLocks noGrp="1"/>
          </p:cNvSpPr>
          <p:nvPr>
            <p:ph type="sldNum" sz="quarter" idx="10"/>
          </p:nvPr>
        </p:nvSpPr>
        <p:spPr/>
        <p:txBody>
          <a:bodyPr/>
          <a:lstStyle/>
          <a:p>
            <a:fld id="{0033E531-CD06-4102-B707-BB66B234C77D}" type="slidenum">
              <a:rPr lang="en-US" smtClean="0"/>
              <a:t>23</a:t>
            </a:fld>
            <a:endParaRPr lang="en-US"/>
          </a:p>
        </p:txBody>
      </p:sp>
    </p:spTree>
    <p:extLst>
      <p:ext uri="{BB962C8B-B14F-4D97-AF65-F5344CB8AC3E}">
        <p14:creationId xmlns:p14="http://schemas.microsoft.com/office/powerpoint/2010/main" val="34726290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1788" y="735013"/>
            <a:ext cx="3898900" cy="2193925"/>
          </a:xfrm>
        </p:spPr>
      </p:sp>
      <p:sp>
        <p:nvSpPr>
          <p:cNvPr id="3" name="Notes Placeholder 2"/>
          <p:cNvSpPr>
            <a:spLocks noGrp="1"/>
          </p:cNvSpPr>
          <p:nvPr>
            <p:ph type="body" idx="1"/>
          </p:nvPr>
        </p:nvSpPr>
        <p:spPr/>
        <p:txBody>
          <a:bodyPr/>
          <a:lstStyle/>
          <a:p>
            <a:r>
              <a:rPr lang="en-US" sz="1800" dirty="0" smtClean="0"/>
              <a:t>  So, if clinging to</a:t>
            </a:r>
            <a:r>
              <a:rPr lang="en-US" sz="1800" baseline="0" dirty="0" smtClean="0"/>
              <a:t> the </a:t>
            </a:r>
            <a:r>
              <a:rPr lang="en-US" sz="1800" baseline="0" dirty="0" err="1" smtClean="0"/>
              <a:t>skandhas</a:t>
            </a:r>
            <a:r>
              <a:rPr lang="en-US" sz="1800" baseline="0" dirty="0" smtClean="0"/>
              <a:t> is a source of suffering, how do we find release from suffering?</a:t>
            </a:r>
          </a:p>
          <a:p>
            <a:r>
              <a:rPr lang="en-US" sz="1800" baseline="0" dirty="0" smtClean="0"/>
              <a:t>  By letting go. </a:t>
            </a:r>
            <a:endParaRPr lang="en-US" sz="1800" dirty="0"/>
          </a:p>
        </p:txBody>
      </p:sp>
      <p:sp>
        <p:nvSpPr>
          <p:cNvPr id="4" name="Slide Number Placeholder 3"/>
          <p:cNvSpPr>
            <a:spLocks noGrp="1"/>
          </p:cNvSpPr>
          <p:nvPr>
            <p:ph type="sldNum" sz="quarter" idx="10"/>
          </p:nvPr>
        </p:nvSpPr>
        <p:spPr/>
        <p:txBody>
          <a:bodyPr/>
          <a:lstStyle/>
          <a:p>
            <a:fld id="{0033E531-CD06-4102-B707-BB66B234C77D}" type="slidenum">
              <a:rPr lang="en-US" smtClean="0"/>
              <a:t>24</a:t>
            </a:fld>
            <a:endParaRPr lang="en-US"/>
          </a:p>
        </p:txBody>
      </p:sp>
    </p:spTree>
    <p:extLst>
      <p:ext uri="{BB962C8B-B14F-4D97-AF65-F5344CB8AC3E}">
        <p14:creationId xmlns:p14="http://schemas.microsoft.com/office/powerpoint/2010/main" val="36742638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1788" y="735013"/>
            <a:ext cx="3898900" cy="2193925"/>
          </a:xfrm>
        </p:spPr>
      </p:sp>
      <p:sp>
        <p:nvSpPr>
          <p:cNvPr id="3" name="Notes Placeholder 2"/>
          <p:cNvSpPr>
            <a:spLocks noGrp="1"/>
          </p:cNvSpPr>
          <p:nvPr>
            <p:ph type="body" idx="1"/>
          </p:nvPr>
        </p:nvSpPr>
        <p:spPr/>
        <p:txBody>
          <a:bodyPr/>
          <a:lstStyle/>
          <a:p>
            <a:r>
              <a:rPr lang="en-US" sz="1800" dirty="0" smtClean="0"/>
              <a:t>  </a:t>
            </a:r>
            <a:r>
              <a:rPr lang="en-US" sz="1800" dirty="0" smtClean="0"/>
              <a:t>[click] Do you remember the </a:t>
            </a:r>
            <a:r>
              <a:rPr lang="en-US" sz="1800" b="1" dirty="0" smtClean="0"/>
              <a:t>four sights that Motivated Prince Siddhartha</a:t>
            </a:r>
            <a:r>
              <a:rPr lang="en-US" sz="1800" dirty="0" smtClean="0"/>
              <a:t>,</a:t>
            </a:r>
            <a:r>
              <a:rPr lang="en-US" sz="1800" baseline="0" dirty="0" smtClean="0"/>
              <a:t> who up until then had </a:t>
            </a:r>
            <a:r>
              <a:rPr lang="en-US" sz="1800" b="1" baseline="0" dirty="0" smtClean="0"/>
              <a:t>lived a life of pleasure</a:t>
            </a:r>
            <a:r>
              <a:rPr lang="en-US" sz="1800" baseline="0" dirty="0" smtClean="0"/>
              <a:t> in the palace of his father, the king, to </a:t>
            </a:r>
            <a:r>
              <a:rPr lang="en-US" sz="1800" b="1" baseline="0" dirty="0" smtClean="0"/>
              <a:t>undertake the spiritual path</a:t>
            </a:r>
            <a:r>
              <a:rPr lang="en-US" sz="1800" baseline="0" dirty="0" smtClean="0"/>
              <a:t>?</a:t>
            </a:r>
            <a:endParaRPr lang="en-US" sz="1800" dirty="0" smtClean="0"/>
          </a:p>
          <a:p>
            <a:r>
              <a:rPr lang="en-US" sz="1800" dirty="0" smtClean="0"/>
              <a:t>  [click]  </a:t>
            </a:r>
            <a:r>
              <a:rPr lang="en-US" sz="1800" dirty="0" smtClean="0"/>
              <a:t>An</a:t>
            </a:r>
            <a:r>
              <a:rPr lang="en-US" sz="1800" baseline="0" dirty="0" smtClean="0"/>
              <a:t> </a:t>
            </a:r>
            <a:r>
              <a:rPr lang="en-US" sz="1800" b="1" baseline="0" dirty="0" smtClean="0"/>
              <a:t>old man.</a:t>
            </a:r>
            <a:r>
              <a:rPr lang="en-US" sz="1800" baseline="0" dirty="0" smtClean="0"/>
              <a:t>  A </a:t>
            </a:r>
            <a:r>
              <a:rPr lang="en-US" sz="1800" b="1" baseline="0" dirty="0" smtClean="0"/>
              <a:t>sick person</a:t>
            </a:r>
            <a:r>
              <a:rPr lang="en-US" sz="1800" baseline="0" dirty="0" smtClean="0"/>
              <a:t>.  A </a:t>
            </a:r>
            <a:r>
              <a:rPr lang="en-US" sz="1800" b="1" baseline="0" dirty="0" smtClean="0"/>
              <a:t>corpse on the way to a funeral pyre</a:t>
            </a:r>
            <a:r>
              <a:rPr lang="en-US" sz="1800" baseline="0" dirty="0" smtClean="0"/>
              <a:t>. </a:t>
            </a:r>
          </a:p>
          <a:p>
            <a:r>
              <a:rPr lang="en-US" sz="1800" dirty="0" smtClean="0"/>
              <a:t>[</a:t>
            </a:r>
            <a:r>
              <a:rPr lang="en-US" sz="1800" dirty="0"/>
              <a:t>click]  </a:t>
            </a:r>
            <a:r>
              <a:rPr lang="en-US" sz="1800" b="1" dirty="0" smtClean="0"/>
              <a:t>He</a:t>
            </a:r>
            <a:r>
              <a:rPr lang="en-US" sz="1800" b="1" baseline="0" dirty="0" smtClean="0"/>
              <a:t> saw evidence of suffering.</a:t>
            </a:r>
          </a:p>
          <a:p>
            <a:r>
              <a:rPr lang="en-US" sz="1800" b="1" baseline="0" dirty="0" smtClean="0"/>
              <a:t>  [click]  But he also saw a sage, sitting in a state of equanimity.</a:t>
            </a:r>
          </a:p>
          <a:p>
            <a:r>
              <a:rPr lang="en-US" sz="1800" b="1" baseline="0" dirty="0" smtClean="0"/>
              <a:t>This motivated Prince Siddhartha to leave home and follow a spiritual path.  The path he took eventually led to enlightenment.  And through this enlightenment the Buddha, the Awakened One, came to understand the origin of suffering, he came to understand the role of the </a:t>
            </a:r>
            <a:r>
              <a:rPr lang="en-US" sz="1800" b="1" baseline="0" dirty="0" err="1" smtClean="0"/>
              <a:t>skandha</a:t>
            </a:r>
            <a:r>
              <a:rPr lang="en-US" sz="1800" b="1" baseline="0" dirty="0" smtClean="0"/>
              <a:t> in causing suffering.</a:t>
            </a:r>
            <a:endParaRPr lang="en-US" sz="1800" dirty="0"/>
          </a:p>
        </p:txBody>
      </p:sp>
      <p:sp>
        <p:nvSpPr>
          <p:cNvPr id="4" name="Slide Number Placeholder 3"/>
          <p:cNvSpPr>
            <a:spLocks noGrp="1"/>
          </p:cNvSpPr>
          <p:nvPr>
            <p:ph type="sldNum" sz="quarter" idx="10"/>
          </p:nvPr>
        </p:nvSpPr>
        <p:spPr/>
        <p:txBody>
          <a:bodyPr/>
          <a:lstStyle/>
          <a:p>
            <a:fld id="{A43F6386-FED8-4CB2-82D4-FC0E60115B6D}" type="slidenum">
              <a:rPr lang="en-US" smtClean="0"/>
              <a:t>25</a:t>
            </a:fld>
            <a:endParaRPr lang="en-US"/>
          </a:p>
        </p:txBody>
      </p:sp>
    </p:spTree>
    <p:extLst>
      <p:ext uri="{BB962C8B-B14F-4D97-AF65-F5344CB8AC3E}">
        <p14:creationId xmlns:p14="http://schemas.microsoft.com/office/powerpoint/2010/main" val="3143709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1788" y="735013"/>
            <a:ext cx="3898900" cy="2193925"/>
          </a:xfrm>
        </p:spPr>
      </p:sp>
      <p:sp>
        <p:nvSpPr>
          <p:cNvPr id="3" name="Notes Placeholder 2"/>
          <p:cNvSpPr>
            <a:spLocks noGrp="1"/>
          </p:cNvSpPr>
          <p:nvPr>
            <p:ph type="body" idx="1"/>
          </p:nvPr>
        </p:nvSpPr>
        <p:spPr/>
        <p:txBody>
          <a:bodyPr/>
          <a:lstStyle/>
          <a:p>
            <a:r>
              <a:rPr lang="en-US" sz="1800" dirty="0" smtClean="0"/>
              <a:t>  In order to understand</a:t>
            </a:r>
            <a:r>
              <a:rPr lang="en-US" sz="1800" baseline="0" dirty="0" smtClean="0"/>
              <a:t> the </a:t>
            </a:r>
            <a:r>
              <a:rPr lang="en-US" sz="1800" baseline="0" dirty="0" err="1" smtClean="0"/>
              <a:t>Skandha</a:t>
            </a:r>
            <a:r>
              <a:rPr lang="en-US" sz="1800" baseline="0" dirty="0" smtClean="0"/>
              <a:t> it also helps to understand the concept of </a:t>
            </a:r>
            <a:r>
              <a:rPr lang="en-US" sz="1800" baseline="0" dirty="0" err="1" smtClean="0"/>
              <a:t>Anātman</a:t>
            </a:r>
            <a:r>
              <a:rPr lang="en-US" sz="1800" baseline="0" dirty="0" smtClean="0"/>
              <a:t>, a major principle in Buddhism.</a:t>
            </a:r>
          </a:p>
          <a:p>
            <a:r>
              <a:rPr lang="en-US" sz="1800" baseline="0" dirty="0" smtClean="0"/>
              <a:t>  [click]  </a:t>
            </a:r>
            <a:r>
              <a:rPr lang="en-US" sz="1800" baseline="0" dirty="0" err="1" smtClean="0"/>
              <a:t>Anātman</a:t>
            </a:r>
            <a:r>
              <a:rPr lang="en-US" sz="1800" baseline="0" dirty="0" smtClean="0"/>
              <a:t> consists of two parts:  The first is “An” [click] a negative prefix.</a:t>
            </a:r>
          </a:p>
          <a:p>
            <a:r>
              <a:rPr lang="en-US" sz="1800" baseline="0" dirty="0" smtClean="0"/>
              <a:t>  [click]  The second is “Atman” [click] meaning self.  So put these together an you get a term that is sometimes translated as “no self.”</a:t>
            </a:r>
          </a:p>
          <a:p>
            <a:r>
              <a:rPr lang="en-US" sz="1800" baseline="0" dirty="0" smtClean="0"/>
              <a:t>  [click]  Does this mean that Buddha said we don’t exist?</a:t>
            </a:r>
          </a:p>
          <a:p>
            <a:r>
              <a:rPr lang="en-US" sz="1800" baseline="0" dirty="0" smtClean="0"/>
              <a:t>  [click]  No.  In fact, Buddha </a:t>
            </a:r>
            <a:r>
              <a:rPr lang="en-US" sz="1800" b="1" baseline="0" dirty="0" smtClean="0"/>
              <a:t>rejected nihilism</a:t>
            </a:r>
            <a:r>
              <a:rPr lang="en-US" sz="1800" baseline="0" dirty="0" smtClean="0"/>
              <a:t>. </a:t>
            </a:r>
            <a:endParaRPr lang="en-US" sz="1800" dirty="0"/>
          </a:p>
        </p:txBody>
      </p:sp>
      <p:sp>
        <p:nvSpPr>
          <p:cNvPr id="4" name="Slide Number Placeholder 3"/>
          <p:cNvSpPr>
            <a:spLocks noGrp="1"/>
          </p:cNvSpPr>
          <p:nvPr>
            <p:ph type="sldNum" sz="quarter" idx="10"/>
          </p:nvPr>
        </p:nvSpPr>
        <p:spPr/>
        <p:txBody>
          <a:bodyPr/>
          <a:lstStyle/>
          <a:p>
            <a:fld id="{0033E531-CD06-4102-B707-BB66B234C77D}" type="slidenum">
              <a:rPr lang="en-US" smtClean="0"/>
              <a:t>3</a:t>
            </a:fld>
            <a:endParaRPr lang="en-US"/>
          </a:p>
        </p:txBody>
      </p:sp>
    </p:spTree>
    <p:extLst>
      <p:ext uri="{BB962C8B-B14F-4D97-AF65-F5344CB8AC3E}">
        <p14:creationId xmlns:p14="http://schemas.microsoft.com/office/powerpoint/2010/main" val="3146486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1788" y="735013"/>
            <a:ext cx="3898900" cy="2193925"/>
          </a:xfrm>
        </p:spPr>
      </p:sp>
      <p:sp>
        <p:nvSpPr>
          <p:cNvPr id="3" name="Notes Placeholder 2"/>
          <p:cNvSpPr>
            <a:spLocks noGrp="1"/>
          </p:cNvSpPr>
          <p:nvPr>
            <p:ph type="body" idx="1"/>
          </p:nvPr>
        </p:nvSpPr>
        <p:spPr/>
        <p:txBody>
          <a:bodyPr/>
          <a:lstStyle/>
          <a:p>
            <a:r>
              <a:rPr lang="en-US" sz="1800" dirty="0" smtClean="0"/>
              <a:t>  The term </a:t>
            </a:r>
            <a:r>
              <a:rPr lang="en-US" sz="1800" dirty="0" err="1" smtClean="0"/>
              <a:t>Anatmpan</a:t>
            </a:r>
            <a:r>
              <a:rPr lang="en-US" sz="1800" dirty="0" smtClean="0"/>
              <a:t> represents</a:t>
            </a:r>
            <a:r>
              <a:rPr lang="en-US" sz="1800" baseline="0" dirty="0" smtClean="0"/>
              <a:t> a break with</a:t>
            </a:r>
            <a:r>
              <a:rPr lang="en-US" sz="1800" dirty="0" smtClean="0"/>
              <a:t> Hinduism.</a:t>
            </a:r>
          </a:p>
          <a:p>
            <a:r>
              <a:rPr lang="en-US" sz="1800" dirty="0" smtClean="0"/>
              <a:t>  [click]  In Hinduism there is a concept of Atman being equal to, or more accurately, no different from, Brahman</a:t>
            </a:r>
          </a:p>
          <a:p>
            <a:r>
              <a:rPr lang="en-US" sz="1800" dirty="0" smtClean="0"/>
              <a:t>  [click]  Atman in Hinduism refers to the permanent, unchanging self of the individual.</a:t>
            </a:r>
          </a:p>
          <a:p>
            <a:r>
              <a:rPr lang="en-US" sz="1800" dirty="0" smtClean="0"/>
              <a:t>  [click]  Brahman, in this context, refers to the permanent, unchanging self-nature</a:t>
            </a:r>
            <a:r>
              <a:rPr lang="en-US" sz="1800" baseline="0" dirty="0" smtClean="0"/>
              <a:t> of the universe.</a:t>
            </a:r>
          </a:p>
          <a:p>
            <a:r>
              <a:rPr lang="en-US" sz="1800" baseline="0" dirty="0" smtClean="0"/>
              <a:t>  The one is equal to the other.  The permanent, unchanging self of the individual is none other than the permanent, unchanging self-nature of the universe.  Scholars sometimes refer to this as the</a:t>
            </a:r>
            <a:r>
              <a:rPr lang="en-US" sz="1800" dirty="0" smtClean="0"/>
              <a:t> macrocosm within the microcosm.</a:t>
            </a:r>
          </a:p>
          <a:p>
            <a:r>
              <a:rPr lang="en-US" sz="1800" dirty="0" smtClean="0"/>
              <a:t>  [click]  In</a:t>
            </a:r>
            <a:r>
              <a:rPr lang="en-US" sz="1800" baseline="0" dirty="0" smtClean="0"/>
              <a:t> the teachings of the Buddha</a:t>
            </a:r>
          </a:p>
          <a:p>
            <a:r>
              <a:rPr lang="en-US" sz="1800" baseline="0" dirty="0" smtClean="0"/>
              <a:t>  [click]  There is no permanent, self-arising, unchanging self.</a:t>
            </a:r>
            <a:endParaRPr lang="en-US" sz="1800" dirty="0"/>
          </a:p>
        </p:txBody>
      </p:sp>
      <p:sp>
        <p:nvSpPr>
          <p:cNvPr id="4" name="Slide Number Placeholder 3"/>
          <p:cNvSpPr>
            <a:spLocks noGrp="1"/>
          </p:cNvSpPr>
          <p:nvPr>
            <p:ph type="sldNum" sz="quarter" idx="10"/>
          </p:nvPr>
        </p:nvSpPr>
        <p:spPr/>
        <p:txBody>
          <a:bodyPr/>
          <a:lstStyle/>
          <a:p>
            <a:fld id="{0033E531-CD06-4102-B707-BB66B234C77D}" type="slidenum">
              <a:rPr lang="en-US" smtClean="0"/>
              <a:t>4</a:t>
            </a:fld>
            <a:endParaRPr lang="en-US"/>
          </a:p>
        </p:txBody>
      </p:sp>
    </p:spTree>
    <p:extLst>
      <p:ext uri="{BB962C8B-B14F-4D97-AF65-F5344CB8AC3E}">
        <p14:creationId xmlns:p14="http://schemas.microsoft.com/office/powerpoint/2010/main" val="4027689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1788" y="735013"/>
            <a:ext cx="3898900" cy="2193925"/>
          </a:xfrm>
        </p:spPr>
      </p:sp>
      <p:sp>
        <p:nvSpPr>
          <p:cNvPr id="3" name="Notes Placeholder 2"/>
          <p:cNvSpPr>
            <a:spLocks noGrp="1"/>
          </p:cNvSpPr>
          <p:nvPr>
            <p:ph type="body" idx="1"/>
          </p:nvPr>
        </p:nvSpPr>
        <p:spPr/>
        <p:txBody>
          <a:bodyPr/>
          <a:lstStyle/>
          <a:p>
            <a:r>
              <a:rPr lang="en-US" sz="1800" dirty="0" smtClean="0"/>
              <a:t>So…</a:t>
            </a:r>
          </a:p>
          <a:p>
            <a:r>
              <a:rPr lang="en-US" sz="1800" dirty="0" smtClean="0"/>
              <a:t>  [click]  If Buddhism doesn’t say that we don’t exist,</a:t>
            </a:r>
          </a:p>
          <a:p>
            <a:r>
              <a:rPr lang="en-US" sz="1800" dirty="0" smtClean="0"/>
              <a:t>  [click]  But it does say</a:t>
            </a:r>
            <a:r>
              <a:rPr lang="en-US" sz="1800" baseline="0" dirty="0" smtClean="0"/>
              <a:t> that there is no permanent, self-arising, unchanging self,</a:t>
            </a:r>
          </a:p>
          <a:p>
            <a:r>
              <a:rPr lang="en-US" sz="1800" baseline="0" dirty="0" smtClean="0"/>
              <a:t>  [click]  What is this entity that I call “me”?</a:t>
            </a:r>
            <a:endParaRPr lang="en-US" sz="1800" dirty="0"/>
          </a:p>
        </p:txBody>
      </p:sp>
      <p:sp>
        <p:nvSpPr>
          <p:cNvPr id="4" name="Slide Number Placeholder 3"/>
          <p:cNvSpPr>
            <a:spLocks noGrp="1"/>
          </p:cNvSpPr>
          <p:nvPr>
            <p:ph type="sldNum" sz="quarter" idx="10"/>
          </p:nvPr>
        </p:nvSpPr>
        <p:spPr/>
        <p:txBody>
          <a:bodyPr/>
          <a:lstStyle/>
          <a:p>
            <a:fld id="{0033E531-CD06-4102-B707-BB66B234C77D}" type="slidenum">
              <a:rPr lang="en-US" smtClean="0"/>
              <a:t>5</a:t>
            </a:fld>
            <a:endParaRPr lang="en-US"/>
          </a:p>
        </p:txBody>
      </p:sp>
    </p:spTree>
    <p:extLst>
      <p:ext uri="{BB962C8B-B14F-4D97-AF65-F5344CB8AC3E}">
        <p14:creationId xmlns:p14="http://schemas.microsoft.com/office/powerpoint/2010/main" val="472928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1788" y="735013"/>
            <a:ext cx="3898900" cy="2193925"/>
          </a:xfrm>
        </p:spPr>
      </p:sp>
      <p:sp>
        <p:nvSpPr>
          <p:cNvPr id="3" name="Notes Placeholder 2"/>
          <p:cNvSpPr>
            <a:spLocks noGrp="1"/>
          </p:cNvSpPr>
          <p:nvPr>
            <p:ph type="body" idx="1"/>
          </p:nvPr>
        </p:nvSpPr>
        <p:spPr/>
        <p:txBody>
          <a:bodyPr/>
          <a:lstStyle/>
          <a:p>
            <a:r>
              <a:rPr lang="en-US" sz="1800" dirty="0" smtClean="0"/>
              <a:t>  To explain that we need to</a:t>
            </a:r>
            <a:r>
              <a:rPr lang="en-US" sz="1800" baseline="0" dirty="0" smtClean="0"/>
              <a:t> bring in the concept of dependent arising.</a:t>
            </a:r>
          </a:p>
          <a:p>
            <a:r>
              <a:rPr lang="en-US" sz="1800" baseline="0" dirty="0" smtClean="0"/>
              <a:t>   When certain conditions are just right, a number of phenomena come together in just the right way to produce a human being.</a:t>
            </a:r>
          </a:p>
          <a:p>
            <a:r>
              <a:rPr lang="en-US" sz="1800" baseline="0" dirty="0" smtClean="0"/>
              <a:t>  What we call “me.”</a:t>
            </a:r>
          </a:p>
          <a:p>
            <a:r>
              <a:rPr lang="en-US" sz="1800" baseline="0" dirty="0" smtClean="0"/>
              <a:t>   The problem is that conditions are constantly changing, and these phenomena are constantly changing.</a:t>
            </a:r>
          </a:p>
          <a:p>
            <a:r>
              <a:rPr lang="en-US" sz="1800" baseline="0" dirty="0" smtClean="0"/>
              <a:t>   Which means that we are constantly changing as well, even when we are not conscious of those changes.</a:t>
            </a:r>
            <a:endParaRPr lang="en-US" sz="1800" dirty="0"/>
          </a:p>
        </p:txBody>
      </p:sp>
      <p:sp>
        <p:nvSpPr>
          <p:cNvPr id="4" name="Slide Number Placeholder 3"/>
          <p:cNvSpPr>
            <a:spLocks noGrp="1"/>
          </p:cNvSpPr>
          <p:nvPr>
            <p:ph type="sldNum" sz="quarter" idx="10"/>
          </p:nvPr>
        </p:nvSpPr>
        <p:spPr/>
        <p:txBody>
          <a:bodyPr/>
          <a:lstStyle/>
          <a:p>
            <a:fld id="{0033E531-CD06-4102-B707-BB66B234C77D}" type="slidenum">
              <a:rPr lang="en-US" smtClean="0"/>
              <a:t>6</a:t>
            </a:fld>
            <a:endParaRPr lang="en-US"/>
          </a:p>
        </p:txBody>
      </p:sp>
    </p:spTree>
    <p:extLst>
      <p:ext uri="{BB962C8B-B14F-4D97-AF65-F5344CB8AC3E}">
        <p14:creationId xmlns:p14="http://schemas.microsoft.com/office/powerpoint/2010/main" val="2098550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1788" y="735013"/>
            <a:ext cx="3898900" cy="2193925"/>
          </a:xfrm>
        </p:spPr>
      </p:sp>
      <p:sp>
        <p:nvSpPr>
          <p:cNvPr id="3" name="Notes Placeholder 2"/>
          <p:cNvSpPr>
            <a:spLocks noGrp="1"/>
          </p:cNvSpPr>
          <p:nvPr>
            <p:ph type="body" idx="1"/>
          </p:nvPr>
        </p:nvSpPr>
        <p:spPr/>
        <p:txBody>
          <a:bodyPr/>
          <a:lstStyle/>
          <a:p>
            <a:r>
              <a:rPr lang="en-US" sz="1800" dirty="0" smtClean="0"/>
              <a:t>  Eventually, conditions are no longer right for these phenomena to form an entity, and they dissipate.</a:t>
            </a:r>
          </a:p>
          <a:p>
            <a:r>
              <a:rPr lang="en-US" sz="1800" baseline="0" dirty="0" smtClean="0"/>
              <a:t>  The individual ceases to exist.</a:t>
            </a:r>
            <a:endParaRPr lang="en-US" sz="1800" dirty="0"/>
          </a:p>
        </p:txBody>
      </p:sp>
      <p:sp>
        <p:nvSpPr>
          <p:cNvPr id="4" name="Slide Number Placeholder 3"/>
          <p:cNvSpPr>
            <a:spLocks noGrp="1"/>
          </p:cNvSpPr>
          <p:nvPr>
            <p:ph type="sldNum" sz="quarter" idx="10"/>
          </p:nvPr>
        </p:nvSpPr>
        <p:spPr/>
        <p:txBody>
          <a:bodyPr/>
          <a:lstStyle/>
          <a:p>
            <a:fld id="{0033E531-CD06-4102-B707-BB66B234C77D}" type="slidenum">
              <a:rPr lang="en-US" smtClean="0"/>
              <a:t>7</a:t>
            </a:fld>
            <a:endParaRPr lang="en-US"/>
          </a:p>
        </p:txBody>
      </p:sp>
    </p:spTree>
    <p:extLst>
      <p:ext uri="{BB962C8B-B14F-4D97-AF65-F5344CB8AC3E}">
        <p14:creationId xmlns:p14="http://schemas.microsoft.com/office/powerpoint/2010/main" val="2659783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  What</a:t>
            </a:r>
            <a:r>
              <a:rPr lang="en-US" sz="1800" baseline="0" dirty="0" smtClean="0"/>
              <a:t> about our personal identity?  Most of us don’t think of ourselves as a bunch of phenomena that come together, are constantly changing, and eventually dissipate.</a:t>
            </a:r>
          </a:p>
          <a:p>
            <a:r>
              <a:rPr lang="en-US" sz="1800" baseline="0" dirty="0" smtClean="0"/>
              <a:t>  [click]  That’s where the </a:t>
            </a:r>
            <a:r>
              <a:rPr lang="en-US" sz="1800" baseline="0" dirty="0" err="1" smtClean="0"/>
              <a:t>skandha</a:t>
            </a:r>
            <a:r>
              <a:rPr lang="en-US" sz="1800" baseline="0" dirty="0" smtClean="0"/>
              <a:t> come in.  </a:t>
            </a:r>
            <a:r>
              <a:rPr lang="en-US" sz="1800" baseline="0" dirty="0" smtClean="0"/>
              <a:t>What we conventionally call a “person” can be understood in terms of the five </a:t>
            </a:r>
            <a:r>
              <a:rPr lang="en-US" sz="1800" baseline="0" dirty="0" err="1" smtClean="0"/>
              <a:t>skandha</a:t>
            </a:r>
            <a:r>
              <a:rPr lang="en-US" sz="1800" baseline="0" dirty="0" smtClean="0"/>
              <a:t>.</a:t>
            </a:r>
            <a:endParaRPr lang="en-US" sz="1800" dirty="0"/>
          </a:p>
        </p:txBody>
      </p:sp>
      <p:sp>
        <p:nvSpPr>
          <p:cNvPr id="4" name="Slide Number Placeholder 3"/>
          <p:cNvSpPr>
            <a:spLocks noGrp="1"/>
          </p:cNvSpPr>
          <p:nvPr>
            <p:ph type="sldNum" sz="quarter" idx="10"/>
          </p:nvPr>
        </p:nvSpPr>
        <p:spPr/>
        <p:txBody>
          <a:bodyPr/>
          <a:lstStyle/>
          <a:p>
            <a:fld id="{0033E531-CD06-4102-B707-BB66B234C77D}" type="slidenum">
              <a:rPr lang="en-US" smtClean="0"/>
              <a:t>8</a:t>
            </a:fld>
            <a:endParaRPr lang="en-US"/>
          </a:p>
        </p:txBody>
      </p:sp>
    </p:spTree>
    <p:extLst>
      <p:ext uri="{BB962C8B-B14F-4D97-AF65-F5344CB8AC3E}">
        <p14:creationId xmlns:p14="http://schemas.microsoft.com/office/powerpoint/2010/main" val="815991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  </a:t>
            </a:r>
            <a:r>
              <a:rPr lang="en-US" sz="1900" b="1" dirty="0" err="1"/>
              <a:t>Sakyamuni</a:t>
            </a:r>
            <a:r>
              <a:rPr lang="en-US" sz="1900" b="1" dirty="0"/>
              <a:t> Buddha observed </a:t>
            </a:r>
            <a:r>
              <a:rPr lang="en-US" sz="1900" dirty="0"/>
              <a:t>that there are a </a:t>
            </a:r>
            <a:r>
              <a:rPr lang="en-US" sz="1900" b="1" dirty="0"/>
              <a:t>number of phenomena </a:t>
            </a:r>
            <a:r>
              <a:rPr lang="en-US" sz="1900" dirty="0"/>
              <a:t>that we use to </a:t>
            </a:r>
            <a:r>
              <a:rPr lang="en-US" sz="1900" b="1" dirty="0"/>
              <a:t>construct our sense of self</a:t>
            </a:r>
            <a:r>
              <a:rPr lang="en-US" sz="1900" dirty="0"/>
              <a:t>, that </a:t>
            </a:r>
            <a:r>
              <a:rPr lang="en-US" sz="1900" b="1" dirty="0"/>
              <a:t>we cling to as either the “me” or “mine.”</a:t>
            </a:r>
          </a:p>
          <a:p>
            <a:r>
              <a:rPr lang="en-US" sz="1900" dirty="0"/>
              <a:t>  </a:t>
            </a:r>
            <a:r>
              <a:rPr lang="en-US" sz="1900" b="1" dirty="0"/>
              <a:t>Buddha organized these phenomena </a:t>
            </a:r>
            <a:r>
              <a:rPr lang="en-US" sz="1900" dirty="0"/>
              <a:t>into </a:t>
            </a:r>
            <a:r>
              <a:rPr lang="en-US" sz="1900" b="1" dirty="0"/>
              <a:t>five categories</a:t>
            </a:r>
            <a:r>
              <a:rPr lang="en-US" sz="1900" dirty="0"/>
              <a:t>.  These </a:t>
            </a:r>
            <a:r>
              <a:rPr lang="en-US" sz="1900" b="1" dirty="0"/>
              <a:t>categories are known as the </a:t>
            </a:r>
            <a:r>
              <a:rPr lang="en-US" sz="1900" b="1" dirty="0" err="1"/>
              <a:t>Skandha</a:t>
            </a:r>
            <a:r>
              <a:rPr lang="en-US" sz="1900" dirty="0"/>
              <a:t>.</a:t>
            </a:r>
          </a:p>
          <a:p>
            <a:r>
              <a:rPr lang="en-US" sz="1900" dirty="0"/>
              <a:t>  </a:t>
            </a:r>
            <a:r>
              <a:rPr lang="en-US" sz="1900" b="1" dirty="0"/>
              <a:t>Tradition</a:t>
            </a:r>
            <a:r>
              <a:rPr lang="en-US" sz="1900" dirty="0"/>
              <a:t> says that the </a:t>
            </a:r>
            <a:r>
              <a:rPr lang="en-US" sz="1900" b="1" dirty="0"/>
              <a:t>Buddha</a:t>
            </a:r>
            <a:r>
              <a:rPr lang="en-US" sz="1900" dirty="0"/>
              <a:t>, when </a:t>
            </a:r>
            <a:r>
              <a:rPr lang="en-US" sz="1900" b="1" dirty="0"/>
              <a:t>talking about these categories</a:t>
            </a:r>
            <a:r>
              <a:rPr lang="en-US" sz="1900" dirty="0"/>
              <a:t>, would make </a:t>
            </a:r>
            <a:r>
              <a:rPr lang="en-US" sz="1900" b="1" dirty="0"/>
              <a:t>piles of pebbles</a:t>
            </a:r>
            <a:r>
              <a:rPr lang="en-US" sz="1900" dirty="0"/>
              <a:t>.  </a:t>
            </a:r>
            <a:r>
              <a:rPr lang="en-US" sz="1900" b="1" dirty="0"/>
              <a:t>These piles, these aggregates</a:t>
            </a:r>
            <a:r>
              <a:rPr lang="en-US" sz="1900" dirty="0"/>
              <a:t>, are the </a:t>
            </a:r>
            <a:r>
              <a:rPr lang="en-US" sz="1900" b="1" dirty="0"/>
              <a:t>origin of the term </a:t>
            </a:r>
            <a:r>
              <a:rPr lang="en-US" sz="1900" b="1" dirty="0" err="1"/>
              <a:t>Skandha</a:t>
            </a:r>
            <a:r>
              <a:rPr lang="en-US" sz="1900" b="1" dirty="0"/>
              <a:t>.</a:t>
            </a:r>
          </a:p>
        </p:txBody>
      </p:sp>
      <p:sp>
        <p:nvSpPr>
          <p:cNvPr id="4" name="Slide Number Placeholder 3"/>
          <p:cNvSpPr>
            <a:spLocks noGrp="1"/>
          </p:cNvSpPr>
          <p:nvPr>
            <p:ph type="sldNum" sz="quarter" idx="10"/>
          </p:nvPr>
        </p:nvSpPr>
        <p:spPr/>
        <p:txBody>
          <a:bodyPr/>
          <a:lstStyle/>
          <a:p>
            <a:fld id="{A43F6386-FED8-4CB2-82D4-FC0E60115B6D}" type="slidenum">
              <a:rPr lang="en-US" smtClean="0"/>
              <a:t>9</a:t>
            </a:fld>
            <a:endParaRPr lang="en-US"/>
          </a:p>
        </p:txBody>
      </p:sp>
    </p:spTree>
    <p:extLst>
      <p:ext uri="{BB962C8B-B14F-4D97-AF65-F5344CB8AC3E}">
        <p14:creationId xmlns:p14="http://schemas.microsoft.com/office/powerpoint/2010/main" val="1017788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384E7F-D28E-4990-8A5B-A5C789ABD771}" type="datetimeFigureOut">
              <a:rPr lang="en-US" smtClean="0"/>
              <a:t>5/26/2018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9DCF7C-8891-4E3D-A193-38D2FABFC374}" type="slidenum">
              <a:rPr lang="en-US" smtClean="0"/>
              <a:t>‹#›</a:t>
            </a:fld>
            <a:endParaRPr lang="en-US"/>
          </a:p>
        </p:txBody>
      </p:sp>
    </p:spTree>
    <p:extLst>
      <p:ext uri="{BB962C8B-B14F-4D97-AF65-F5344CB8AC3E}">
        <p14:creationId xmlns:p14="http://schemas.microsoft.com/office/powerpoint/2010/main" val="2298508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384E7F-D28E-4990-8A5B-A5C789ABD771}" type="datetimeFigureOut">
              <a:rPr lang="en-US" smtClean="0"/>
              <a:t>5/26/2018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9DCF7C-8891-4E3D-A193-38D2FABFC374}" type="slidenum">
              <a:rPr lang="en-US" smtClean="0"/>
              <a:t>‹#›</a:t>
            </a:fld>
            <a:endParaRPr lang="en-US"/>
          </a:p>
        </p:txBody>
      </p:sp>
    </p:spTree>
    <p:extLst>
      <p:ext uri="{BB962C8B-B14F-4D97-AF65-F5344CB8AC3E}">
        <p14:creationId xmlns:p14="http://schemas.microsoft.com/office/powerpoint/2010/main" val="17310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384E7F-D28E-4990-8A5B-A5C789ABD771}" type="datetimeFigureOut">
              <a:rPr lang="en-US" smtClean="0"/>
              <a:t>5/26/2018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9DCF7C-8891-4E3D-A193-38D2FABFC374}" type="slidenum">
              <a:rPr lang="en-US" smtClean="0"/>
              <a:t>‹#›</a:t>
            </a:fld>
            <a:endParaRPr lang="en-US"/>
          </a:p>
        </p:txBody>
      </p:sp>
    </p:spTree>
    <p:extLst>
      <p:ext uri="{BB962C8B-B14F-4D97-AF65-F5344CB8AC3E}">
        <p14:creationId xmlns:p14="http://schemas.microsoft.com/office/powerpoint/2010/main" val="3371588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384E7F-D28E-4990-8A5B-A5C789ABD771}" type="datetimeFigureOut">
              <a:rPr lang="en-US" smtClean="0"/>
              <a:t>5/26/2018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9DCF7C-8891-4E3D-A193-38D2FABFC374}" type="slidenum">
              <a:rPr lang="en-US" smtClean="0"/>
              <a:t>‹#›</a:t>
            </a:fld>
            <a:endParaRPr lang="en-US"/>
          </a:p>
        </p:txBody>
      </p:sp>
    </p:spTree>
    <p:extLst>
      <p:ext uri="{BB962C8B-B14F-4D97-AF65-F5344CB8AC3E}">
        <p14:creationId xmlns:p14="http://schemas.microsoft.com/office/powerpoint/2010/main" val="202409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384E7F-D28E-4990-8A5B-A5C789ABD771}" type="datetimeFigureOut">
              <a:rPr lang="en-US" smtClean="0"/>
              <a:t>5/26/2018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9DCF7C-8891-4E3D-A193-38D2FABFC374}" type="slidenum">
              <a:rPr lang="en-US" smtClean="0"/>
              <a:t>‹#›</a:t>
            </a:fld>
            <a:endParaRPr lang="en-US"/>
          </a:p>
        </p:txBody>
      </p:sp>
    </p:spTree>
    <p:extLst>
      <p:ext uri="{BB962C8B-B14F-4D97-AF65-F5344CB8AC3E}">
        <p14:creationId xmlns:p14="http://schemas.microsoft.com/office/powerpoint/2010/main" val="1918492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384E7F-D28E-4990-8A5B-A5C789ABD771}" type="datetimeFigureOut">
              <a:rPr lang="en-US" smtClean="0"/>
              <a:t>5/26/2018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9DCF7C-8891-4E3D-A193-38D2FABFC374}" type="slidenum">
              <a:rPr lang="en-US" smtClean="0"/>
              <a:t>‹#›</a:t>
            </a:fld>
            <a:endParaRPr lang="en-US"/>
          </a:p>
        </p:txBody>
      </p:sp>
    </p:spTree>
    <p:extLst>
      <p:ext uri="{BB962C8B-B14F-4D97-AF65-F5344CB8AC3E}">
        <p14:creationId xmlns:p14="http://schemas.microsoft.com/office/powerpoint/2010/main" val="873286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384E7F-D28E-4990-8A5B-A5C789ABD771}" type="datetimeFigureOut">
              <a:rPr lang="en-US" smtClean="0"/>
              <a:t>5/26/2018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9DCF7C-8891-4E3D-A193-38D2FABFC374}" type="slidenum">
              <a:rPr lang="en-US" smtClean="0"/>
              <a:t>‹#›</a:t>
            </a:fld>
            <a:endParaRPr lang="en-US"/>
          </a:p>
        </p:txBody>
      </p:sp>
    </p:spTree>
    <p:extLst>
      <p:ext uri="{BB962C8B-B14F-4D97-AF65-F5344CB8AC3E}">
        <p14:creationId xmlns:p14="http://schemas.microsoft.com/office/powerpoint/2010/main" val="1615683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384E7F-D28E-4990-8A5B-A5C789ABD771}" type="datetimeFigureOut">
              <a:rPr lang="en-US" smtClean="0"/>
              <a:t>5/26/2018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9DCF7C-8891-4E3D-A193-38D2FABFC374}" type="slidenum">
              <a:rPr lang="en-US" smtClean="0"/>
              <a:t>‹#›</a:t>
            </a:fld>
            <a:endParaRPr lang="en-US"/>
          </a:p>
        </p:txBody>
      </p:sp>
    </p:spTree>
    <p:extLst>
      <p:ext uri="{BB962C8B-B14F-4D97-AF65-F5344CB8AC3E}">
        <p14:creationId xmlns:p14="http://schemas.microsoft.com/office/powerpoint/2010/main" val="1427426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384E7F-D28E-4990-8A5B-A5C789ABD771}" type="datetimeFigureOut">
              <a:rPr lang="en-US" smtClean="0"/>
              <a:t>5/26/2018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9DCF7C-8891-4E3D-A193-38D2FABFC374}" type="slidenum">
              <a:rPr lang="en-US" smtClean="0"/>
              <a:t>‹#›</a:t>
            </a:fld>
            <a:endParaRPr lang="en-US"/>
          </a:p>
        </p:txBody>
      </p:sp>
    </p:spTree>
    <p:extLst>
      <p:ext uri="{BB962C8B-B14F-4D97-AF65-F5344CB8AC3E}">
        <p14:creationId xmlns:p14="http://schemas.microsoft.com/office/powerpoint/2010/main" val="655779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384E7F-D28E-4990-8A5B-A5C789ABD771}" type="datetimeFigureOut">
              <a:rPr lang="en-US" smtClean="0"/>
              <a:t>5/26/2018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9DCF7C-8891-4E3D-A193-38D2FABFC374}" type="slidenum">
              <a:rPr lang="en-US" smtClean="0"/>
              <a:t>‹#›</a:t>
            </a:fld>
            <a:endParaRPr lang="en-US"/>
          </a:p>
        </p:txBody>
      </p:sp>
    </p:spTree>
    <p:extLst>
      <p:ext uri="{BB962C8B-B14F-4D97-AF65-F5344CB8AC3E}">
        <p14:creationId xmlns:p14="http://schemas.microsoft.com/office/powerpoint/2010/main" val="3981878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384E7F-D28E-4990-8A5B-A5C789ABD771}" type="datetimeFigureOut">
              <a:rPr lang="en-US" smtClean="0"/>
              <a:t>5/26/2018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9DCF7C-8891-4E3D-A193-38D2FABFC374}" type="slidenum">
              <a:rPr lang="en-US" smtClean="0"/>
              <a:t>‹#›</a:t>
            </a:fld>
            <a:endParaRPr lang="en-US"/>
          </a:p>
        </p:txBody>
      </p:sp>
    </p:spTree>
    <p:extLst>
      <p:ext uri="{BB962C8B-B14F-4D97-AF65-F5344CB8AC3E}">
        <p14:creationId xmlns:p14="http://schemas.microsoft.com/office/powerpoint/2010/main" val="63571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A0FF"/>
            </a:gs>
            <a:gs pos="100000">
              <a:srgbClr val="E17DE1"/>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384E7F-D28E-4990-8A5B-A5C789ABD771}" type="datetimeFigureOut">
              <a:rPr lang="en-US" smtClean="0"/>
              <a:t>5/26/2018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9DCF7C-8891-4E3D-A193-38D2FABFC374}" type="slidenum">
              <a:rPr lang="en-US" smtClean="0"/>
              <a:t>‹#›</a:t>
            </a:fld>
            <a:endParaRPr lang="en-US"/>
          </a:p>
        </p:txBody>
      </p:sp>
    </p:spTree>
    <p:extLst>
      <p:ext uri="{BB962C8B-B14F-4D97-AF65-F5344CB8AC3E}">
        <p14:creationId xmlns:p14="http://schemas.microsoft.com/office/powerpoint/2010/main" val="3668096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15298" y="1890584"/>
            <a:ext cx="8303740" cy="3046988"/>
          </a:xfrm>
          <a:prstGeom prst="rect">
            <a:avLst/>
          </a:prstGeom>
          <a:solidFill>
            <a:srgbClr val="7030A0"/>
          </a:solidFill>
          <a:ln w="57150">
            <a:solidFill>
              <a:srgbClr val="430086"/>
            </a:solidFill>
          </a:ln>
          <a:effectLst>
            <a:glow rad="381000">
              <a:srgbClr val="FFCCFF">
                <a:alpha val="60000"/>
              </a:srgbClr>
            </a:glow>
          </a:effectLst>
          <a:scene3d>
            <a:camera prst="orthographicFront"/>
            <a:lightRig rig="threePt" dir="t"/>
          </a:scene3d>
          <a:sp3d>
            <a:bevelT/>
          </a:sp3d>
        </p:spPr>
        <p:txBody>
          <a:bodyPr wrap="square" rtlCol="0">
            <a:spAutoFit/>
          </a:bodyPr>
          <a:lstStyle/>
          <a:p>
            <a:pPr algn="ctr"/>
            <a:endParaRPr lang="en-US" sz="4000" b="1" dirty="0" smtClean="0">
              <a:solidFill>
                <a:srgbClr val="FFEBFF"/>
              </a:solidFill>
              <a:latin typeface="Monotype Corsiva" panose="03010101010201010101" pitchFamily="66" charset="0"/>
              <a:cs typeface="Arial" panose="020B0604020202020204" pitchFamily="34" charset="0"/>
            </a:endParaRPr>
          </a:p>
          <a:p>
            <a:pPr algn="ctr"/>
            <a:r>
              <a:rPr lang="en-US" sz="7200" b="1" dirty="0" err="1" smtClean="0">
                <a:solidFill>
                  <a:srgbClr val="FFEBFF"/>
                </a:solidFill>
                <a:latin typeface="Monotype Corsiva" panose="03010101010201010101" pitchFamily="66" charset="0"/>
                <a:cs typeface="Arial" panose="020B0604020202020204" pitchFamily="34" charset="0"/>
              </a:rPr>
              <a:t>Skandha</a:t>
            </a:r>
            <a:r>
              <a:rPr lang="en-US" b="1" dirty="0" smtClean="0">
                <a:solidFill>
                  <a:srgbClr val="FFEBFF"/>
                </a:solidFill>
                <a:latin typeface="Monotype Corsiva" panose="03010101010201010101" pitchFamily="66" charset="0"/>
                <a:cs typeface="Arial" panose="020B0604020202020204" pitchFamily="34" charset="0"/>
              </a:rPr>
              <a:t/>
            </a:r>
            <a:br>
              <a:rPr lang="en-US" b="1" dirty="0" smtClean="0">
                <a:solidFill>
                  <a:srgbClr val="FFEBFF"/>
                </a:solidFill>
                <a:latin typeface="Monotype Corsiva" panose="03010101010201010101" pitchFamily="66" charset="0"/>
                <a:cs typeface="Arial" panose="020B0604020202020204" pitchFamily="34" charset="0"/>
              </a:rPr>
            </a:br>
            <a:r>
              <a:rPr lang="en-US" sz="4000" b="1" dirty="0" smtClean="0">
                <a:solidFill>
                  <a:srgbClr val="FFEBFF"/>
                </a:solidFill>
                <a:latin typeface="Arial" panose="020B0604020202020204" pitchFamily="34" charset="0"/>
                <a:cs typeface="Arial" panose="020B0604020202020204" pitchFamily="34" charset="0"/>
              </a:rPr>
              <a:t>(5 Aggregates (C. </a:t>
            </a:r>
            <a:r>
              <a:rPr lang="ja-JP" altLang="en-US" sz="4000" b="1" dirty="0" smtClean="0">
                <a:solidFill>
                  <a:srgbClr val="FFEBFF"/>
                </a:solidFill>
                <a:latin typeface="Arial" panose="020B0604020202020204" pitchFamily="34" charset="0"/>
                <a:cs typeface="Arial" panose="020B0604020202020204" pitchFamily="34" charset="0"/>
              </a:rPr>
              <a:t>五蘊</a:t>
            </a:r>
            <a:r>
              <a:rPr lang="en-US" altLang="ja-JP" sz="4000" b="1" dirty="0" smtClean="0">
                <a:solidFill>
                  <a:srgbClr val="FFEBFF"/>
                </a:solidFill>
                <a:latin typeface="Arial" panose="020B0604020202020204" pitchFamily="34" charset="0"/>
                <a:cs typeface="Arial" panose="020B0604020202020204" pitchFamily="34" charset="0"/>
              </a:rPr>
              <a:t>)</a:t>
            </a:r>
          </a:p>
          <a:p>
            <a:pPr algn="ct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0930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962"/>
            <a:ext cx="12192000" cy="830997"/>
          </a:xfrm>
          <a:prstGeom prst="rect">
            <a:avLst/>
          </a:prstGeom>
          <a:solidFill>
            <a:srgbClr val="00A7E6"/>
          </a:solidFill>
          <a:scene3d>
            <a:camera prst="orthographicFront"/>
            <a:lightRig rig="threePt" dir="t"/>
          </a:scene3d>
          <a:sp3d>
            <a:bevelT/>
          </a:sp3d>
        </p:spPr>
        <p:txBody>
          <a:bodyPr wrap="square" rtlCol="0">
            <a:spAutoFit/>
          </a:bodyPr>
          <a:lstStyle/>
          <a:p>
            <a:pPr algn="ctr"/>
            <a:r>
              <a:rPr lang="en-US" sz="4800" b="1" dirty="0" smtClean="0">
                <a:solidFill>
                  <a:srgbClr val="FFEBFF"/>
                </a:solidFill>
              </a:rPr>
              <a:t>5 Aggregates (S</a:t>
            </a:r>
            <a:r>
              <a:rPr lang="en-US" sz="4800" b="1" dirty="0">
                <a:solidFill>
                  <a:srgbClr val="FFEBFF"/>
                </a:solidFill>
              </a:rPr>
              <a:t>. </a:t>
            </a:r>
            <a:r>
              <a:rPr lang="en-US" sz="4800" b="1" dirty="0" err="1" smtClean="0">
                <a:solidFill>
                  <a:srgbClr val="FFEBFF"/>
                </a:solidFill>
              </a:rPr>
              <a:t>Skandha</a:t>
            </a:r>
            <a:r>
              <a:rPr lang="en-US" sz="4800" b="1" dirty="0" smtClean="0">
                <a:solidFill>
                  <a:srgbClr val="FFEBFF"/>
                </a:solidFill>
              </a:rPr>
              <a:t> ; C. </a:t>
            </a:r>
            <a:r>
              <a:rPr lang="ja-JP" altLang="en-US" sz="4800" b="1" dirty="0">
                <a:solidFill>
                  <a:srgbClr val="FFEBFF"/>
                </a:solidFill>
              </a:rPr>
              <a:t>五蘊</a:t>
            </a:r>
            <a:r>
              <a:rPr lang="en-US" altLang="ja-JP" sz="4800" b="1" dirty="0" smtClean="0">
                <a:solidFill>
                  <a:srgbClr val="FFEBFF"/>
                </a:solidFill>
              </a:rPr>
              <a:t>)</a:t>
            </a:r>
            <a:endParaRPr lang="en-US" sz="4800" b="1" dirty="0">
              <a:solidFill>
                <a:srgbClr val="FFEBFF"/>
              </a:solidFill>
            </a:endParaRPr>
          </a:p>
        </p:txBody>
      </p:sp>
      <p:sp>
        <p:nvSpPr>
          <p:cNvPr id="16" name="TextBox 15"/>
          <p:cNvSpPr txBox="1"/>
          <p:nvPr/>
        </p:nvSpPr>
        <p:spPr>
          <a:xfrm>
            <a:off x="828938" y="1189017"/>
            <a:ext cx="10510531" cy="646331"/>
          </a:xfrm>
          <a:prstGeom prst="rect">
            <a:avLst/>
          </a:prstGeom>
          <a:solidFill>
            <a:srgbClr val="550064"/>
          </a:solidFill>
          <a:ln>
            <a:solidFill>
              <a:srgbClr val="3A003A"/>
            </a:solidFill>
          </a:ln>
          <a:scene3d>
            <a:camera prst="orthographicFront"/>
            <a:lightRig rig="threePt" dir="t"/>
          </a:scene3d>
          <a:sp3d>
            <a:bevelT/>
          </a:sp3d>
        </p:spPr>
        <p:txBody>
          <a:bodyPr wrap="square" rtlCol="0">
            <a:spAutoFit/>
          </a:bodyPr>
          <a:lstStyle/>
          <a:p>
            <a:r>
              <a:rPr lang="en-US" sz="3600" b="1" dirty="0" smtClean="0">
                <a:solidFill>
                  <a:srgbClr val="FFEBFF"/>
                </a:solidFill>
              </a:rPr>
              <a:t>Form or materiality (S. </a:t>
            </a:r>
            <a:r>
              <a:rPr lang="en-US" sz="3600" b="1" dirty="0" err="1">
                <a:solidFill>
                  <a:srgbClr val="FFEBFF"/>
                </a:solidFill>
              </a:rPr>
              <a:t>R</a:t>
            </a:r>
            <a:r>
              <a:rPr lang="en-US" sz="3600" b="1" dirty="0" err="1" smtClean="0">
                <a:solidFill>
                  <a:srgbClr val="FFEBFF"/>
                </a:solidFill>
              </a:rPr>
              <a:t>ūpa</a:t>
            </a:r>
            <a:r>
              <a:rPr lang="en-US" sz="3600" b="1" dirty="0" smtClean="0">
                <a:solidFill>
                  <a:srgbClr val="FFEBFF"/>
                </a:solidFill>
              </a:rPr>
              <a:t>; C. </a:t>
            </a:r>
            <a:r>
              <a:rPr lang="ja-JP" altLang="en-US" sz="3600" b="1" dirty="0">
                <a:solidFill>
                  <a:srgbClr val="FFEBFF"/>
                </a:solidFill>
              </a:rPr>
              <a:t>色</a:t>
            </a:r>
            <a:r>
              <a:rPr lang="en-US" sz="3600" b="1" dirty="0" smtClean="0">
                <a:solidFill>
                  <a:srgbClr val="FFEBFF"/>
                </a:solidFill>
              </a:rPr>
              <a:t>)</a:t>
            </a:r>
            <a:endParaRPr lang="ja-JP" altLang="en-US" sz="3600" b="1" dirty="0">
              <a:solidFill>
                <a:srgbClr val="FFEBFF"/>
              </a:solidFill>
            </a:endParaRPr>
          </a:p>
        </p:txBody>
      </p:sp>
      <p:sp>
        <p:nvSpPr>
          <p:cNvPr id="8" name="TextBox 7"/>
          <p:cNvSpPr txBox="1"/>
          <p:nvPr/>
        </p:nvSpPr>
        <p:spPr>
          <a:xfrm>
            <a:off x="822487" y="2259758"/>
            <a:ext cx="10510531" cy="646331"/>
          </a:xfrm>
          <a:prstGeom prst="rect">
            <a:avLst/>
          </a:prstGeom>
          <a:solidFill>
            <a:srgbClr val="550064"/>
          </a:solidFill>
          <a:ln>
            <a:solidFill>
              <a:srgbClr val="3A003A"/>
            </a:solidFill>
          </a:ln>
          <a:scene3d>
            <a:camera prst="orthographicFront"/>
            <a:lightRig rig="threePt" dir="t"/>
          </a:scene3d>
          <a:sp3d>
            <a:bevelT/>
          </a:sp3d>
        </p:spPr>
        <p:txBody>
          <a:bodyPr wrap="square" rtlCol="0">
            <a:spAutoFit/>
          </a:bodyPr>
          <a:lstStyle/>
          <a:p>
            <a:r>
              <a:rPr lang="en-US" sz="3600" b="1" dirty="0" smtClean="0">
                <a:solidFill>
                  <a:srgbClr val="FFEBFF"/>
                </a:solidFill>
              </a:rPr>
              <a:t>Sensations/feeling (S. </a:t>
            </a:r>
            <a:r>
              <a:rPr lang="en-US" sz="3600" b="1" dirty="0" err="1">
                <a:solidFill>
                  <a:srgbClr val="FFEBFF"/>
                </a:solidFill>
              </a:rPr>
              <a:t>V</a:t>
            </a:r>
            <a:r>
              <a:rPr lang="en-US" sz="3600" b="1" dirty="0" err="1" smtClean="0">
                <a:solidFill>
                  <a:srgbClr val="FFEBFF"/>
                </a:solidFill>
              </a:rPr>
              <a:t>edanā</a:t>
            </a:r>
            <a:r>
              <a:rPr lang="en-US" sz="3600" b="1" dirty="0">
                <a:solidFill>
                  <a:srgbClr val="FFEBFF"/>
                </a:solidFill>
              </a:rPr>
              <a:t>; </a:t>
            </a:r>
            <a:r>
              <a:rPr lang="en-US" sz="3600" b="1" dirty="0" smtClean="0">
                <a:solidFill>
                  <a:srgbClr val="FFEBFF"/>
                </a:solidFill>
              </a:rPr>
              <a:t>C. </a:t>
            </a:r>
            <a:r>
              <a:rPr lang="ja-JP" altLang="en-US" sz="3600" b="1" dirty="0" smtClean="0">
                <a:solidFill>
                  <a:srgbClr val="FFEBFF"/>
                </a:solidFill>
              </a:rPr>
              <a:t>受</a:t>
            </a:r>
            <a:r>
              <a:rPr lang="en-US" sz="3600" b="1" dirty="0" smtClean="0">
                <a:solidFill>
                  <a:srgbClr val="FFEBFF"/>
                </a:solidFill>
              </a:rPr>
              <a:t>)</a:t>
            </a:r>
            <a:endParaRPr lang="en-US" sz="3600" b="1" dirty="0">
              <a:solidFill>
                <a:srgbClr val="FFEBFF"/>
              </a:solidFill>
            </a:endParaRPr>
          </a:p>
        </p:txBody>
      </p:sp>
      <p:sp>
        <p:nvSpPr>
          <p:cNvPr id="9" name="TextBox 8"/>
          <p:cNvSpPr txBox="1"/>
          <p:nvPr/>
        </p:nvSpPr>
        <p:spPr>
          <a:xfrm>
            <a:off x="822487" y="3330499"/>
            <a:ext cx="10510532" cy="646331"/>
          </a:xfrm>
          <a:prstGeom prst="rect">
            <a:avLst/>
          </a:prstGeom>
          <a:solidFill>
            <a:srgbClr val="550064"/>
          </a:solidFill>
          <a:ln>
            <a:solidFill>
              <a:srgbClr val="3A003A"/>
            </a:solidFill>
          </a:ln>
          <a:scene3d>
            <a:camera prst="orthographicFront"/>
            <a:lightRig rig="threePt" dir="t"/>
          </a:scene3d>
          <a:sp3d>
            <a:bevelT/>
          </a:sp3d>
        </p:spPr>
        <p:txBody>
          <a:bodyPr wrap="square" rtlCol="0">
            <a:spAutoFit/>
          </a:bodyPr>
          <a:lstStyle/>
          <a:p>
            <a:r>
              <a:rPr lang="en-US" sz="3600" b="1" dirty="0" smtClean="0">
                <a:solidFill>
                  <a:srgbClr val="FFEBFF"/>
                </a:solidFill>
              </a:rPr>
              <a:t>Perception or discrimination (S. </a:t>
            </a:r>
            <a:r>
              <a:rPr lang="en-US" sz="3600" b="1" dirty="0" err="1" smtClean="0">
                <a:solidFill>
                  <a:srgbClr val="FFEBFF"/>
                </a:solidFill>
              </a:rPr>
              <a:t>Saṃjñā</a:t>
            </a:r>
            <a:r>
              <a:rPr lang="en-US" sz="3600" b="1" dirty="0" smtClean="0">
                <a:solidFill>
                  <a:srgbClr val="FFEBFF"/>
                </a:solidFill>
              </a:rPr>
              <a:t>; C. </a:t>
            </a:r>
            <a:r>
              <a:rPr lang="ja-JP" altLang="en-US" sz="3600" b="1" dirty="0" smtClean="0">
                <a:solidFill>
                  <a:srgbClr val="FFEBFF"/>
                </a:solidFill>
              </a:rPr>
              <a:t>想</a:t>
            </a:r>
            <a:r>
              <a:rPr lang="en-US" sz="3600" b="1" dirty="0" smtClean="0">
                <a:solidFill>
                  <a:srgbClr val="FFEBFF"/>
                </a:solidFill>
              </a:rPr>
              <a:t>)</a:t>
            </a:r>
            <a:endParaRPr lang="en-US" sz="3600" b="1" dirty="0">
              <a:solidFill>
                <a:srgbClr val="FFEBFF"/>
              </a:solidFill>
            </a:endParaRPr>
          </a:p>
        </p:txBody>
      </p:sp>
      <p:sp>
        <p:nvSpPr>
          <p:cNvPr id="11" name="TextBox 10"/>
          <p:cNvSpPr txBox="1"/>
          <p:nvPr/>
        </p:nvSpPr>
        <p:spPr>
          <a:xfrm>
            <a:off x="822486" y="4401240"/>
            <a:ext cx="10510532" cy="1200329"/>
          </a:xfrm>
          <a:prstGeom prst="rect">
            <a:avLst/>
          </a:prstGeom>
          <a:solidFill>
            <a:srgbClr val="550064"/>
          </a:solidFill>
          <a:ln>
            <a:solidFill>
              <a:srgbClr val="3A003A"/>
            </a:solidFill>
          </a:ln>
          <a:scene3d>
            <a:camera prst="orthographicFront"/>
            <a:lightRig rig="threePt" dir="t"/>
          </a:scene3d>
          <a:sp3d>
            <a:bevelT/>
          </a:sp3d>
        </p:spPr>
        <p:txBody>
          <a:bodyPr wrap="square" rtlCol="0">
            <a:spAutoFit/>
          </a:bodyPr>
          <a:lstStyle/>
          <a:p>
            <a:r>
              <a:rPr lang="en-US" sz="3600" b="1" dirty="0" smtClean="0">
                <a:solidFill>
                  <a:srgbClr val="FFEBFF"/>
                </a:solidFill>
              </a:rPr>
              <a:t>Mental formations/Volition/Volitional formations/Conditioning factors (</a:t>
            </a:r>
            <a:r>
              <a:rPr lang="en-US" sz="3600" b="1" dirty="0">
                <a:solidFill>
                  <a:srgbClr val="FFEBFF"/>
                </a:solidFill>
              </a:rPr>
              <a:t>S</a:t>
            </a:r>
            <a:r>
              <a:rPr lang="en-US" sz="3600" b="1" dirty="0" smtClean="0">
                <a:solidFill>
                  <a:srgbClr val="FFEBFF"/>
                </a:solidFill>
              </a:rPr>
              <a:t>. </a:t>
            </a:r>
            <a:r>
              <a:rPr lang="en-US" sz="3600" b="1" dirty="0" err="1" smtClean="0">
                <a:solidFill>
                  <a:srgbClr val="FFEBFF"/>
                </a:solidFill>
              </a:rPr>
              <a:t>Saṃskāra</a:t>
            </a:r>
            <a:r>
              <a:rPr lang="en-US" sz="3600" b="1" dirty="0" smtClean="0">
                <a:solidFill>
                  <a:srgbClr val="FFEBFF"/>
                </a:solidFill>
              </a:rPr>
              <a:t>; C. </a:t>
            </a:r>
            <a:r>
              <a:rPr lang="ja-JP" altLang="en-US" sz="3600" b="1" dirty="0">
                <a:solidFill>
                  <a:srgbClr val="FFEBFF"/>
                </a:solidFill>
              </a:rPr>
              <a:t>行</a:t>
            </a:r>
            <a:r>
              <a:rPr lang="en-US" sz="3600" b="1" dirty="0" smtClean="0">
                <a:solidFill>
                  <a:srgbClr val="FFEBFF"/>
                </a:solidFill>
              </a:rPr>
              <a:t>)</a:t>
            </a:r>
            <a:endParaRPr lang="en-US" sz="3600" b="1" dirty="0">
              <a:solidFill>
                <a:srgbClr val="FFEBFF"/>
              </a:solidFill>
            </a:endParaRPr>
          </a:p>
        </p:txBody>
      </p:sp>
      <p:sp>
        <p:nvSpPr>
          <p:cNvPr id="19" name="TextBox 18"/>
          <p:cNvSpPr txBox="1"/>
          <p:nvPr/>
        </p:nvSpPr>
        <p:spPr>
          <a:xfrm>
            <a:off x="822486" y="5995202"/>
            <a:ext cx="10510532" cy="646331"/>
          </a:xfrm>
          <a:prstGeom prst="rect">
            <a:avLst/>
          </a:prstGeom>
          <a:solidFill>
            <a:srgbClr val="550064"/>
          </a:solidFill>
          <a:ln>
            <a:solidFill>
              <a:srgbClr val="3A003A"/>
            </a:solidFill>
          </a:ln>
          <a:scene3d>
            <a:camera prst="orthographicFront"/>
            <a:lightRig rig="threePt" dir="t"/>
          </a:scene3d>
          <a:sp3d>
            <a:bevelT/>
          </a:sp3d>
        </p:spPr>
        <p:txBody>
          <a:bodyPr wrap="square" rtlCol="0">
            <a:spAutoFit/>
          </a:bodyPr>
          <a:lstStyle/>
          <a:p>
            <a:r>
              <a:rPr lang="en-US" sz="3600" b="1" dirty="0" smtClean="0">
                <a:solidFill>
                  <a:srgbClr val="FFEBFF"/>
                </a:solidFill>
              </a:rPr>
              <a:t>Consciousness (S. </a:t>
            </a:r>
            <a:r>
              <a:rPr lang="en-US" sz="3600" b="1" dirty="0" err="1" smtClean="0">
                <a:solidFill>
                  <a:srgbClr val="FFEBFF"/>
                </a:solidFill>
              </a:rPr>
              <a:t>Vijñāna</a:t>
            </a:r>
            <a:r>
              <a:rPr lang="en-US" sz="3600" b="1" dirty="0" smtClean="0">
                <a:solidFill>
                  <a:srgbClr val="FFEBFF"/>
                </a:solidFill>
              </a:rPr>
              <a:t>; C.</a:t>
            </a:r>
            <a:r>
              <a:rPr lang="ja-JP" altLang="en-US" sz="3600" b="1" dirty="0">
                <a:solidFill>
                  <a:srgbClr val="FFEBFF"/>
                </a:solidFill>
              </a:rPr>
              <a:t> 識</a:t>
            </a:r>
            <a:r>
              <a:rPr lang="en-US" sz="3600" b="1" dirty="0" smtClean="0">
                <a:solidFill>
                  <a:srgbClr val="FFEBFF"/>
                </a:solidFill>
              </a:rPr>
              <a:t>)</a:t>
            </a:r>
            <a:endParaRPr lang="en-US" sz="3600" b="1" dirty="0">
              <a:solidFill>
                <a:srgbClr val="FFEBFF"/>
              </a:solidFill>
            </a:endParaRPr>
          </a:p>
        </p:txBody>
      </p:sp>
    </p:spTree>
    <p:extLst>
      <p:ext uri="{BB962C8B-B14F-4D97-AF65-F5344CB8AC3E}">
        <p14:creationId xmlns:p14="http://schemas.microsoft.com/office/powerpoint/2010/main" val="111763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1"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962"/>
            <a:ext cx="12192000" cy="830997"/>
          </a:xfrm>
          <a:prstGeom prst="rect">
            <a:avLst/>
          </a:prstGeom>
          <a:solidFill>
            <a:srgbClr val="00A7E6"/>
          </a:solidFill>
          <a:scene3d>
            <a:camera prst="orthographicFront"/>
            <a:lightRig rig="threePt" dir="t"/>
          </a:scene3d>
          <a:sp3d>
            <a:bevelT/>
          </a:sp3d>
        </p:spPr>
        <p:txBody>
          <a:bodyPr wrap="square" rtlCol="0">
            <a:spAutoFit/>
          </a:bodyPr>
          <a:lstStyle/>
          <a:p>
            <a:pPr algn="ctr"/>
            <a:r>
              <a:rPr lang="en-US" sz="4800" b="1" dirty="0" smtClean="0">
                <a:solidFill>
                  <a:srgbClr val="FFEBFF"/>
                </a:solidFill>
              </a:rPr>
              <a:t>5 Aggregates (S</a:t>
            </a:r>
            <a:r>
              <a:rPr lang="en-US" sz="4800" b="1" dirty="0">
                <a:solidFill>
                  <a:srgbClr val="FFEBFF"/>
                </a:solidFill>
              </a:rPr>
              <a:t>. </a:t>
            </a:r>
            <a:r>
              <a:rPr lang="en-US" sz="4800" b="1" dirty="0" err="1" smtClean="0">
                <a:solidFill>
                  <a:srgbClr val="FFEBFF"/>
                </a:solidFill>
              </a:rPr>
              <a:t>Skandha</a:t>
            </a:r>
            <a:r>
              <a:rPr lang="en-US" sz="4800" b="1" dirty="0" smtClean="0">
                <a:solidFill>
                  <a:srgbClr val="FFEBFF"/>
                </a:solidFill>
              </a:rPr>
              <a:t> ; C. </a:t>
            </a:r>
            <a:r>
              <a:rPr lang="ja-JP" altLang="en-US" sz="4800" b="1" dirty="0">
                <a:solidFill>
                  <a:srgbClr val="FFEBFF"/>
                </a:solidFill>
              </a:rPr>
              <a:t>五蘊</a:t>
            </a:r>
            <a:r>
              <a:rPr lang="en-US" altLang="ja-JP" sz="4800" b="1" dirty="0" smtClean="0">
                <a:solidFill>
                  <a:srgbClr val="FFEBFF"/>
                </a:solidFill>
              </a:rPr>
              <a:t>)</a:t>
            </a:r>
            <a:endParaRPr lang="en-US" sz="4800" b="1" dirty="0">
              <a:solidFill>
                <a:srgbClr val="FFEBFF"/>
              </a:solidFill>
            </a:endParaRPr>
          </a:p>
        </p:txBody>
      </p:sp>
      <p:sp>
        <p:nvSpPr>
          <p:cNvPr id="16" name="TextBox 15"/>
          <p:cNvSpPr txBox="1"/>
          <p:nvPr/>
        </p:nvSpPr>
        <p:spPr>
          <a:xfrm>
            <a:off x="212886" y="1155345"/>
            <a:ext cx="7919732" cy="707886"/>
          </a:xfrm>
          <a:prstGeom prst="rect">
            <a:avLst/>
          </a:prstGeom>
          <a:solidFill>
            <a:srgbClr val="55006E"/>
          </a:solidFill>
          <a:ln>
            <a:solidFill>
              <a:srgbClr val="3A003A"/>
            </a:solidFill>
          </a:ln>
          <a:scene3d>
            <a:camera prst="orthographicFront"/>
            <a:lightRig rig="threePt" dir="t"/>
          </a:scene3d>
          <a:sp3d>
            <a:bevelT/>
          </a:sp3d>
        </p:spPr>
        <p:txBody>
          <a:bodyPr wrap="square" rtlCol="0">
            <a:spAutoFit/>
          </a:bodyPr>
          <a:lstStyle/>
          <a:p>
            <a:r>
              <a:rPr lang="en-US" sz="4000" b="1" dirty="0" smtClean="0">
                <a:solidFill>
                  <a:srgbClr val="FFEBFF"/>
                </a:solidFill>
              </a:rPr>
              <a:t>Form or materiality (S. </a:t>
            </a:r>
            <a:r>
              <a:rPr lang="en-US" sz="4000" b="1" dirty="0" err="1">
                <a:solidFill>
                  <a:srgbClr val="FFEBFF"/>
                </a:solidFill>
              </a:rPr>
              <a:t>R</a:t>
            </a:r>
            <a:r>
              <a:rPr lang="en-US" sz="4000" b="1" dirty="0" err="1" smtClean="0">
                <a:solidFill>
                  <a:srgbClr val="FFEBFF"/>
                </a:solidFill>
              </a:rPr>
              <a:t>ūpa</a:t>
            </a:r>
            <a:r>
              <a:rPr lang="en-US" sz="4000" b="1" dirty="0" smtClean="0">
                <a:solidFill>
                  <a:srgbClr val="FFEBFF"/>
                </a:solidFill>
              </a:rPr>
              <a:t>; C. </a:t>
            </a:r>
            <a:r>
              <a:rPr lang="ja-JP" altLang="en-US" sz="4000" b="1" dirty="0">
                <a:solidFill>
                  <a:srgbClr val="FFEBFF"/>
                </a:solidFill>
              </a:rPr>
              <a:t>色</a:t>
            </a:r>
            <a:r>
              <a:rPr lang="en-US" sz="4000" b="1" dirty="0" smtClean="0">
                <a:solidFill>
                  <a:srgbClr val="FFEBFF"/>
                </a:solidFill>
              </a:rPr>
              <a:t>)</a:t>
            </a:r>
            <a:endParaRPr lang="ja-JP" altLang="en-US" sz="4000" b="1" dirty="0">
              <a:solidFill>
                <a:srgbClr val="FFEBFF"/>
              </a:solidFill>
            </a:endParaRPr>
          </a:p>
        </p:txBody>
      </p:sp>
      <p:sp>
        <p:nvSpPr>
          <p:cNvPr id="7" name="TextBox 6"/>
          <p:cNvSpPr txBox="1"/>
          <p:nvPr/>
        </p:nvSpPr>
        <p:spPr>
          <a:xfrm>
            <a:off x="103910" y="2694616"/>
            <a:ext cx="3110346" cy="1200329"/>
          </a:xfrm>
          <a:prstGeom prst="rect">
            <a:avLst/>
          </a:prstGeom>
          <a:solidFill>
            <a:srgbClr val="9900CC"/>
          </a:solidFill>
          <a:scene3d>
            <a:camera prst="orthographicFront"/>
            <a:lightRig rig="threePt" dir="t"/>
          </a:scene3d>
          <a:sp3d>
            <a:bevelT/>
          </a:sp3d>
        </p:spPr>
        <p:txBody>
          <a:bodyPr wrap="square" rtlCol="0">
            <a:spAutoFit/>
          </a:bodyPr>
          <a:lstStyle/>
          <a:p>
            <a:pPr algn="ctr"/>
            <a:r>
              <a:rPr lang="en-US" sz="3600" b="1" dirty="0" smtClean="0">
                <a:solidFill>
                  <a:schemeClr val="bg1"/>
                </a:solidFill>
                <a:latin typeface="Arial" panose="020B0604020202020204" pitchFamily="34" charset="0"/>
                <a:cs typeface="Arial" panose="020B0604020202020204" pitchFamily="34" charset="0"/>
              </a:rPr>
              <a:t>Overall shape</a:t>
            </a:r>
            <a:endParaRPr lang="en-US" sz="3600" b="1" dirty="0">
              <a:solidFill>
                <a:schemeClr val="bg1"/>
              </a:solidFill>
              <a:latin typeface="Arial" panose="020B0604020202020204" pitchFamily="34" charset="0"/>
              <a:cs typeface="Arial" panose="020B0604020202020204" pitchFamily="34" charset="0"/>
            </a:endParaRPr>
          </a:p>
        </p:txBody>
      </p:sp>
      <p:sp>
        <p:nvSpPr>
          <p:cNvPr id="14" name="TextBox 13"/>
          <p:cNvSpPr txBox="1"/>
          <p:nvPr/>
        </p:nvSpPr>
        <p:spPr>
          <a:xfrm>
            <a:off x="131818" y="4726331"/>
            <a:ext cx="3082438" cy="646331"/>
          </a:xfrm>
          <a:prstGeom prst="rect">
            <a:avLst/>
          </a:prstGeom>
          <a:solidFill>
            <a:srgbClr val="9900CC"/>
          </a:solidFill>
          <a:scene3d>
            <a:camera prst="orthographicFront"/>
            <a:lightRig rig="threePt" dir="t"/>
          </a:scene3d>
          <a:sp3d>
            <a:bevelT/>
          </a:sp3d>
        </p:spPr>
        <p:txBody>
          <a:bodyPr wrap="square" rtlCol="0">
            <a:spAutoFit/>
          </a:bodyPr>
          <a:lstStyle/>
          <a:p>
            <a:pPr algn="ctr"/>
            <a:r>
              <a:rPr lang="en-US" sz="3600" b="1" dirty="0" smtClean="0">
                <a:solidFill>
                  <a:schemeClr val="bg1"/>
                </a:solidFill>
                <a:latin typeface="Arial" panose="020B0604020202020204" pitchFamily="34" charset="0"/>
                <a:cs typeface="Arial" panose="020B0604020202020204" pitchFamily="34" charset="0"/>
              </a:rPr>
              <a:t>Flat surface</a:t>
            </a:r>
            <a:endParaRPr lang="en-US" sz="3600" b="1" dirty="0">
              <a:solidFill>
                <a:schemeClr val="bg1"/>
              </a:solidFill>
              <a:latin typeface="Arial" panose="020B0604020202020204" pitchFamily="34" charset="0"/>
              <a:cs typeface="Arial" panose="020B0604020202020204" pitchFamily="34" charset="0"/>
            </a:endParaRPr>
          </a:p>
        </p:txBody>
      </p:sp>
      <p:sp>
        <p:nvSpPr>
          <p:cNvPr id="15" name="TextBox 14"/>
          <p:cNvSpPr txBox="1"/>
          <p:nvPr/>
        </p:nvSpPr>
        <p:spPr>
          <a:xfrm>
            <a:off x="9112174" y="2971614"/>
            <a:ext cx="2844299" cy="646331"/>
          </a:xfrm>
          <a:prstGeom prst="rect">
            <a:avLst/>
          </a:prstGeom>
          <a:solidFill>
            <a:srgbClr val="9900CC"/>
          </a:solidFill>
          <a:scene3d>
            <a:camera prst="orthographicFront"/>
            <a:lightRig rig="threePt" dir="t"/>
          </a:scene3d>
          <a:sp3d>
            <a:bevelT/>
          </a:sp3d>
        </p:spPr>
        <p:txBody>
          <a:bodyPr wrap="square" rtlCol="0">
            <a:spAutoFit/>
          </a:bodyPr>
          <a:lstStyle/>
          <a:p>
            <a:pPr algn="ctr"/>
            <a:r>
              <a:rPr lang="en-US" sz="3600" b="1" dirty="0" smtClean="0">
                <a:solidFill>
                  <a:schemeClr val="bg1"/>
                </a:solidFill>
                <a:latin typeface="Arial" panose="020B0604020202020204" pitchFamily="34" charset="0"/>
                <a:cs typeface="Arial" panose="020B0604020202020204" pitchFamily="34" charset="0"/>
              </a:rPr>
              <a:t>Color</a:t>
            </a:r>
            <a:endParaRPr lang="en-US" sz="3600" b="1"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9112174" y="4726331"/>
            <a:ext cx="2844299" cy="646331"/>
          </a:xfrm>
          <a:prstGeom prst="rect">
            <a:avLst/>
          </a:prstGeom>
          <a:solidFill>
            <a:srgbClr val="9900CC"/>
          </a:solidFill>
          <a:scene3d>
            <a:camera prst="orthographicFront"/>
            <a:lightRig rig="threePt" dir="t"/>
          </a:scene3d>
          <a:sp3d>
            <a:bevelT/>
          </a:sp3d>
        </p:spPr>
        <p:txBody>
          <a:bodyPr wrap="square" rtlCol="0">
            <a:spAutoFit/>
          </a:bodyPr>
          <a:lstStyle/>
          <a:p>
            <a:pPr algn="ctr"/>
            <a:r>
              <a:rPr lang="en-US" sz="3600" b="1" dirty="0" smtClean="0">
                <a:solidFill>
                  <a:schemeClr val="bg1"/>
                </a:solidFill>
                <a:latin typeface="Arial" panose="020B0604020202020204" pitchFamily="34" charset="0"/>
                <a:cs typeface="Arial" panose="020B0604020202020204" pitchFamily="34" charset="0"/>
              </a:rPr>
              <a:t>Texture</a:t>
            </a:r>
            <a:endParaRPr lang="en-US" sz="3600" b="1" dirty="0">
              <a:solidFill>
                <a:schemeClr val="bg1"/>
              </a:solidFill>
              <a:latin typeface="Arial" panose="020B0604020202020204" pitchFamily="34" charset="0"/>
              <a:cs typeface="Arial" panose="020B0604020202020204" pitchFamily="34" charset="0"/>
            </a:endParaRPr>
          </a:p>
        </p:txBody>
      </p:sp>
      <p:sp>
        <p:nvSpPr>
          <p:cNvPr id="18" name="TextBox 17"/>
          <p:cNvSpPr txBox="1"/>
          <p:nvPr/>
        </p:nvSpPr>
        <p:spPr>
          <a:xfrm>
            <a:off x="4673850" y="6025462"/>
            <a:ext cx="2844299" cy="646331"/>
          </a:xfrm>
          <a:prstGeom prst="rect">
            <a:avLst/>
          </a:prstGeom>
          <a:solidFill>
            <a:srgbClr val="9900CC"/>
          </a:solidFill>
          <a:scene3d>
            <a:camera prst="orthographicFront"/>
            <a:lightRig rig="threePt" dir="t"/>
          </a:scene3d>
          <a:sp3d>
            <a:bevelT/>
          </a:sp3d>
        </p:spPr>
        <p:txBody>
          <a:bodyPr wrap="square" rtlCol="0">
            <a:spAutoFit/>
          </a:bodyPr>
          <a:lstStyle/>
          <a:p>
            <a:pPr algn="ctr"/>
            <a:r>
              <a:rPr lang="en-US" sz="3600" b="1" dirty="0" smtClean="0">
                <a:solidFill>
                  <a:schemeClr val="bg1"/>
                </a:solidFill>
                <a:latin typeface="Arial" panose="020B0604020202020204" pitchFamily="34" charset="0"/>
                <a:cs typeface="Arial" panose="020B0604020202020204" pitchFamily="34" charset="0"/>
              </a:rPr>
              <a:t>Fragrance</a:t>
            </a:r>
            <a:endParaRPr lang="en-US" sz="3600" b="1" dirty="0">
              <a:solidFill>
                <a:schemeClr val="bg1"/>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001" y="2181617"/>
            <a:ext cx="4895847" cy="3671885"/>
          </a:xfrm>
          <a:prstGeom prst="rect">
            <a:avLst/>
          </a:prstGeom>
          <a:ln w="38100">
            <a:solidFill>
              <a:srgbClr val="7030A0"/>
            </a:solidFill>
          </a:ln>
        </p:spPr>
      </p:pic>
    </p:spTree>
    <p:extLst>
      <p:ext uri="{BB962C8B-B14F-4D97-AF65-F5344CB8AC3E}">
        <p14:creationId xmlns:p14="http://schemas.microsoft.com/office/powerpoint/2010/main" val="361104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animBg="1"/>
      <p:bldP spid="14" grpId="0" animBg="1"/>
      <p:bldP spid="15"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962"/>
            <a:ext cx="12192000" cy="830997"/>
          </a:xfrm>
          <a:prstGeom prst="rect">
            <a:avLst/>
          </a:prstGeom>
          <a:solidFill>
            <a:srgbClr val="00A7E6"/>
          </a:solidFill>
          <a:scene3d>
            <a:camera prst="orthographicFront"/>
            <a:lightRig rig="threePt" dir="t"/>
          </a:scene3d>
          <a:sp3d>
            <a:bevelT/>
          </a:sp3d>
        </p:spPr>
        <p:txBody>
          <a:bodyPr wrap="square" rtlCol="0">
            <a:spAutoFit/>
          </a:bodyPr>
          <a:lstStyle/>
          <a:p>
            <a:pPr algn="ctr"/>
            <a:r>
              <a:rPr lang="en-US" sz="4800" b="1" dirty="0" smtClean="0">
                <a:solidFill>
                  <a:srgbClr val="FFEBFF"/>
                </a:solidFill>
              </a:rPr>
              <a:t>5 Aggregates (S</a:t>
            </a:r>
            <a:r>
              <a:rPr lang="en-US" sz="4800" b="1" dirty="0">
                <a:solidFill>
                  <a:srgbClr val="FFEBFF"/>
                </a:solidFill>
              </a:rPr>
              <a:t>. </a:t>
            </a:r>
            <a:r>
              <a:rPr lang="en-US" sz="4800" b="1" dirty="0" err="1" smtClean="0">
                <a:solidFill>
                  <a:srgbClr val="FFEBFF"/>
                </a:solidFill>
              </a:rPr>
              <a:t>Skandha</a:t>
            </a:r>
            <a:r>
              <a:rPr lang="en-US" sz="4800" b="1" dirty="0" smtClean="0">
                <a:solidFill>
                  <a:srgbClr val="FFEBFF"/>
                </a:solidFill>
              </a:rPr>
              <a:t> ; C. </a:t>
            </a:r>
            <a:r>
              <a:rPr lang="ja-JP" altLang="en-US" sz="4800" b="1" dirty="0">
                <a:solidFill>
                  <a:srgbClr val="FFEBFF"/>
                </a:solidFill>
              </a:rPr>
              <a:t>五蘊</a:t>
            </a:r>
            <a:r>
              <a:rPr lang="en-US" altLang="ja-JP" sz="4800" b="1" dirty="0" smtClean="0">
                <a:solidFill>
                  <a:srgbClr val="FFEBFF"/>
                </a:solidFill>
              </a:rPr>
              <a:t>)</a:t>
            </a:r>
            <a:endParaRPr lang="en-US" sz="4800" b="1" dirty="0">
              <a:solidFill>
                <a:srgbClr val="FFEBFF"/>
              </a:solidFill>
            </a:endParaRPr>
          </a:p>
        </p:txBody>
      </p:sp>
      <p:sp>
        <p:nvSpPr>
          <p:cNvPr id="14" name="TextBox 13"/>
          <p:cNvSpPr txBox="1"/>
          <p:nvPr/>
        </p:nvSpPr>
        <p:spPr>
          <a:xfrm>
            <a:off x="601654" y="989661"/>
            <a:ext cx="4910622" cy="707886"/>
          </a:xfrm>
          <a:prstGeom prst="rect">
            <a:avLst/>
          </a:prstGeom>
          <a:solidFill>
            <a:srgbClr val="55006E"/>
          </a:solidFill>
          <a:ln>
            <a:solidFill>
              <a:srgbClr val="3A003A"/>
            </a:solidFill>
          </a:ln>
          <a:scene3d>
            <a:camera prst="orthographicFront"/>
            <a:lightRig rig="threePt" dir="t"/>
          </a:scene3d>
          <a:sp3d>
            <a:bevelT/>
          </a:sp3d>
        </p:spPr>
        <p:txBody>
          <a:bodyPr wrap="square" rtlCol="0">
            <a:spAutoFit/>
          </a:bodyPr>
          <a:lstStyle/>
          <a:p>
            <a:pPr algn="ctr"/>
            <a:r>
              <a:rPr lang="en-US" sz="4000" b="1" dirty="0" smtClean="0">
                <a:solidFill>
                  <a:srgbClr val="FFEBFF"/>
                </a:solidFill>
              </a:rPr>
              <a:t>Form (S. </a:t>
            </a:r>
            <a:r>
              <a:rPr lang="en-US" sz="4000" b="1" dirty="0" err="1">
                <a:solidFill>
                  <a:srgbClr val="FFEBFF"/>
                </a:solidFill>
              </a:rPr>
              <a:t>R</a:t>
            </a:r>
            <a:r>
              <a:rPr lang="en-US" sz="4000" b="1" dirty="0" err="1" smtClean="0">
                <a:solidFill>
                  <a:srgbClr val="FFEBFF"/>
                </a:solidFill>
              </a:rPr>
              <a:t>ūpa</a:t>
            </a:r>
            <a:r>
              <a:rPr lang="en-US" sz="4000" b="1" dirty="0" smtClean="0">
                <a:solidFill>
                  <a:srgbClr val="FFEBFF"/>
                </a:solidFill>
              </a:rPr>
              <a:t>; C. </a:t>
            </a:r>
            <a:r>
              <a:rPr lang="ja-JP" altLang="en-US" sz="4000" b="1" dirty="0">
                <a:solidFill>
                  <a:srgbClr val="FFEBFF"/>
                </a:solidFill>
              </a:rPr>
              <a:t>色</a:t>
            </a:r>
            <a:r>
              <a:rPr lang="en-US" sz="4000" b="1" dirty="0" smtClean="0">
                <a:solidFill>
                  <a:srgbClr val="FFEBFF"/>
                </a:solidFill>
              </a:rPr>
              <a:t>)</a:t>
            </a:r>
            <a:endParaRPr lang="ja-JP" altLang="en-US" sz="4000" b="1" dirty="0">
              <a:solidFill>
                <a:srgbClr val="FFEBFF"/>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4513" y="2006807"/>
            <a:ext cx="5642974" cy="3761982"/>
          </a:xfrm>
          <a:prstGeom prst="rect">
            <a:avLst/>
          </a:prstGeom>
          <a:ln w="57150">
            <a:solidFill>
              <a:srgbClr val="8700C8"/>
            </a:solidFill>
          </a:ln>
        </p:spPr>
      </p:pic>
      <p:sp>
        <p:nvSpPr>
          <p:cNvPr id="8" name="TextBox 7"/>
          <p:cNvSpPr txBox="1"/>
          <p:nvPr/>
        </p:nvSpPr>
        <p:spPr>
          <a:xfrm>
            <a:off x="3418992" y="6078049"/>
            <a:ext cx="5354016" cy="646331"/>
          </a:xfrm>
          <a:prstGeom prst="rect">
            <a:avLst/>
          </a:prstGeom>
          <a:solidFill>
            <a:srgbClr val="9900CC"/>
          </a:solidFill>
          <a:scene3d>
            <a:camera prst="orthographicFront"/>
            <a:lightRig rig="threePt" dir="t"/>
          </a:scene3d>
          <a:sp3d>
            <a:bevelT/>
          </a:sp3d>
        </p:spPr>
        <p:txBody>
          <a:bodyPr wrap="square" rtlCol="0">
            <a:spAutoFit/>
          </a:bodyPr>
          <a:lstStyle/>
          <a:p>
            <a:pPr marL="111125" algn="ctr"/>
            <a:r>
              <a:rPr lang="en-US" sz="3600" b="1" dirty="0" smtClean="0">
                <a:solidFill>
                  <a:schemeClr val="bg1"/>
                </a:solidFill>
                <a:latin typeface="Arial" panose="020B0604020202020204" pitchFamily="34" charset="0"/>
                <a:cs typeface="Arial" panose="020B0604020202020204" pitchFamily="34" charset="0"/>
              </a:rPr>
              <a:t>The Physical Body</a:t>
            </a:r>
            <a:endParaRPr lang="en-US"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054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962"/>
            <a:ext cx="12192000" cy="830997"/>
          </a:xfrm>
          <a:prstGeom prst="rect">
            <a:avLst/>
          </a:prstGeom>
          <a:solidFill>
            <a:srgbClr val="00A7E6"/>
          </a:solidFill>
          <a:scene3d>
            <a:camera prst="orthographicFront"/>
            <a:lightRig rig="threePt" dir="t"/>
          </a:scene3d>
          <a:sp3d>
            <a:bevelT/>
          </a:sp3d>
        </p:spPr>
        <p:txBody>
          <a:bodyPr wrap="square" rtlCol="0">
            <a:spAutoFit/>
          </a:bodyPr>
          <a:lstStyle/>
          <a:p>
            <a:pPr algn="ctr"/>
            <a:r>
              <a:rPr lang="en-US" sz="4800" b="1" dirty="0" smtClean="0">
                <a:solidFill>
                  <a:srgbClr val="FFEBFF"/>
                </a:solidFill>
              </a:rPr>
              <a:t>5 Aggregates (S</a:t>
            </a:r>
            <a:r>
              <a:rPr lang="en-US" sz="4800" b="1" dirty="0">
                <a:solidFill>
                  <a:srgbClr val="FFEBFF"/>
                </a:solidFill>
              </a:rPr>
              <a:t>. </a:t>
            </a:r>
            <a:r>
              <a:rPr lang="en-US" sz="4800" b="1" dirty="0" err="1" smtClean="0">
                <a:solidFill>
                  <a:srgbClr val="FFEBFF"/>
                </a:solidFill>
              </a:rPr>
              <a:t>Skandha</a:t>
            </a:r>
            <a:r>
              <a:rPr lang="en-US" sz="4800" b="1" dirty="0" smtClean="0">
                <a:solidFill>
                  <a:srgbClr val="FFEBFF"/>
                </a:solidFill>
              </a:rPr>
              <a:t> ; C. </a:t>
            </a:r>
            <a:r>
              <a:rPr lang="ja-JP" altLang="en-US" sz="4800" b="1" dirty="0">
                <a:solidFill>
                  <a:srgbClr val="FFEBFF"/>
                </a:solidFill>
              </a:rPr>
              <a:t>五蘊</a:t>
            </a:r>
            <a:r>
              <a:rPr lang="en-US" altLang="ja-JP" sz="4800" b="1" dirty="0" smtClean="0">
                <a:solidFill>
                  <a:srgbClr val="FFEBFF"/>
                </a:solidFill>
              </a:rPr>
              <a:t>)</a:t>
            </a:r>
            <a:endParaRPr lang="en-US" sz="4800" b="1" dirty="0">
              <a:solidFill>
                <a:srgbClr val="FFEBFF"/>
              </a:solidFill>
            </a:endParaRPr>
          </a:p>
        </p:txBody>
      </p:sp>
      <p:sp>
        <p:nvSpPr>
          <p:cNvPr id="16" name="TextBox 15"/>
          <p:cNvSpPr txBox="1"/>
          <p:nvPr/>
        </p:nvSpPr>
        <p:spPr>
          <a:xfrm>
            <a:off x="212886" y="1155345"/>
            <a:ext cx="7919732" cy="707886"/>
          </a:xfrm>
          <a:prstGeom prst="rect">
            <a:avLst/>
          </a:prstGeom>
          <a:solidFill>
            <a:srgbClr val="55006E"/>
          </a:solidFill>
          <a:ln>
            <a:solidFill>
              <a:srgbClr val="3A003A"/>
            </a:solidFill>
          </a:ln>
          <a:scene3d>
            <a:camera prst="orthographicFront"/>
            <a:lightRig rig="threePt" dir="t"/>
          </a:scene3d>
          <a:sp3d>
            <a:bevelT/>
          </a:sp3d>
        </p:spPr>
        <p:txBody>
          <a:bodyPr wrap="square" rtlCol="0">
            <a:spAutoFit/>
          </a:bodyPr>
          <a:lstStyle/>
          <a:p>
            <a:r>
              <a:rPr lang="en-US" sz="4000" b="1" dirty="0" smtClean="0">
                <a:solidFill>
                  <a:srgbClr val="FFEBFF"/>
                </a:solidFill>
              </a:rPr>
              <a:t>Sensations/feeling (S. </a:t>
            </a:r>
            <a:r>
              <a:rPr lang="en-US" sz="4000" b="1" dirty="0" err="1" smtClean="0">
                <a:solidFill>
                  <a:srgbClr val="FFEBFF"/>
                </a:solidFill>
              </a:rPr>
              <a:t>Vedanā</a:t>
            </a:r>
            <a:r>
              <a:rPr lang="en-US" sz="4000" b="1" dirty="0" smtClean="0">
                <a:solidFill>
                  <a:srgbClr val="FFEBFF"/>
                </a:solidFill>
              </a:rPr>
              <a:t>; C. </a:t>
            </a:r>
            <a:r>
              <a:rPr lang="ja-JP" altLang="en-US" sz="4000" b="1" dirty="0" smtClean="0">
                <a:solidFill>
                  <a:srgbClr val="FFEBFF"/>
                </a:solidFill>
              </a:rPr>
              <a:t>受</a:t>
            </a:r>
            <a:r>
              <a:rPr lang="en-US" altLang="ja-JP" sz="4000" b="1" dirty="0" smtClean="0">
                <a:solidFill>
                  <a:srgbClr val="FFEBFF"/>
                </a:solidFill>
              </a:rPr>
              <a:t>)</a:t>
            </a:r>
          </a:p>
        </p:txBody>
      </p:sp>
      <p:sp>
        <p:nvSpPr>
          <p:cNvPr id="7" name="TextBox 6"/>
          <p:cNvSpPr txBox="1"/>
          <p:nvPr/>
        </p:nvSpPr>
        <p:spPr>
          <a:xfrm>
            <a:off x="225138" y="2094451"/>
            <a:ext cx="11648207" cy="1200329"/>
          </a:xfrm>
          <a:prstGeom prst="rect">
            <a:avLst/>
          </a:prstGeom>
          <a:solidFill>
            <a:srgbClr val="9900CC"/>
          </a:solidFill>
          <a:scene3d>
            <a:camera prst="orthographicFront"/>
            <a:lightRig rig="threePt" dir="t"/>
          </a:scene3d>
          <a:sp3d>
            <a:bevelT/>
          </a:sp3d>
        </p:spPr>
        <p:txBody>
          <a:bodyPr wrap="square" rtlCol="0">
            <a:spAutoFit/>
          </a:bodyPr>
          <a:lstStyle/>
          <a:p>
            <a:r>
              <a:rPr lang="en-US" sz="3600" b="1" dirty="0" smtClean="0">
                <a:solidFill>
                  <a:schemeClr val="bg1"/>
                </a:solidFill>
                <a:latin typeface="Arial" panose="020B0604020202020204" pitchFamily="34" charset="0"/>
                <a:cs typeface="Arial" panose="020B0604020202020204" pitchFamily="34" charset="0"/>
              </a:rPr>
              <a:t>You take your name card, sensing it through your fingers</a:t>
            </a:r>
            <a:endParaRPr lang="en-US" sz="3600" b="1" dirty="0">
              <a:solidFill>
                <a:schemeClr val="bg1"/>
              </a:solidFill>
              <a:latin typeface="Arial" panose="020B0604020202020204" pitchFamily="34" charset="0"/>
              <a:cs typeface="Arial" panose="020B0604020202020204" pitchFamily="34" charset="0"/>
            </a:endParaRPr>
          </a:p>
        </p:txBody>
      </p:sp>
      <p:sp>
        <p:nvSpPr>
          <p:cNvPr id="14" name="TextBox 13"/>
          <p:cNvSpPr txBox="1"/>
          <p:nvPr/>
        </p:nvSpPr>
        <p:spPr>
          <a:xfrm>
            <a:off x="7029322" y="3526000"/>
            <a:ext cx="3082438" cy="646331"/>
          </a:xfrm>
          <a:prstGeom prst="rect">
            <a:avLst/>
          </a:prstGeom>
          <a:solidFill>
            <a:srgbClr val="9900CC"/>
          </a:solidFill>
          <a:scene3d>
            <a:camera prst="orthographicFront"/>
            <a:lightRig rig="threePt" dir="t"/>
          </a:scene3d>
          <a:sp3d>
            <a:bevelT/>
          </a:sp3d>
        </p:spPr>
        <p:txBody>
          <a:bodyPr wrap="square" rtlCol="0">
            <a:spAutoFit/>
          </a:bodyPr>
          <a:lstStyle/>
          <a:p>
            <a:pPr marL="111125"/>
            <a:r>
              <a:rPr lang="en-US" sz="3600" b="1" dirty="0" smtClean="0">
                <a:solidFill>
                  <a:schemeClr val="bg1"/>
                </a:solidFill>
                <a:latin typeface="Arial" panose="020B0604020202020204" pitchFamily="34" charset="0"/>
                <a:cs typeface="Arial" panose="020B0604020202020204" pitchFamily="34" charset="0"/>
              </a:rPr>
              <a:t>Pleasant</a:t>
            </a:r>
            <a:endParaRPr lang="en-US" sz="3600" b="1" dirty="0">
              <a:solidFill>
                <a:schemeClr val="bg1"/>
              </a:solidFill>
              <a:latin typeface="Arial" panose="020B0604020202020204" pitchFamily="34" charset="0"/>
              <a:cs typeface="Arial" panose="020B0604020202020204" pitchFamily="34" charset="0"/>
            </a:endParaRPr>
          </a:p>
        </p:txBody>
      </p:sp>
      <p:sp>
        <p:nvSpPr>
          <p:cNvPr id="15" name="TextBox 14"/>
          <p:cNvSpPr txBox="1"/>
          <p:nvPr/>
        </p:nvSpPr>
        <p:spPr>
          <a:xfrm>
            <a:off x="7029322" y="4547756"/>
            <a:ext cx="3082438" cy="646331"/>
          </a:xfrm>
          <a:prstGeom prst="rect">
            <a:avLst/>
          </a:prstGeom>
          <a:solidFill>
            <a:srgbClr val="9900CC"/>
          </a:solidFill>
          <a:scene3d>
            <a:camera prst="orthographicFront"/>
            <a:lightRig rig="threePt" dir="t"/>
          </a:scene3d>
          <a:sp3d>
            <a:bevelT/>
          </a:sp3d>
        </p:spPr>
        <p:txBody>
          <a:bodyPr wrap="square" rtlCol="0">
            <a:spAutoFit/>
          </a:bodyPr>
          <a:lstStyle/>
          <a:p>
            <a:pPr marL="111125"/>
            <a:r>
              <a:rPr lang="en-US" sz="3600" b="1" dirty="0" smtClean="0">
                <a:solidFill>
                  <a:schemeClr val="bg1"/>
                </a:solidFill>
                <a:latin typeface="Arial" panose="020B0604020202020204" pitchFamily="34" charset="0"/>
                <a:cs typeface="Arial" panose="020B0604020202020204" pitchFamily="34" charset="0"/>
              </a:rPr>
              <a:t>Unpleasant</a:t>
            </a:r>
            <a:endParaRPr lang="en-US" sz="3600" b="1"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7029321" y="5569513"/>
            <a:ext cx="3082438" cy="646331"/>
          </a:xfrm>
          <a:prstGeom prst="rect">
            <a:avLst/>
          </a:prstGeom>
          <a:solidFill>
            <a:srgbClr val="9900CC"/>
          </a:solidFill>
          <a:scene3d>
            <a:camera prst="orthographicFront"/>
            <a:lightRig rig="threePt" dir="t"/>
          </a:scene3d>
          <a:sp3d>
            <a:bevelT/>
          </a:sp3d>
        </p:spPr>
        <p:txBody>
          <a:bodyPr wrap="square" rtlCol="0">
            <a:spAutoFit/>
          </a:bodyPr>
          <a:lstStyle/>
          <a:p>
            <a:pPr marL="111125"/>
            <a:r>
              <a:rPr lang="en-US" sz="3600" b="1" dirty="0" smtClean="0">
                <a:solidFill>
                  <a:schemeClr val="bg1"/>
                </a:solidFill>
                <a:latin typeface="Arial" panose="020B0604020202020204" pitchFamily="34" charset="0"/>
                <a:cs typeface="Arial" panose="020B0604020202020204" pitchFamily="34" charset="0"/>
              </a:rPr>
              <a:t>Neutral</a:t>
            </a:r>
            <a:endParaRPr lang="en-US" sz="3600" b="1"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608408" y="3526000"/>
            <a:ext cx="4819650" cy="2667000"/>
          </a:xfrm>
          <a:prstGeom prst="rect">
            <a:avLst/>
          </a:prstGeom>
          <a:ln w="38100">
            <a:solidFill>
              <a:srgbClr val="7030A0"/>
            </a:solidFill>
          </a:ln>
        </p:spPr>
      </p:pic>
    </p:spTree>
    <p:extLst>
      <p:ext uri="{BB962C8B-B14F-4D97-AF65-F5344CB8AC3E}">
        <p14:creationId xmlns:p14="http://schemas.microsoft.com/office/powerpoint/2010/main" val="421875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animBg="1"/>
      <p:bldP spid="14" grpId="0" animBg="1"/>
      <p:bldP spid="15"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962"/>
            <a:ext cx="12192000" cy="830997"/>
          </a:xfrm>
          <a:prstGeom prst="rect">
            <a:avLst/>
          </a:prstGeom>
          <a:solidFill>
            <a:srgbClr val="00A7E6"/>
          </a:solidFill>
          <a:scene3d>
            <a:camera prst="orthographicFront"/>
            <a:lightRig rig="threePt" dir="t"/>
          </a:scene3d>
          <a:sp3d>
            <a:bevelT/>
          </a:sp3d>
        </p:spPr>
        <p:txBody>
          <a:bodyPr wrap="square" rtlCol="0">
            <a:spAutoFit/>
          </a:bodyPr>
          <a:lstStyle/>
          <a:p>
            <a:pPr algn="ctr"/>
            <a:r>
              <a:rPr lang="en-US" sz="4800" b="1" dirty="0" smtClean="0">
                <a:solidFill>
                  <a:srgbClr val="FFEBFF"/>
                </a:solidFill>
              </a:rPr>
              <a:t>5 Aggregates (S</a:t>
            </a:r>
            <a:r>
              <a:rPr lang="en-US" sz="4800" b="1" dirty="0">
                <a:solidFill>
                  <a:srgbClr val="FFEBFF"/>
                </a:solidFill>
              </a:rPr>
              <a:t>. </a:t>
            </a:r>
            <a:r>
              <a:rPr lang="en-US" sz="4800" b="1" dirty="0" err="1" smtClean="0">
                <a:solidFill>
                  <a:srgbClr val="FFEBFF"/>
                </a:solidFill>
              </a:rPr>
              <a:t>Skandha</a:t>
            </a:r>
            <a:r>
              <a:rPr lang="en-US" sz="4800" b="1" dirty="0" smtClean="0">
                <a:solidFill>
                  <a:srgbClr val="FFEBFF"/>
                </a:solidFill>
              </a:rPr>
              <a:t> ; C. </a:t>
            </a:r>
            <a:r>
              <a:rPr lang="ja-JP" altLang="en-US" sz="4800" b="1" dirty="0">
                <a:solidFill>
                  <a:srgbClr val="FFEBFF"/>
                </a:solidFill>
              </a:rPr>
              <a:t>五蘊</a:t>
            </a:r>
            <a:r>
              <a:rPr lang="en-US" altLang="ja-JP" sz="4800" b="1" dirty="0" smtClean="0">
                <a:solidFill>
                  <a:srgbClr val="FFEBFF"/>
                </a:solidFill>
              </a:rPr>
              <a:t>)</a:t>
            </a:r>
            <a:endParaRPr lang="en-US" sz="4800" b="1" dirty="0">
              <a:solidFill>
                <a:srgbClr val="FFEBFF"/>
              </a:solidFill>
            </a:endParaRPr>
          </a:p>
        </p:txBody>
      </p:sp>
      <p:sp>
        <p:nvSpPr>
          <p:cNvPr id="16" name="TextBox 15"/>
          <p:cNvSpPr txBox="1"/>
          <p:nvPr/>
        </p:nvSpPr>
        <p:spPr>
          <a:xfrm>
            <a:off x="212886" y="1155345"/>
            <a:ext cx="10205732" cy="707886"/>
          </a:xfrm>
          <a:prstGeom prst="rect">
            <a:avLst/>
          </a:prstGeom>
          <a:solidFill>
            <a:srgbClr val="55006E"/>
          </a:solidFill>
          <a:ln>
            <a:solidFill>
              <a:srgbClr val="3A003A"/>
            </a:solidFill>
          </a:ln>
          <a:scene3d>
            <a:camera prst="orthographicFront"/>
            <a:lightRig rig="threePt" dir="t"/>
          </a:scene3d>
          <a:sp3d>
            <a:bevelT/>
          </a:sp3d>
        </p:spPr>
        <p:txBody>
          <a:bodyPr wrap="square" rtlCol="0">
            <a:spAutoFit/>
          </a:bodyPr>
          <a:lstStyle/>
          <a:p>
            <a:r>
              <a:rPr lang="fr-FR" sz="4000" b="1" dirty="0" smtClean="0">
                <a:solidFill>
                  <a:srgbClr val="FFEBFF"/>
                </a:solidFill>
              </a:rPr>
              <a:t>Perception or discrimination (S. </a:t>
            </a:r>
            <a:r>
              <a:rPr lang="fr-FR" sz="4000" b="1" dirty="0" err="1" smtClean="0">
                <a:solidFill>
                  <a:srgbClr val="FFEBFF"/>
                </a:solidFill>
              </a:rPr>
              <a:t>Saṃjñā</a:t>
            </a:r>
            <a:r>
              <a:rPr lang="fr-FR" sz="4000" b="1" dirty="0" smtClean="0">
                <a:solidFill>
                  <a:srgbClr val="FFEBFF"/>
                </a:solidFill>
              </a:rPr>
              <a:t>; C. 想)</a:t>
            </a:r>
          </a:p>
        </p:txBody>
      </p:sp>
      <p:sp>
        <p:nvSpPr>
          <p:cNvPr id="7" name="TextBox 6"/>
          <p:cNvSpPr txBox="1"/>
          <p:nvPr/>
        </p:nvSpPr>
        <p:spPr>
          <a:xfrm>
            <a:off x="225138" y="2094451"/>
            <a:ext cx="11648207" cy="1754326"/>
          </a:xfrm>
          <a:prstGeom prst="rect">
            <a:avLst/>
          </a:prstGeom>
          <a:solidFill>
            <a:srgbClr val="9900CC"/>
          </a:solidFill>
          <a:scene3d>
            <a:camera prst="orthographicFront"/>
            <a:lightRig rig="threePt" dir="t"/>
          </a:scene3d>
          <a:sp3d>
            <a:bevelT/>
          </a:sp3d>
        </p:spPr>
        <p:txBody>
          <a:bodyPr wrap="square" rtlCol="0">
            <a:spAutoFit/>
          </a:bodyPr>
          <a:lstStyle/>
          <a:p>
            <a:r>
              <a:rPr lang="en-US" sz="3600" b="1" dirty="0" smtClean="0">
                <a:solidFill>
                  <a:schemeClr val="bg1"/>
                </a:solidFill>
                <a:latin typeface="Arial" panose="020B0604020202020204" pitchFamily="34" charset="0"/>
                <a:cs typeface="Arial" panose="020B0604020202020204" pitchFamily="34" charset="0"/>
              </a:rPr>
              <a:t>Your brain now starts processing, seeking first to identify the shape, then name the object in accordance with past experiences</a:t>
            </a:r>
            <a:endParaRPr lang="en-US" sz="3600" b="1"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3686175" y="3983015"/>
            <a:ext cx="4819650" cy="2667000"/>
          </a:xfrm>
          <a:prstGeom prst="rect">
            <a:avLst/>
          </a:prstGeom>
          <a:ln w="38100">
            <a:solidFill>
              <a:srgbClr val="7030A0"/>
            </a:solidFill>
          </a:ln>
        </p:spPr>
      </p:pic>
    </p:spTree>
    <p:extLst>
      <p:ext uri="{BB962C8B-B14F-4D97-AF65-F5344CB8AC3E}">
        <p14:creationId xmlns:p14="http://schemas.microsoft.com/office/powerpoint/2010/main" val="309075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962"/>
            <a:ext cx="12192000" cy="830997"/>
          </a:xfrm>
          <a:prstGeom prst="rect">
            <a:avLst/>
          </a:prstGeom>
          <a:solidFill>
            <a:srgbClr val="00A7E6"/>
          </a:solidFill>
          <a:scene3d>
            <a:camera prst="orthographicFront"/>
            <a:lightRig rig="threePt" dir="t"/>
          </a:scene3d>
          <a:sp3d>
            <a:bevelT/>
          </a:sp3d>
        </p:spPr>
        <p:txBody>
          <a:bodyPr wrap="square" rtlCol="0">
            <a:spAutoFit/>
          </a:bodyPr>
          <a:lstStyle/>
          <a:p>
            <a:pPr algn="ctr"/>
            <a:r>
              <a:rPr lang="en-US" sz="4800" b="1" dirty="0" smtClean="0">
                <a:solidFill>
                  <a:srgbClr val="FFEBFF"/>
                </a:solidFill>
              </a:rPr>
              <a:t>5 Aggregates (S</a:t>
            </a:r>
            <a:r>
              <a:rPr lang="en-US" sz="4800" b="1" dirty="0">
                <a:solidFill>
                  <a:srgbClr val="FFEBFF"/>
                </a:solidFill>
              </a:rPr>
              <a:t>. </a:t>
            </a:r>
            <a:r>
              <a:rPr lang="en-US" sz="4800" b="1" dirty="0" err="1" smtClean="0">
                <a:solidFill>
                  <a:srgbClr val="FFEBFF"/>
                </a:solidFill>
              </a:rPr>
              <a:t>Skandha</a:t>
            </a:r>
            <a:r>
              <a:rPr lang="en-US" sz="4800" b="1" dirty="0" smtClean="0">
                <a:solidFill>
                  <a:srgbClr val="FFEBFF"/>
                </a:solidFill>
              </a:rPr>
              <a:t> ; C. </a:t>
            </a:r>
            <a:r>
              <a:rPr lang="ja-JP" altLang="en-US" sz="4800" b="1" dirty="0">
                <a:solidFill>
                  <a:srgbClr val="FFEBFF"/>
                </a:solidFill>
              </a:rPr>
              <a:t>五蘊</a:t>
            </a:r>
            <a:r>
              <a:rPr lang="en-US" altLang="ja-JP" sz="4800" b="1" dirty="0" smtClean="0">
                <a:solidFill>
                  <a:srgbClr val="FFEBFF"/>
                </a:solidFill>
              </a:rPr>
              <a:t>)</a:t>
            </a:r>
            <a:endParaRPr lang="en-US" sz="4800" b="1" dirty="0">
              <a:solidFill>
                <a:srgbClr val="FFEBFF"/>
              </a:solidFill>
            </a:endParaRPr>
          </a:p>
        </p:txBody>
      </p:sp>
      <p:sp>
        <p:nvSpPr>
          <p:cNvPr id="16" name="TextBox 15"/>
          <p:cNvSpPr txBox="1"/>
          <p:nvPr/>
        </p:nvSpPr>
        <p:spPr>
          <a:xfrm>
            <a:off x="212886" y="1155345"/>
            <a:ext cx="10205732" cy="1323439"/>
          </a:xfrm>
          <a:prstGeom prst="rect">
            <a:avLst/>
          </a:prstGeom>
          <a:solidFill>
            <a:srgbClr val="55006E"/>
          </a:solidFill>
          <a:ln>
            <a:solidFill>
              <a:srgbClr val="3A003A"/>
            </a:solidFill>
          </a:ln>
          <a:scene3d>
            <a:camera prst="orthographicFront"/>
            <a:lightRig rig="threePt" dir="t"/>
          </a:scene3d>
          <a:sp3d>
            <a:bevelT/>
          </a:sp3d>
        </p:spPr>
        <p:txBody>
          <a:bodyPr wrap="square" rtlCol="0">
            <a:spAutoFit/>
          </a:bodyPr>
          <a:lstStyle/>
          <a:p>
            <a:r>
              <a:rPr lang="en-US" sz="4000" b="1" dirty="0" smtClean="0">
                <a:solidFill>
                  <a:srgbClr val="FFEBFF"/>
                </a:solidFill>
              </a:rPr>
              <a:t>Mental formations/Volitional formations </a:t>
            </a:r>
          </a:p>
          <a:p>
            <a:r>
              <a:rPr lang="en-US" sz="4000" b="1" dirty="0" smtClean="0">
                <a:solidFill>
                  <a:srgbClr val="FFEBFF"/>
                </a:solidFill>
              </a:rPr>
              <a:t>(S. </a:t>
            </a:r>
            <a:r>
              <a:rPr lang="en-US" sz="4000" b="1" dirty="0" err="1" smtClean="0">
                <a:solidFill>
                  <a:srgbClr val="FFEBFF"/>
                </a:solidFill>
              </a:rPr>
              <a:t>Saṃskāra</a:t>
            </a:r>
            <a:r>
              <a:rPr lang="en-US" sz="4000" b="1" dirty="0" smtClean="0">
                <a:solidFill>
                  <a:srgbClr val="FFEBFF"/>
                </a:solidFill>
              </a:rPr>
              <a:t>; C. </a:t>
            </a:r>
            <a:r>
              <a:rPr lang="ja-JP" altLang="en-US" sz="4000" b="1" dirty="0" smtClean="0">
                <a:solidFill>
                  <a:srgbClr val="FFEBFF"/>
                </a:solidFill>
              </a:rPr>
              <a:t>行</a:t>
            </a:r>
            <a:r>
              <a:rPr lang="en-US" sz="4000" b="1" dirty="0" smtClean="0">
                <a:solidFill>
                  <a:srgbClr val="FFEBFF"/>
                </a:solidFill>
              </a:rPr>
              <a:t>)</a:t>
            </a:r>
            <a:endParaRPr lang="en-US" sz="4000" b="1" dirty="0">
              <a:solidFill>
                <a:srgbClr val="FFEBFF"/>
              </a:solidFill>
            </a:endParaRPr>
          </a:p>
        </p:txBody>
      </p:sp>
      <p:sp>
        <p:nvSpPr>
          <p:cNvPr id="7" name="TextBox 6"/>
          <p:cNvSpPr txBox="1"/>
          <p:nvPr/>
        </p:nvSpPr>
        <p:spPr>
          <a:xfrm>
            <a:off x="212886" y="2797170"/>
            <a:ext cx="11648207" cy="646331"/>
          </a:xfrm>
          <a:prstGeom prst="rect">
            <a:avLst/>
          </a:prstGeom>
          <a:solidFill>
            <a:srgbClr val="9900CC"/>
          </a:solidFill>
          <a:scene3d>
            <a:camera prst="orthographicFront"/>
            <a:lightRig rig="threePt" dir="t"/>
          </a:scene3d>
          <a:sp3d>
            <a:bevelT/>
          </a:sp3d>
        </p:spPr>
        <p:txBody>
          <a:bodyPr wrap="square" rtlCol="0">
            <a:spAutoFit/>
          </a:bodyPr>
          <a:lstStyle/>
          <a:p>
            <a:r>
              <a:rPr lang="en-US" sz="3600" b="1" dirty="0" smtClean="0">
                <a:solidFill>
                  <a:schemeClr val="bg1"/>
                </a:solidFill>
                <a:latin typeface="Arial" panose="020B0604020202020204" pitchFamily="34" charset="0"/>
                <a:cs typeface="Arial" panose="020B0604020202020204" pitchFamily="34" charset="0"/>
              </a:rPr>
              <a:t>You decide what to do in response</a:t>
            </a:r>
            <a:endParaRPr lang="en-US" sz="3600" b="1"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8777137" y="4159577"/>
            <a:ext cx="2848428" cy="1576205"/>
          </a:xfrm>
          <a:prstGeom prst="rect">
            <a:avLst/>
          </a:prstGeom>
          <a:ln w="38100">
            <a:solidFill>
              <a:srgbClr val="7030A0"/>
            </a:solidFill>
          </a:ln>
        </p:spPr>
      </p:pic>
      <p:sp>
        <p:nvSpPr>
          <p:cNvPr id="6" name="TextBox 5"/>
          <p:cNvSpPr txBox="1"/>
          <p:nvPr/>
        </p:nvSpPr>
        <p:spPr>
          <a:xfrm>
            <a:off x="654631" y="3700882"/>
            <a:ext cx="7256314" cy="1077218"/>
          </a:xfrm>
          <a:prstGeom prst="rect">
            <a:avLst/>
          </a:prstGeom>
          <a:solidFill>
            <a:srgbClr val="8200C3"/>
          </a:solidFill>
          <a:scene3d>
            <a:camera prst="orthographicFront"/>
            <a:lightRig rig="threePt" dir="t"/>
          </a:scene3d>
          <a:sp3d>
            <a:bevelT/>
          </a:sp3d>
        </p:spPr>
        <p:txBody>
          <a:bodyPr wrap="square" rtlCol="0">
            <a:spAutoFit/>
          </a:bodyPr>
          <a:lstStyle/>
          <a:p>
            <a:r>
              <a:rPr lang="en-US" sz="3200" b="1" dirty="0" smtClean="0">
                <a:solidFill>
                  <a:schemeClr val="bg1"/>
                </a:solidFill>
                <a:latin typeface="Arial" panose="020B0604020202020204" pitchFamily="34" charset="0"/>
                <a:cs typeface="Arial" panose="020B0604020202020204" pitchFamily="34" charset="0"/>
              </a:rPr>
              <a:t>Crumple it up and throw it down on the </a:t>
            </a:r>
            <a:r>
              <a:rPr lang="en-US" sz="3200" b="1" smtClean="0">
                <a:solidFill>
                  <a:schemeClr val="bg1"/>
                </a:solidFill>
                <a:latin typeface="Arial" panose="020B0604020202020204" pitchFamily="34" charset="0"/>
                <a:cs typeface="Arial" panose="020B0604020202020204" pitchFamily="34" charset="0"/>
              </a:rPr>
              <a:t>table? </a:t>
            </a:r>
            <a:r>
              <a:rPr lang="en-US" sz="3200" b="1" dirty="0" smtClean="0">
                <a:solidFill>
                  <a:schemeClr val="bg1"/>
                </a:solidFill>
                <a:latin typeface="Arial" panose="020B0604020202020204" pitchFamily="34" charset="0"/>
                <a:cs typeface="Arial" panose="020B0604020202020204" pitchFamily="34" charset="0"/>
              </a:rPr>
              <a:t>(You hate name cards)</a:t>
            </a:r>
            <a:endParaRPr lang="en-US" sz="3200" b="1"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654631" y="5007917"/>
            <a:ext cx="7256314" cy="1077218"/>
          </a:xfrm>
          <a:prstGeom prst="rect">
            <a:avLst/>
          </a:prstGeom>
          <a:solidFill>
            <a:srgbClr val="8200C3"/>
          </a:solidFill>
          <a:scene3d>
            <a:camera prst="orthographicFront"/>
            <a:lightRig rig="threePt" dir="t"/>
          </a:scene3d>
          <a:sp3d>
            <a:bevelT/>
          </a:sp3d>
        </p:spPr>
        <p:txBody>
          <a:bodyPr wrap="square" rtlCol="0">
            <a:spAutoFit/>
          </a:bodyPr>
          <a:lstStyle/>
          <a:p>
            <a:r>
              <a:rPr lang="en-US" sz="3200" b="1" dirty="0" smtClean="0">
                <a:solidFill>
                  <a:schemeClr val="bg1"/>
                </a:solidFill>
                <a:latin typeface="Arial" panose="020B0604020202020204" pitchFamily="34" charset="0"/>
                <a:cs typeface="Arial" panose="020B0604020202020204" pitchFamily="34" charset="0"/>
              </a:rPr>
              <a:t>Smile and thank the person who gave it to you?</a:t>
            </a:r>
            <a:endParaRPr 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414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animBg="1"/>
      <p:bldP spid="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23" y="0"/>
            <a:ext cx="12191999" cy="769441"/>
          </a:xfrm>
          <a:prstGeom prst="rect">
            <a:avLst/>
          </a:prstGeom>
          <a:solidFill>
            <a:srgbClr val="00A7E6"/>
          </a:solidFill>
          <a:scene3d>
            <a:camera prst="orthographicFront"/>
            <a:lightRig rig="threePt" dir="t"/>
          </a:scene3d>
          <a:sp3d>
            <a:bevelT/>
          </a:sp3d>
        </p:spPr>
        <p:txBody>
          <a:bodyPr wrap="square" rtlCol="0">
            <a:spAutoFit/>
          </a:bodyPr>
          <a:lstStyle/>
          <a:p>
            <a:pPr algn="ctr"/>
            <a:r>
              <a:rPr lang="en-US" sz="4400" b="1" dirty="0" smtClean="0">
                <a:solidFill>
                  <a:srgbClr val="FFEBFF"/>
                </a:solidFill>
              </a:rPr>
              <a:t>Sensory Contact (S. </a:t>
            </a:r>
            <a:r>
              <a:rPr lang="en-US" sz="4400" b="1" dirty="0" err="1" smtClean="0">
                <a:solidFill>
                  <a:srgbClr val="FFEBFF"/>
                </a:solidFill>
              </a:rPr>
              <a:t>Sparśa</a:t>
            </a:r>
            <a:r>
              <a:rPr lang="en-US" sz="4400" b="1" dirty="0" smtClean="0">
                <a:solidFill>
                  <a:srgbClr val="FFEBFF"/>
                </a:solidFill>
              </a:rPr>
              <a:t>, C. </a:t>
            </a:r>
            <a:r>
              <a:rPr lang="ja-JP" altLang="en-US" sz="4400" b="1" dirty="0">
                <a:solidFill>
                  <a:srgbClr val="FFEBFF"/>
                </a:solidFill>
              </a:rPr>
              <a:t>觸</a:t>
            </a:r>
            <a:r>
              <a:rPr lang="en-US" sz="4400" b="1" dirty="0" smtClean="0">
                <a:solidFill>
                  <a:srgbClr val="FFEBFF"/>
                </a:solidFill>
              </a:rPr>
              <a:t>)</a:t>
            </a:r>
            <a:endParaRPr lang="en-US" sz="4400" b="1" dirty="0">
              <a:solidFill>
                <a:srgbClr val="FFEBFF"/>
              </a:solidFill>
            </a:endParaRPr>
          </a:p>
        </p:txBody>
      </p:sp>
      <p:sp>
        <p:nvSpPr>
          <p:cNvPr id="5" name="Rounded Rectangle 4"/>
          <p:cNvSpPr/>
          <p:nvPr/>
        </p:nvSpPr>
        <p:spPr>
          <a:xfrm>
            <a:off x="1623" y="1454178"/>
            <a:ext cx="2770560" cy="1131932"/>
          </a:xfrm>
          <a:prstGeom prst="roundRect">
            <a:avLst/>
          </a:prstGeom>
          <a:solidFill>
            <a:srgbClr val="460096"/>
          </a:solidFill>
          <a:ln>
            <a:solidFill>
              <a:srgbClr val="46009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6 Internal Sense Bases</a:t>
            </a:r>
            <a:endParaRPr lang="en-US" sz="2200" b="1" dirty="0" smtClean="0"/>
          </a:p>
        </p:txBody>
      </p:sp>
      <p:sp>
        <p:nvSpPr>
          <p:cNvPr id="6" name="Rounded Rectangle 5"/>
          <p:cNvSpPr/>
          <p:nvPr/>
        </p:nvSpPr>
        <p:spPr>
          <a:xfrm>
            <a:off x="2901232" y="1454178"/>
            <a:ext cx="2770560" cy="1131932"/>
          </a:xfrm>
          <a:prstGeom prst="roundRect">
            <a:avLst/>
          </a:prstGeom>
          <a:solidFill>
            <a:srgbClr val="460096"/>
          </a:solidFill>
          <a:ln>
            <a:solidFill>
              <a:srgbClr val="46009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6 External Sense Bases</a:t>
            </a:r>
            <a:endParaRPr lang="en-US" sz="3200" b="1" baseline="30000" dirty="0" smtClean="0"/>
          </a:p>
        </p:txBody>
      </p:sp>
      <p:sp>
        <p:nvSpPr>
          <p:cNvPr id="7" name="Rounded Rectangle 6"/>
          <p:cNvSpPr/>
          <p:nvPr/>
        </p:nvSpPr>
        <p:spPr>
          <a:xfrm>
            <a:off x="5919493" y="1438073"/>
            <a:ext cx="3506299" cy="1131932"/>
          </a:xfrm>
          <a:prstGeom prst="roundRect">
            <a:avLst/>
          </a:prstGeom>
          <a:solidFill>
            <a:srgbClr val="460096"/>
          </a:solidFill>
          <a:ln>
            <a:solidFill>
              <a:srgbClr val="46009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6 Sensory </a:t>
            </a:r>
            <a:r>
              <a:rPr lang="en-US" sz="3600" b="1" dirty="0" err="1" smtClean="0"/>
              <a:t>Consciousnesses</a:t>
            </a:r>
            <a:endParaRPr lang="en-US" b="1" dirty="0" smtClean="0"/>
          </a:p>
        </p:txBody>
      </p:sp>
      <p:sp>
        <p:nvSpPr>
          <p:cNvPr id="12" name="Rounded Rectangle 11"/>
          <p:cNvSpPr/>
          <p:nvPr/>
        </p:nvSpPr>
        <p:spPr>
          <a:xfrm>
            <a:off x="1623" y="2710344"/>
            <a:ext cx="2770560" cy="574159"/>
          </a:xfrm>
          <a:prstGeom prst="roundRect">
            <a:avLst/>
          </a:prstGeom>
          <a:solidFill>
            <a:srgbClr val="FF99FF"/>
          </a:solidFill>
          <a:ln>
            <a:solidFill>
              <a:srgbClr val="46009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Eye</a:t>
            </a:r>
          </a:p>
        </p:txBody>
      </p:sp>
      <p:sp>
        <p:nvSpPr>
          <p:cNvPr id="13" name="Rounded Rectangle 12"/>
          <p:cNvSpPr/>
          <p:nvPr/>
        </p:nvSpPr>
        <p:spPr>
          <a:xfrm>
            <a:off x="1623" y="3405793"/>
            <a:ext cx="2770560" cy="574159"/>
          </a:xfrm>
          <a:prstGeom prst="roundRect">
            <a:avLst/>
          </a:prstGeom>
          <a:solidFill>
            <a:srgbClr val="FF99FF"/>
          </a:solidFill>
          <a:ln>
            <a:solidFill>
              <a:srgbClr val="46009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Ear</a:t>
            </a:r>
          </a:p>
        </p:txBody>
      </p:sp>
      <p:sp>
        <p:nvSpPr>
          <p:cNvPr id="14" name="Rounded Rectangle 13"/>
          <p:cNvSpPr/>
          <p:nvPr/>
        </p:nvSpPr>
        <p:spPr>
          <a:xfrm>
            <a:off x="1623" y="4101242"/>
            <a:ext cx="2770560" cy="574159"/>
          </a:xfrm>
          <a:prstGeom prst="roundRect">
            <a:avLst/>
          </a:prstGeom>
          <a:solidFill>
            <a:srgbClr val="FF99FF"/>
          </a:solidFill>
          <a:ln>
            <a:solidFill>
              <a:srgbClr val="46009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Nose</a:t>
            </a:r>
          </a:p>
        </p:txBody>
      </p:sp>
      <p:sp>
        <p:nvSpPr>
          <p:cNvPr id="15" name="Rounded Rectangle 14"/>
          <p:cNvSpPr/>
          <p:nvPr/>
        </p:nvSpPr>
        <p:spPr>
          <a:xfrm>
            <a:off x="1623" y="4796691"/>
            <a:ext cx="2770560" cy="574159"/>
          </a:xfrm>
          <a:prstGeom prst="roundRect">
            <a:avLst/>
          </a:prstGeom>
          <a:solidFill>
            <a:srgbClr val="FF99FF"/>
          </a:solidFill>
          <a:ln>
            <a:solidFill>
              <a:srgbClr val="46009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Tongue</a:t>
            </a:r>
          </a:p>
        </p:txBody>
      </p:sp>
      <p:sp>
        <p:nvSpPr>
          <p:cNvPr id="16" name="Rounded Rectangle 15"/>
          <p:cNvSpPr/>
          <p:nvPr/>
        </p:nvSpPr>
        <p:spPr>
          <a:xfrm>
            <a:off x="1623" y="5492140"/>
            <a:ext cx="2770560" cy="574159"/>
          </a:xfrm>
          <a:prstGeom prst="roundRect">
            <a:avLst/>
          </a:prstGeom>
          <a:solidFill>
            <a:srgbClr val="FF99FF"/>
          </a:solidFill>
          <a:ln>
            <a:solidFill>
              <a:srgbClr val="46009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Body</a:t>
            </a:r>
          </a:p>
        </p:txBody>
      </p:sp>
      <p:sp>
        <p:nvSpPr>
          <p:cNvPr id="19" name="Rounded Rectangle 18"/>
          <p:cNvSpPr/>
          <p:nvPr/>
        </p:nvSpPr>
        <p:spPr>
          <a:xfrm>
            <a:off x="1623" y="6187588"/>
            <a:ext cx="2770560" cy="574159"/>
          </a:xfrm>
          <a:prstGeom prst="roundRect">
            <a:avLst/>
          </a:prstGeom>
          <a:solidFill>
            <a:srgbClr val="FF99FF"/>
          </a:solidFill>
          <a:ln>
            <a:solidFill>
              <a:srgbClr val="46009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Mind</a:t>
            </a:r>
          </a:p>
        </p:txBody>
      </p:sp>
      <p:sp>
        <p:nvSpPr>
          <p:cNvPr id="20" name="Rounded Rectangle 19"/>
          <p:cNvSpPr/>
          <p:nvPr/>
        </p:nvSpPr>
        <p:spPr>
          <a:xfrm>
            <a:off x="2961390" y="2710344"/>
            <a:ext cx="2770560" cy="574159"/>
          </a:xfrm>
          <a:prstGeom prst="roundRect">
            <a:avLst/>
          </a:prstGeom>
          <a:solidFill>
            <a:schemeClr val="accent5"/>
          </a:solidFill>
          <a:ln>
            <a:solidFill>
              <a:srgbClr val="46009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rPr>
              <a:t>Visible Object</a:t>
            </a:r>
          </a:p>
        </p:txBody>
      </p:sp>
      <p:sp>
        <p:nvSpPr>
          <p:cNvPr id="21" name="Rounded Rectangle 20"/>
          <p:cNvSpPr/>
          <p:nvPr/>
        </p:nvSpPr>
        <p:spPr>
          <a:xfrm>
            <a:off x="2961390" y="3405793"/>
            <a:ext cx="2770560" cy="574159"/>
          </a:xfrm>
          <a:prstGeom prst="roundRect">
            <a:avLst/>
          </a:prstGeom>
          <a:solidFill>
            <a:schemeClr val="accent5"/>
          </a:solidFill>
          <a:ln>
            <a:solidFill>
              <a:srgbClr val="46009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rPr>
              <a:t>Sound</a:t>
            </a:r>
          </a:p>
        </p:txBody>
      </p:sp>
      <p:sp>
        <p:nvSpPr>
          <p:cNvPr id="22" name="Rounded Rectangle 21"/>
          <p:cNvSpPr/>
          <p:nvPr/>
        </p:nvSpPr>
        <p:spPr>
          <a:xfrm>
            <a:off x="2961390" y="4101242"/>
            <a:ext cx="2770560" cy="574159"/>
          </a:xfrm>
          <a:prstGeom prst="roundRect">
            <a:avLst/>
          </a:prstGeom>
          <a:solidFill>
            <a:schemeClr val="accent5"/>
          </a:solidFill>
          <a:ln>
            <a:solidFill>
              <a:srgbClr val="46009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rPr>
              <a:t>Odor</a:t>
            </a:r>
          </a:p>
        </p:txBody>
      </p:sp>
      <p:sp>
        <p:nvSpPr>
          <p:cNvPr id="23" name="Rounded Rectangle 22"/>
          <p:cNvSpPr/>
          <p:nvPr/>
        </p:nvSpPr>
        <p:spPr>
          <a:xfrm>
            <a:off x="2961390" y="4796691"/>
            <a:ext cx="2770560" cy="574159"/>
          </a:xfrm>
          <a:prstGeom prst="roundRect">
            <a:avLst/>
          </a:prstGeom>
          <a:solidFill>
            <a:schemeClr val="accent5"/>
          </a:solidFill>
          <a:ln>
            <a:solidFill>
              <a:srgbClr val="46009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rPr>
              <a:t>Taste</a:t>
            </a:r>
          </a:p>
        </p:txBody>
      </p:sp>
      <p:sp>
        <p:nvSpPr>
          <p:cNvPr id="24" name="Rounded Rectangle 23"/>
          <p:cNvSpPr/>
          <p:nvPr/>
        </p:nvSpPr>
        <p:spPr>
          <a:xfrm>
            <a:off x="2961390" y="5492140"/>
            <a:ext cx="2770560" cy="574159"/>
          </a:xfrm>
          <a:prstGeom prst="roundRect">
            <a:avLst/>
          </a:prstGeom>
          <a:solidFill>
            <a:schemeClr val="accent5"/>
          </a:solidFill>
          <a:ln>
            <a:solidFill>
              <a:srgbClr val="46009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rPr>
              <a:t>Touch</a:t>
            </a:r>
          </a:p>
        </p:txBody>
      </p:sp>
      <p:sp>
        <p:nvSpPr>
          <p:cNvPr id="25" name="Rounded Rectangle 24"/>
          <p:cNvSpPr/>
          <p:nvPr/>
        </p:nvSpPr>
        <p:spPr>
          <a:xfrm>
            <a:off x="2961390" y="6187588"/>
            <a:ext cx="2770560" cy="574159"/>
          </a:xfrm>
          <a:prstGeom prst="roundRect">
            <a:avLst/>
          </a:prstGeom>
          <a:solidFill>
            <a:schemeClr val="accent5"/>
          </a:solidFill>
          <a:ln>
            <a:solidFill>
              <a:srgbClr val="46009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chemeClr val="bg1"/>
                </a:solidFill>
              </a:rPr>
              <a:t>Mental Object</a:t>
            </a:r>
          </a:p>
        </p:txBody>
      </p:sp>
      <p:sp>
        <p:nvSpPr>
          <p:cNvPr id="26" name="Rounded Rectangle 25"/>
          <p:cNvSpPr/>
          <p:nvPr/>
        </p:nvSpPr>
        <p:spPr>
          <a:xfrm>
            <a:off x="5921157" y="2710344"/>
            <a:ext cx="3506299" cy="574159"/>
          </a:xfrm>
          <a:prstGeom prst="roundRect">
            <a:avLst/>
          </a:prstGeom>
          <a:solidFill>
            <a:srgbClr val="FF99FF"/>
          </a:solidFill>
          <a:ln>
            <a:solidFill>
              <a:srgbClr val="46009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Eye Consciousness</a:t>
            </a:r>
          </a:p>
        </p:txBody>
      </p:sp>
      <p:sp>
        <p:nvSpPr>
          <p:cNvPr id="27" name="Rounded Rectangle 26"/>
          <p:cNvSpPr/>
          <p:nvPr/>
        </p:nvSpPr>
        <p:spPr>
          <a:xfrm>
            <a:off x="5921157" y="3405793"/>
            <a:ext cx="3506299" cy="574159"/>
          </a:xfrm>
          <a:prstGeom prst="roundRect">
            <a:avLst/>
          </a:prstGeom>
          <a:solidFill>
            <a:srgbClr val="FF99FF"/>
          </a:solidFill>
          <a:ln>
            <a:solidFill>
              <a:srgbClr val="46009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Ear Consciousness</a:t>
            </a:r>
          </a:p>
        </p:txBody>
      </p:sp>
      <p:sp>
        <p:nvSpPr>
          <p:cNvPr id="28" name="Rounded Rectangle 27"/>
          <p:cNvSpPr/>
          <p:nvPr/>
        </p:nvSpPr>
        <p:spPr>
          <a:xfrm>
            <a:off x="5921157" y="4101242"/>
            <a:ext cx="3506299" cy="574159"/>
          </a:xfrm>
          <a:prstGeom prst="roundRect">
            <a:avLst/>
          </a:prstGeom>
          <a:solidFill>
            <a:srgbClr val="FF99FF"/>
          </a:solidFill>
          <a:ln>
            <a:solidFill>
              <a:srgbClr val="46009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chemeClr val="tx1"/>
                </a:solidFill>
              </a:rPr>
              <a:t>Nose Consciousness</a:t>
            </a:r>
          </a:p>
        </p:txBody>
      </p:sp>
      <p:sp>
        <p:nvSpPr>
          <p:cNvPr id="29" name="Rounded Rectangle 28"/>
          <p:cNvSpPr/>
          <p:nvPr/>
        </p:nvSpPr>
        <p:spPr>
          <a:xfrm>
            <a:off x="5921157" y="4796691"/>
            <a:ext cx="3506299" cy="574159"/>
          </a:xfrm>
          <a:prstGeom prst="roundRect">
            <a:avLst/>
          </a:prstGeom>
          <a:solidFill>
            <a:srgbClr val="FF99FF"/>
          </a:solidFill>
          <a:ln>
            <a:solidFill>
              <a:srgbClr val="46009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schemeClr val="tx1"/>
                </a:solidFill>
              </a:rPr>
              <a:t>Tongue Consciousness</a:t>
            </a:r>
          </a:p>
        </p:txBody>
      </p:sp>
      <p:sp>
        <p:nvSpPr>
          <p:cNvPr id="30" name="Rounded Rectangle 29"/>
          <p:cNvSpPr/>
          <p:nvPr/>
        </p:nvSpPr>
        <p:spPr>
          <a:xfrm>
            <a:off x="5921157" y="5492140"/>
            <a:ext cx="3506299" cy="574159"/>
          </a:xfrm>
          <a:prstGeom prst="roundRect">
            <a:avLst/>
          </a:prstGeom>
          <a:solidFill>
            <a:srgbClr val="FF99FF"/>
          </a:solidFill>
          <a:ln>
            <a:solidFill>
              <a:srgbClr val="46009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Body Consciousness</a:t>
            </a:r>
          </a:p>
        </p:txBody>
      </p:sp>
      <p:sp>
        <p:nvSpPr>
          <p:cNvPr id="31" name="Rounded Rectangle 30"/>
          <p:cNvSpPr/>
          <p:nvPr/>
        </p:nvSpPr>
        <p:spPr>
          <a:xfrm>
            <a:off x="5921157" y="6187588"/>
            <a:ext cx="3506299" cy="574159"/>
          </a:xfrm>
          <a:prstGeom prst="roundRect">
            <a:avLst/>
          </a:prstGeom>
          <a:solidFill>
            <a:srgbClr val="FF99FF"/>
          </a:solidFill>
          <a:ln>
            <a:solidFill>
              <a:srgbClr val="46009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Mental Consciousness</a:t>
            </a:r>
          </a:p>
        </p:txBody>
      </p:sp>
      <p:sp>
        <p:nvSpPr>
          <p:cNvPr id="38" name="Rounded Rectangle 37"/>
          <p:cNvSpPr/>
          <p:nvPr/>
        </p:nvSpPr>
        <p:spPr>
          <a:xfrm>
            <a:off x="9616662" y="2710344"/>
            <a:ext cx="2575338" cy="574159"/>
          </a:xfrm>
          <a:prstGeom prst="roundRect">
            <a:avLst/>
          </a:prstGeom>
          <a:solidFill>
            <a:srgbClr val="2B4D89"/>
          </a:solidFill>
          <a:ln>
            <a:solidFill>
              <a:srgbClr val="46009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Sensory Contact</a:t>
            </a:r>
          </a:p>
        </p:txBody>
      </p:sp>
      <p:sp>
        <p:nvSpPr>
          <p:cNvPr id="2" name="TextBox 1"/>
          <p:cNvSpPr txBox="1"/>
          <p:nvPr/>
        </p:nvSpPr>
        <p:spPr>
          <a:xfrm>
            <a:off x="2477578" y="2735813"/>
            <a:ext cx="778416" cy="523220"/>
          </a:xfrm>
          <a:prstGeom prst="rect">
            <a:avLst/>
          </a:prstGeom>
          <a:noFill/>
        </p:spPr>
        <p:txBody>
          <a:bodyPr wrap="square" rtlCol="0">
            <a:spAutoFit/>
          </a:bodyPr>
          <a:lstStyle/>
          <a:p>
            <a:pPr algn="ctr"/>
            <a:r>
              <a:rPr lang="en-US" sz="2800" b="1" dirty="0" smtClean="0">
                <a:solidFill>
                  <a:schemeClr val="bg1"/>
                </a:solidFill>
              </a:rPr>
              <a:t>+</a:t>
            </a:r>
            <a:endParaRPr lang="en-US" sz="2800" b="1" dirty="0">
              <a:solidFill>
                <a:schemeClr val="bg1"/>
              </a:solidFill>
            </a:endParaRPr>
          </a:p>
        </p:txBody>
      </p:sp>
      <p:sp>
        <p:nvSpPr>
          <p:cNvPr id="40" name="TextBox 39"/>
          <p:cNvSpPr txBox="1"/>
          <p:nvPr/>
        </p:nvSpPr>
        <p:spPr>
          <a:xfrm>
            <a:off x="9132851" y="2733518"/>
            <a:ext cx="778416" cy="523220"/>
          </a:xfrm>
          <a:prstGeom prst="rect">
            <a:avLst/>
          </a:prstGeom>
          <a:noFill/>
        </p:spPr>
        <p:txBody>
          <a:bodyPr wrap="square" rtlCol="0">
            <a:spAutoFit/>
          </a:bodyPr>
          <a:lstStyle/>
          <a:p>
            <a:pPr algn="ctr"/>
            <a:r>
              <a:rPr lang="en-US" sz="2800" b="1" dirty="0" smtClean="0">
                <a:solidFill>
                  <a:schemeClr val="bg1"/>
                </a:solidFill>
              </a:rPr>
              <a:t>=</a:t>
            </a:r>
            <a:endParaRPr lang="en-US" sz="2800" b="1" dirty="0">
              <a:solidFill>
                <a:schemeClr val="bg1"/>
              </a:solidFill>
            </a:endParaRPr>
          </a:p>
        </p:txBody>
      </p:sp>
      <p:sp>
        <p:nvSpPr>
          <p:cNvPr id="41" name="Rounded Rectangle 40"/>
          <p:cNvSpPr/>
          <p:nvPr/>
        </p:nvSpPr>
        <p:spPr>
          <a:xfrm>
            <a:off x="9630717" y="3378027"/>
            <a:ext cx="2575338" cy="574159"/>
          </a:xfrm>
          <a:prstGeom prst="roundRect">
            <a:avLst/>
          </a:prstGeom>
          <a:solidFill>
            <a:srgbClr val="2B4D89"/>
          </a:solidFill>
          <a:ln>
            <a:solidFill>
              <a:srgbClr val="46009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Sensory </a:t>
            </a:r>
            <a:r>
              <a:rPr lang="en-US" sz="2600" b="1" dirty="0" smtClean="0"/>
              <a:t>Contact</a:t>
            </a:r>
            <a:endParaRPr lang="en-US" sz="2600" b="1" dirty="0"/>
          </a:p>
        </p:txBody>
      </p:sp>
      <p:sp>
        <p:nvSpPr>
          <p:cNvPr id="42" name="TextBox 41"/>
          <p:cNvSpPr txBox="1"/>
          <p:nvPr/>
        </p:nvSpPr>
        <p:spPr>
          <a:xfrm>
            <a:off x="2491633" y="3403496"/>
            <a:ext cx="778416" cy="523220"/>
          </a:xfrm>
          <a:prstGeom prst="rect">
            <a:avLst/>
          </a:prstGeom>
          <a:noFill/>
        </p:spPr>
        <p:txBody>
          <a:bodyPr wrap="square" rtlCol="0">
            <a:spAutoFit/>
          </a:bodyPr>
          <a:lstStyle/>
          <a:p>
            <a:pPr algn="ctr"/>
            <a:r>
              <a:rPr lang="en-US" sz="2800" b="1" dirty="0" smtClean="0">
                <a:solidFill>
                  <a:schemeClr val="bg1"/>
                </a:solidFill>
              </a:rPr>
              <a:t>+</a:t>
            </a:r>
            <a:endParaRPr lang="en-US" sz="2800" b="1" dirty="0">
              <a:solidFill>
                <a:schemeClr val="bg1"/>
              </a:solidFill>
            </a:endParaRPr>
          </a:p>
        </p:txBody>
      </p:sp>
      <p:sp>
        <p:nvSpPr>
          <p:cNvPr id="44" name="TextBox 43"/>
          <p:cNvSpPr txBox="1"/>
          <p:nvPr/>
        </p:nvSpPr>
        <p:spPr>
          <a:xfrm>
            <a:off x="9139879" y="3428966"/>
            <a:ext cx="778416" cy="523220"/>
          </a:xfrm>
          <a:prstGeom prst="rect">
            <a:avLst/>
          </a:prstGeom>
          <a:noFill/>
        </p:spPr>
        <p:txBody>
          <a:bodyPr wrap="square" rtlCol="0">
            <a:spAutoFit/>
          </a:bodyPr>
          <a:lstStyle/>
          <a:p>
            <a:pPr algn="ctr"/>
            <a:r>
              <a:rPr lang="en-US" sz="2800" b="1" dirty="0" smtClean="0">
                <a:solidFill>
                  <a:schemeClr val="bg1"/>
                </a:solidFill>
              </a:rPr>
              <a:t>=</a:t>
            </a:r>
            <a:endParaRPr lang="en-US" sz="2800" b="1" dirty="0">
              <a:solidFill>
                <a:schemeClr val="bg1"/>
              </a:solidFill>
            </a:endParaRPr>
          </a:p>
        </p:txBody>
      </p:sp>
      <p:sp>
        <p:nvSpPr>
          <p:cNvPr id="45" name="Rounded Rectangle 44"/>
          <p:cNvSpPr/>
          <p:nvPr/>
        </p:nvSpPr>
        <p:spPr>
          <a:xfrm>
            <a:off x="9608677" y="4101242"/>
            <a:ext cx="2575338" cy="574159"/>
          </a:xfrm>
          <a:prstGeom prst="roundRect">
            <a:avLst/>
          </a:prstGeom>
          <a:solidFill>
            <a:srgbClr val="2B4D89"/>
          </a:solidFill>
          <a:ln>
            <a:solidFill>
              <a:srgbClr val="46009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Sensory Contact</a:t>
            </a:r>
          </a:p>
        </p:txBody>
      </p:sp>
      <p:sp>
        <p:nvSpPr>
          <p:cNvPr id="46" name="TextBox 45"/>
          <p:cNvSpPr txBox="1"/>
          <p:nvPr/>
        </p:nvSpPr>
        <p:spPr>
          <a:xfrm>
            <a:off x="2469593" y="4126711"/>
            <a:ext cx="778416" cy="523220"/>
          </a:xfrm>
          <a:prstGeom prst="rect">
            <a:avLst/>
          </a:prstGeom>
          <a:noFill/>
        </p:spPr>
        <p:txBody>
          <a:bodyPr wrap="square" rtlCol="0">
            <a:spAutoFit/>
          </a:bodyPr>
          <a:lstStyle/>
          <a:p>
            <a:pPr algn="ctr"/>
            <a:r>
              <a:rPr lang="en-US" sz="2800" b="1" dirty="0" smtClean="0">
                <a:solidFill>
                  <a:schemeClr val="bg1"/>
                </a:solidFill>
              </a:rPr>
              <a:t>+</a:t>
            </a:r>
            <a:endParaRPr lang="en-US" sz="2800" b="1" dirty="0">
              <a:solidFill>
                <a:schemeClr val="bg1"/>
              </a:solidFill>
            </a:endParaRPr>
          </a:p>
        </p:txBody>
      </p:sp>
      <p:sp>
        <p:nvSpPr>
          <p:cNvPr id="48" name="TextBox 47"/>
          <p:cNvSpPr txBox="1"/>
          <p:nvPr/>
        </p:nvSpPr>
        <p:spPr>
          <a:xfrm>
            <a:off x="9124866" y="4124416"/>
            <a:ext cx="778416" cy="523220"/>
          </a:xfrm>
          <a:prstGeom prst="rect">
            <a:avLst/>
          </a:prstGeom>
          <a:noFill/>
        </p:spPr>
        <p:txBody>
          <a:bodyPr wrap="square" rtlCol="0">
            <a:spAutoFit/>
          </a:bodyPr>
          <a:lstStyle/>
          <a:p>
            <a:pPr algn="ctr"/>
            <a:r>
              <a:rPr lang="en-US" sz="2800" b="1" dirty="0" smtClean="0">
                <a:solidFill>
                  <a:schemeClr val="bg1"/>
                </a:solidFill>
              </a:rPr>
              <a:t>=</a:t>
            </a:r>
            <a:endParaRPr lang="en-US" sz="2800" b="1" dirty="0">
              <a:solidFill>
                <a:schemeClr val="bg1"/>
              </a:solidFill>
            </a:endParaRPr>
          </a:p>
        </p:txBody>
      </p:sp>
      <p:sp>
        <p:nvSpPr>
          <p:cNvPr id="49" name="Rounded Rectangle 48"/>
          <p:cNvSpPr/>
          <p:nvPr/>
        </p:nvSpPr>
        <p:spPr>
          <a:xfrm>
            <a:off x="9600692" y="4772952"/>
            <a:ext cx="2575338" cy="574159"/>
          </a:xfrm>
          <a:prstGeom prst="roundRect">
            <a:avLst/>
          </a:prstGeom>
          <a:solidFill>
            <a:srgbClr val="2B4D89"/>
          </a:solidFill>
          <a:ln>
            <a:solidFill>
              <a:srgbClr val="46009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Sensory Contact</a:t>
            </a:r>
          </a:p>
        </p:txBody>
      </p:sp>
      <p:sp>
        <p:nvSpPr>
          <p:cNvPr id="50" name="TextBox 49"/>
          <p:cNvSpPr txBox="1"/>
          <p:nvPr/>
        </p:nvSpPr>
        <p:spPr>
          <a:xfrm>
            <a:off x="2461608" y="4798421"/>
            <a:ext cx="778416" cy="523220"/>
          </a:xfrm>
          <a:prstGeom prst="rect">
            <a:avLst/>
          </a:prstGeom>
          <a:noFill/>
        </p:spPr>
        <p:txBody>
          <a:bodyPr wrap="square" rtlCol="0">
            <a:spAutoFit/>
          </a:bodyPr>
          <a:lstStyle/>
          <a:p>
            <a:pPr algn="ctr"/>
            <a:r>
              <a:rPr lang="en-US" sz="2800" b="1" dirty="0" smtClean="0">
                <a:solidFill>
                  <a:schemeClr val="bg1"/>
                </a:solidFill>
              </a:rPr>
              <a:t>+</a:t>
            </a:r>
            <a:endParaRPr lang="en-US" sz="2800" b="1" dirty="0">
              <a:solidFill>
                <a:schemeClr val="bg1"/>
              </a:solidFill>
            </a:endParaRPr>
          </a:p>
        </p:txBody>
      </p:sp>
      <p:sp>
        <p:nvSpPr>
          <p:cNvPr id="52" name="TextBox 51"/>
          <p:cNvSpPr txBox="1"/>
          <p:nvPr/>
        </p:nvSpPr>
        <p:spPr>
          <a:xfrm>
            <a:off x="9116881" y="4796126"/>
            <a:ext cx="778416" cy="523220"/>
          </a:xfrm>
          <a:prstGeom prst="rect">
            <a:avLst/>
          </a:prstGeom>
          <a:noFill/>
        </p:spPr>
        <p:txBody>
          <a:bodyPr wrap="square" rtlCol="0">
            <a:spAutoFit/>
          </a:bodyPr>
          <a:lstStyle/>
          <a:p>
            <a:pPr algn="ctr"/>
            <a:r>
              <a:rPr lang="en-US" sz="2800" b="1" dirty="0" smtClean="0">
                <a:solidFill>
                  <a:schemeClr val="bg1"/>
                </a:solidFill>
              </a:rPr>
              <a:t>=</a:t>
            </a:r>
            <a:endParaRPr lang="en-US" sz="2800" b="1" dirty="0">
              <a:solidFill>
                <a:schemeClr val="bg1"/>
              </a:solidFill>
            </a:endParaRPr>
          </a:p>
        </p:txBody>
      </p:sp>
      <p:sp>
        <p:nvSpPr>
          <p:cNvPr id="53" name="Rounded Rectangle 52"/>
          <p:cNvSpPr/>
          <p:nvPr/>
        </p:nvSpPr>
        <p:spPr>
          <a:xfrm>
            <a:off x="9600692" y="5488471"/>
            <a:ext cx="2575338" cy="574159"/>
          </a:xfrm>
          <a:prstGeom prst="roundRect">
            <a:avLst/>
          </a:prstGeom>
          <a:solidFill>
            <a:srgbClr val="2B4D89"/>
          </a:solidFill>
          <a:ln>
            <a:solidFill>
              <a:srgbClr val="46009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Sensory Contact</a:t>
            </a:r>
          </a:p>
        </p:txBody>
      </p:sp>
      <p:sp>
        <p:nvSpPr>
          <p:cNvPr id="54" name="TextBox 53"/>
          <p:cNvSpPr txBox="1"/>
          <p:nvPr/>
        </p:nvSpPr>
        <p:spPr>
          <a:xfrm>
            <a:off x="2461608" y="5513940"/>
            <a:ext cx="778416" cy="523220"/>
          </a:xfrm>
          <a:prstGeom prst="rect">
            <a:avLst/>
          </a:prstGeom>
          <a:noFill/>
        </p:spPr>
        <p:txBody>
          <a:bodyPr wrap="square" rtlCol="0">
            <a:spAutoFit/>
          </a:bodyPr>
          <a:lstStyle/>
          <a:p>
            <a:pPr algn="ctr"/>
            <a:r>
              <a:rPr lang="en-US" sz="2800" b="1" dirty="0" smtClean="0">
                <a:solidFill>
                  <a:schemeClr val="bg1"/>
                </a:solidFill>
              </a:rPr>
              <a:t>+</a:t>
            </a:r>
            <a:endParaRPr lang="en-US" sz="2800" b="1" dirty="0">
              <a:solidFill>
                <a:schemeClr val="bg1"/>
              </a:solidFill>
            </a:endParaRPr>
          </a:p>
        </p:txBody>
      </p:sp>
      <p:sp>
        <p:nvSpPr>
          <p:cNvPr id="56" name="TextBox 55"/>
          <p:cNvSpPr txBox="1"/>
          <p:nvPr/>
        </p:nvSpPr>
        <p:spPr>
          <a:xfrm>
            <a:off x="9116881" y="5511645"/>
            <a:ext cx="778416" cy="523220"/>
          </a:xfrm>
          <a:prstGeom prst="rect">
            <a:avLst/>
          </a:prstGeom>
          <a:noFill/>
        </p:spPr>
        <p:txBody>
          <a:bodyPr wrap="square" rtlCol="0">
            <a:spAutoFit/>
          </a:bodyPr>
          <a:lstStyle/>
          <a:p>
            <a:pPr algn="ctr"/>
            <a:r>
              <a:rPr lang="en-US" sz="2800" b="1" dirty="0" smtClean="0">
                <a:solidFill>
                  <a:schemeClr val="bg1"/>
                </a:solidFill>
              </a:rPr>
              <a:t>=</a:t>
            </a:r>
            <a:endParaRPr lang="en-US" sz="2800" b="1" dirty="0">
              <a:solidFill>
                <a:schemeClr val="bg1"/>
              </a:solidFill>
            </a:endParaRPr>
          </a:p>
        </p:txBody>
      </p:sp>
      <p:sp>
        <p:nvSpPr>
          <p:cNvPr id="57" name="Rounded Rectangle 56"/>
          <p:cNvSpPr/>
          <p:nvPr/>
        </p:nvSpPr>
        <p:spPr>
          <a:xfrm>
            <a:off x="9608677" y="6174708"/>
            <a:ext cx="2575338" cy="574159"/>
          </a:xfrm>
          <a:prstGeom prst="roundRect">
            <a:avLst/>
          </a:prstGeom>
          <a:solidFill>
            <a:srgbClr val="2B4D89"/>
          </a:solidFill>
          <a:ln>
            <a:solidFill>
              <a:srgbClr val="46009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Sensory Contact</a:t>
            </a:r>
          </a:p>
        </p:txBody>
      </p:sp>
      <p:sp>
        <p:nvSpPr>
          <p:cNvPr id="58" name="TextBox 57"/>
          <p:cNvSpPr txBox="1"/>
          <p:nvPr/>
        </p:nvSpPr>
        <p:spPr>
          <a:xfrm>
            <a:off x="2469593" y="6200177"/>
            <a:ext cx="778416" cy="523220"/>
          </a:xfrm>
          <a:prstGeom prst="rect">
            <a:avLst/>
          </a:prstGeom>
          <a:noFill/>
        </p:spPr>
        <p:txBody>
          <a:bodyPr wrap="square" rtlCol="0">
            <a:spAutoFit/>
          </a:bodyPr>
          <a:lstStyle/>
          <a:p>
            <a:pPr algn="ctr"/>
            <a:r>
              <a:rPr lang="en-US" sz="2800" b="1" dirty="0" smtClean="0">
                <a:solidFill>
                  <a:schemeClr val="bg1"/>
                </a:solidFill>
              </a:rPr>
              <a:t>+</a:t>
            </a:r>
            <a:endParaRPr lang="en-US" sz="2800" b="1" dirty="0">
              <a:solidFill>
                <a:schemeClr val="bg1"/>
              </a:solidFill>
            </a:endParaRPr>
          </a:p>
        </p:txBody>
      </p:sp>
      <p:sp>
        <p:nvSpPr>
          <p:cNvPr id="60" name="TextBox 59"/>
          <p:cNvSpPr txBox="1"/>
          <p:nvPr/>
        </p:nvSpPr>
        <p:spPr>
          <a:xfrm>
            <a:off x="9124866" y="6197882"/>
            <a:ext cx="778416" cy="523220"/>
          </a:xfrm>
          <a:prstGeom prst="rect">
            <a:avLst/>
          </a:prstGeom>
          <a:noFill/>
        </p:spPr>
        <p:txBody>
          <a:bodyPr wrap="square" rtlCol="0">
            <a:spAutoFit/>
          </a:bodyPr>
          <a:lstStyle/>
          <a:p>
            <a:pPr algn="ctr"/>
            <a:r>
              <a:rPr lang="en-US" sz="2800" b="1" dirty="0" smtClean="0">
                <a:solidFill>
                  <a:schemeClr val="bg1"/>
                </a:solidFill>
              </a:rPr>
              <a:t>=</a:t>
            </a:r>
            <a:endParaRPr lang="en-US" sz="2800" b="1" dirty="0">
              <a:solidFill>
                <a:schemeClr val="bg1"/>
              </a:solidFill>
            </a:endParaRPr>
          </a:p>
        </p:txBody>
      </p:sp>
      <p:cxnSp>
        <p:nvCxnSpPr>
          <p:cNvPr id="61" name="Straight Arrow Connector 60"/>
          <p:cNvCxnSpPr/>
          <p:nvPr/>
        </p:nvCxnSpPr>
        <p:spPr>
          <a:xfrm>
            <a:off x="5891232" y="2995128"/>
            <a:ext cx="166195" cy="0"/>
          </a:xfrm>
          <a:prstGeom prst="straightConnector1">
            <a:avLst/>
          </a:prstGeom>
          <a:ln w="127000">
            <a:solidFill>
              <a:schemeClr val="bg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5919494" y="3690576"/>
            <a:ext cx="166195" cy="0"/>
          </a:xfrm>
          <a:prstGeom prst="straightConnector1">
            <a:avLst/>
          </a:prstGeom>
          <a:ln w="127000">
            <a:solidFill>
              <a:schemeClr val="bg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5919494" y="4386026"/>
            <a:ext cx="166195" cy="0"/>
          </a:xfrm>
          <a:prstGeom prst="straightConnector1">
            <a:avLst/>
          </a:prstGeom>
          <a:ln w="127000">
            <a:solidFill>
              <a:schemeClr val="bg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5919493" y="5083770"/>
            <a:ext cx="166195" cy="0"/>
          </a:xfrm>
          <a:prstGeom prst="straightConnector1">
            <a:avLst/>
          </a:prstGeom>
          <a:ln w="127000">
            <a:solidFill>
              <a:schemeClr val="bg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5906935" y="5789276"/>
            <a:ext cx="166195" cy="0"/>
          </a:xfrm>
          <a:prstGeom prst="straightConnector1">
            <a:avLst/>
          </a:prstGeom>
          <a:ln w="127000">
            <a:solidFill>
              <a:schemeClr val="bg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5906934" y="6474667"/>
            <a:ext cx="166195" cy="0"/>
          </a:xfrm>
          <a:prstGeom prst="straightConnector1">
            <a:avLst/>
          </a:prstGeom>
          <a:ln w="127000">
            <a:solidFill>
              <a:schemeClr val="bg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39780" y="710682"/>
            <a:ext cx="10205732" cy="707886"/>
          </a:xfrm>
          <a:prstGeom prst="rect">
            <a:avLst/>
          </a:prstGeom>
          <a:solidFill>
            <a:srgbClr val="55006E"/>
          </a:solidFill>
          <a:ln>
            <a:solidFill>
              <a:srgbClr val="3A003A"/>
            </a:solidFill>
          </a:ln>
          <a:scene3d>
            <a:camera prst="orthographicFront"/>
            <a:lightRig rig="threePt" dir="t"/>
          </a:scene3d>
          <a:sp3d>
            <a:bevelT/>
          </a:sp3d>
        </p:spPr>
        <p:txBody>
          <a:bodyPr wrap="square" rtlCol="0">
            <a:spAutoFit/>
          </a:bodyPr>
          <a:lstStyle/>
          <a:p>
            <a:r>
              <a:rPr lang="en-US" sz="4000" b="1" dirty="0" smtClean="0">
                <a:solidFill>
                  <a:srgbClr val="FFEBFF"/>
                </a:solidFill>
              </a:rPr>
              <a:t>Consciousness (S. </a:t>
            </a:r>
            <a:r>
              <a:rPr lang="en-US" sz="4000" b="1" dirty="0" err="1" smtClean="0">
                <a:solidFill>
                  <a:srgbClr val="FFEBFF"/>
                </a:solidFill>
              </a:rPr>
              <a:t>Vijñāna</a:t>
            </a:r>
            <a:r>
              <a:rPr lang="en-US" sz="4000" b="1" dirty="0" smtClean="0">
                <a:solidFill>
                  <a:srgbClr val="FFEBFF"/>
                </a:solidFill>
              </a:rPr>
              <a:t>; C. </a:t>
            </a:r>
            <a:r>
              <a:rPr lang="ja-JP" altLang="en-US" sz="4000" b="1" dirty="0" smtClean="0">
                <a:solidFill>
                  <a:srgbClr val="FFEBFF"/>
                </a:solidFill>
              </a:rPr>
              <a:t>識</a:t>
            </a:r>
            <a:r>
              <a:rPr lang="en-US" altLang="ja-JP" sz="4000" b="1" dirty="0" smtClean="0">
                <a:solidFill>
                  <a:srgbClr val="FFEBFF"/>
                </a:solidFill>
              </a:rPr>
              <a:t>)</a:t>
            </a:r>
          </a:p>
        </p:txBody>
      </p:sp>
    </p:spTree>
    <p:extLst>
      <p:ext uri="{BB962C8B-B14F-4D97-AF65-F5344CB8AC3E}">
        <p14:creationId xmlns:p14="http://schemas.microsoft.com/office/powerpoint/2010/main" val="25326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500"/>
                                        <p:tgtEl>
                                          <p:spTgt spid="48"/>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500"/>
                                        <p:tgtEl>
                                          <p:spTgt spid="52"/>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500"/>
                                        <p:tgtEl>
                                          <p:spTgt spid="49"/>
                                        </p:tgtEl>
                                      </p:cBhvr>
                                    </p:animEffect>
                                  </p:childTnLst>
                                </p:cTn>
                              </p:par>
                            </p:childTnLst>
                          </p:cTn>
                        </p:par>
                        <p:par>
                          <p:cTn id="42" fill="hold">
                            <p:stCondLst>
                              <p:cond delay="3000"/>
                            </p:stCondLst>
                            <p:childTnLst>
                              <p:par>
                                <p:cTn id="43" presetID="10" presetClass="entr" presetSubtype="0" fill="hold" grpId="0" nodeType="after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childTnLst>
                                </p:cTn>
                              </p:par>
                            </p:childTnLst>
                          </p:cTn>
                        </p:par>
                        <p:par>
                          <p:cTn id="46" fill="hold">
                            <p:stCondLst>
                              <p:cond delay="3500"/>
                            </p:stCondLst>
                            <p:childTnLst>
                              <p:par>
                                <p:cTn id="47" presetID="10" presetClass="entr" presetSubtype="0" fill="hold" grpId="0" nodeType="after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500"/>
                                        <p:tgtEl>
                                          <p:spTgt spid="53"/>
                                        </p:tgtEl>
                                      </p:cBhvr>
                                    </p:animEffect>
                                  </p:childTnLst>
                                </p:cTn>
                              </p:par>
                            </p:childTnLst>
                          </p:cTn>
                        </p:par>
                        <p:par>
                          <p:cTn id="50" fill="hold">
                            <p:stCondLst>
                              <p:cond delay="4000"/>
                            </p:stCondLst>
                            <p:childTnLst>
                              <p:par>
                                <p:cTn id="51" presetID="10" presetClass="entr" presetSubtype="0"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500"/>
                                        <p:tgtEl>
                                          <p:spTgt spid="60"/>
                                        </p:tgtEl>
                                      </p:cBhvr>
                                    </p:animEffect>
                                  </p:childTnLst>
                                </p:cTn>
                              </p:par>
                            </p:childTnLst>
                          </p:cTn>
                        </p:par>
                        <p:par>
                          <p:cTn id="54" fill="hold">
                            <p:stCondLst>
                              <p:cond delay="4500"/>
                            </p:stCondLst>
                            <p:childTnLst>
                              <p:par>
                                <p:cTn id="55" presetID="10" presetClass="entr" presetSubtype="0" fill="hold" grpId="0" nodeType="after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p:bldP spid="41" grpId="0" animBg="1"/>
      <p:bldP spid="44" grpId="0"/>
      <p:bldP spid="45" grpId="0" animBg="1"/>
      <p:bldP spid="48" grpId="0"/>
      <p:bldP spid="49" grpId="0" animBg="1"/>
      <p:bldP spid="52" grpId="0"/>
      <p:bldP spid="53" grpId="0" animBg="1"/>
      <p:bldP spid="56" grpId="0"/>
      <p:bldP spid="57" grpId="0" animBg="1"/>
      <p:bldP spid="60" grpId="0"/>
      <p:bldP spid="5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962"/>
            <a:ext cx="12192000" cy="830997"/>
          </a:xfrm>
          <a:prstGeom prst="rect">
            <a:avLst/>
          </a:prstGeom>
          <a:solidFill>
            <a:srgbClr val="00A7E6"/>
          </a:solidFill>
          <a:scene3d>
            <a:camera prst="orthographicFront"/>
            <a:lightRig rig="threePt" dir="t"/>
          </a:scene3d>
          <a:sp3d>
            <a:bevelT/>
          </a:sp3d>
        </p:spPr>
        <p:txBody>
          <a:bodyPr wrap="square" rtlCol="0">
            <a:spAutoFit/>
          </a:bodyPr>
          <a:lstStyle/>
          <a:p>
            <a:pPr algn="ctr"/>
            <a:r>
              <a:rPr lang="en-US" sz="4800" b="1" dirty="0" smtClean="0">
                <a:solidFill>
                  <a:srgbClr val="FFEBFF"/>
                </a:solidFill>
              </a:rPr>
              <a:t>5 Aggregates (S</a:t>
            </a:r>
            <a:r>
              <a:rPr lang="en-US" sz="4800" b="1" dirty="0">
                <a:solidFill>
                  <a:srgbClr val="FFEBFF"/>
                </a:solidFill>
              </a:rPr>
              <a:t>. </a:t>
            </a:r>
            <a:r>
              <a:rPr lang="en-US" sz="4800" b="1" dirty="0" err="1" smtClean="0">
                <a:solidFill>
                  <a:srgbClr val="FFEBFF"/>
                </a:solidFill>
              </a:rPr>
              <a:t>Skandha</a:t>
            </a:r>
            <a:r>
              <a:rPr lang="en-US" sz="4800" b="1" dirty="0" smtClean="0">
                <a:solidFill>
                  <a:srgbClr val="FFEBFF"/>
                </a:solidFill>
              </a:rPr>
              <a:t> ; C. </a:t>
            </a:r>
            <a:r>
              <a:rPr lang="ja-JP" altLang="en-US" sz="4800" b="1" dirty="0">
                <a:solidFill>
                  <a:srgbClr val="FFEBFF"/>
                </a:solidFill>
              </a:rPr>
              <a:t>五蘊</a:t>
            </a:r>
            <a:r>
              <a:rPr lang="en-US" altLang="ja-JP" sz="4800" b="1" dirty="0" smtClean="0">
                <a:solidFill>
                  <a:srgbClr val="FFEBFF"/>
                </a:solidFill>
              </a:rPr>
              <a:t>)</a:t>
            </a:r>
            <a:endParaRPr lang="en-US" sz="4800" b="1" dirty="0">
              <a:solidFill>
                <a:srgbClr val="FFEBFF"/>
              </a:solidFill>
            </a:endParaRPr>
          </a:p>
        </p:txBody>
      </p:sp>
      <p:sp>
        <p:nvSpPr>
          <p:cNvPr id="16" name="TextBox 15"/>
          <p:cNvSpPr txBox="1"/>
          <p:nvPr/>
        </p:nvSpPr>
        <p:spPr>
          <a:xfrm>
            <a:off x="212886" y="1155345"/>
            <a:ext cx="10205732" cy="707886"/>
          </a:xfrm>
          <a:prstGeom prst="rect">
            <a:avLst/>
          </a:prstGeom>
          <a:solidFill>
            <a:srgbClr val="55006E"/>
          </a:solidFill>
          <a:ln>
            <a:solidFill>
              <a:srgbClr val="3A003A"/>
            </a:solidFill>
          </a:ln>
          <a:scene3d>
            <a:camera prst="orthographicFront"/>
            <a:lightRig rig="threePt" dir="t"/>
          </a:scene3d>
          <a:sp3d>
            <a:bevelT/>
          </a:sp3d>
        </p:spPr>
        <p:txBody>
          <a:bodyPr wrap="square" rtlCol="0">
            <a:spAutoFit/>
          </a:bodyPr>
          <a:lstStyle/>
          <a:p>
            <a:r>
              <a:rPr lang="en-US" sz="4000" b="1" dirty="0" smtClean="0">
                <a:solidFill>
                  <a:srgbClr val="FFEBFF"/>
                </a:solidFill>
              </a:rPr>
              <a:t>Consciousness (S. </a:t>
            </a:r>
            <a:r>
              <a:rPr lang="en-US" sz="4000" b="1" dirty="0" err="1" smtClean="0">
                <a:solidFill>
                  <a:srgbClr val="FFEBFF"/>
                </a:solidFill>
              </a:rPr>
              <a:t>Vijñāna</a:t>
            </a:r>
            <a:r>
              <a:rPr lang="en-US" sz="4000" b="1" dirty="0" smtClean="0">
                <a:solidFill>
                  <a:srgbClr val="FFEBFF"/>
                </a:solidFill>
              </a:rPr>
              <a:t>; C. </a:t>
            </a:r>
            <a:r>
              <a:rPr lang="ja-JP" altLang="en-US" sz="4000" b="1" dirty="0" smtClean="0">
                <a:solidFill>
                  <a:srgbClr val="FFEBFF"/>
                </a:solidFill>
              </a:rPr>
              <a:t>識</a:t>
            </a:r>
            <a:r>
              <a:rPr lang="en-US" altLang="ja-JP" sz="4000" b="1" dirty="0" smtClean="0">
                <a:solidFill>
                  <a:srgbClr val="FFEBFF"/>
                </a:solidFill>
              </a:rPr>
              <a:t>)</a:t>
            </a:r>
          </a:p>
        </p:txBody>
      </p:sp>
      <p:sp>
        <p:nvSpPr>
          <p:cNvPr id="7" name="TextBox 6"/>
          <p:cNvSpPr txBox="1"/>
          <p:nvPr/>
        </p:nvSpPr>
        <p:spPr>
          <a:xfrm>
            <a:off x="212886" y="2101893"/>
            <a:ext cx="7642641" cy="646331"/>
          </a:xfrm>
          <a:prstGeom prst="rect">
            <a:avLst/>
          </a:prstGeom>
          <a:solidFill>
            <a:srgbClr val="9900CC"/>
          </a:solidFill>
          <a:scene3d>
            <a:camera prst="orthographicFront"/>
            <a:lightRig rig="threePt" dir="t"/>
          </a:scene3d>
          <a:sp3d>
            <a:bevelT/>
          </a:sp3d>
        </p:spPr>
        <p:txBody>
          <a:bodyPr wrap="square" rtlCol="0">
            <a:spAutoFit/>
          </a:bodyPr>
          <a:lstStyle/>
          <a:p>
            <a:r>
              <a:rPr lang="en-US" sz="3600" b="1" dirty="0" smtClean="0">
                <a:solidFill>
                  <a:schemeClr val="bg1"/>
                </a:solidFill>
                <a:latin typeface="Arial" panose="020B0604020202020204" pitchFamily="34" charset="0"/>
                <a:cs typeface="Arial" panose="020B0604020202020204" pitchFamily="34" charset="0"/>
              </a:rPr>
              <a:t>Consequences</a:t>
            </a:r>
            <a:endParaRPr lang="en-US" sz="3600" b="1"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599213" y="2874632"/>
            <a:ext cx="1879150" cy="1039846"/>
          </a:xfrm>
          <a:prstGeom prst="rect">
            <a:avLst/>
          </a:prstGeom>
          <a:ln w="38100">
            <a:solidFill>
              <a:srgbClr val="7030A0"/>
            </a:solidFill>
          </a:ln>
        </p:spPr>
      </p:pic>
      <p:sp>
        <p:nvSpPr>
          <p:cNvPr id="6" name="TextBox 5"/>
          <p:cNvSpPr txBox="1"/>
          <p:nvPr/>
        </p:nvSpPr>
        <p:spPr>
          <a:xfrm>
            <a:off x="599213" y="4196236"/>
            <a:ext cx="7256314" cy="1077218"/>
          </a:xfrm>
          <a:prstGeom prst="rect">
            <a:avLst/>
          </a:prstGeom>
          <a:solidFill>
            <a:srgbClr val="8700C8"/>
          </a:solidFill>
          <a:scene3d>
            <a:camera prst="orthographicFront"/>
            <a:lightRig rig="threePt" dir="t"/>
          </a:scene3d>
          <a:sp3d>
            <a:bevelT/>
          </a:sp3d>
        </p:spPr>
        <p:txBody>
          <a:bodyPr wrap="square" rtlCol="0">
            <a:spAutoFit/>
          </a:bodyPr>
          <a:lstStyle/>
          <a:p>
            <a:r>
              <a:rPr lang="en-US" sz="3200" b="1" dirty="0" smtClean="0">
                <a:solidFill>
                  <a:schemeClr val="bg1"/>
                </a:solidFill>
                <a:latin typeface="Arial" panose="020B0604020202020204" pitchFamily="34" charset="0"/>
                <a:cs typeface="Arial" panose="020B0604020202020204" pitchFamily="34" charset="0"/>
              </a:rPr>
              <a:t>Crumple it up and throw it down on the table? (You hate name cards)</a:t>
            </a:r>
            <a:endParaRPr lang="en-US" sz="3200" b="1"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599213" y="5574870"/>
            <a:ext cx="7256314" cy="1077218"/>
          </a:xfrm>
          <a:prstGeom prst="rect">
            <a:avLst/>
          </a:prstGeom>
          <a:solidFill>
            <a:srgbClr val="8700C8"/>
          </a:solidFill>
          <a:scene3d>
            <a:camera prst="orthographicFront"/>
            <a:lightRig rig="threePt" dir="t"/>
          </a:scene3d>
          <a:sp3d>
            <a:bevelT/>
          </a:sp3d>
        </p:spPr>
        <p:txBody>
          <a:bodyPr wrap="square" rtlCol="0">
            <a:spAutoFit/>
          </a:bodyPr>
          <a:lstStyle/>
          <a:p>
            <a:r>
              <a:rPr lang="en-US" sz="3200" b="1" dirty="0" smtClean="0">
                <a:solidFill>
                  <a:schemeClr val="bg1"/>
                </a:solidFill>
                <a:latin typeface="Arial" panose="020B0604020202020204" pitchFamily="34" charset="0"/>
                <a:cs typeface="Arial" panose="020B0604020202020204" pitchFamily="34" charset="0"/>
              </a:rPr>
              <a:t>Smile and thank the person who gave it to you?</a:t>
            </a:r>
            <a:endParaRPr lang="en-US" sz="3200" b="1" dirty="0">
              <a:solidFill>
                <a:schemeClr val="bg1"/>
              </a:solidFill>
              <a:latin typeface="Arial" panose="020B0604020202020204" pitchFamily="34" charset="0"/>
              <a:cs typeface="Arial" panose="020B0604020202020204" pitchFamily="34" charset="0"/>
            </a:endParaRPr>
          </a:p>
        </p:txBody>
      </p:sp>
      <p:sp>
        <p:nvSpPr>
          <p:cNvPr id="3" name="Oval 2"/>
          <p:cNvSpPr/>
          <p:nvPr/>
        </p:nvSpPr>
        <p:spPr>
          <a:xfrm>
            <a:off x="8077200" y="2802136"/>
            <a:ext cx="3865418" cy="3865418"/>
          </a:xfrm>
          <a:prstGeom prst="ellipse">
            <a:avLst/>
          </a:prstGeom>
          <a:solidFill>
            <a:srgbClr val="55006E"/>
          </a:solidFill>
          <a:ln>
            <a:solidFill>
              <a:srgbClr val="7030A0"/>
            </a:solidFill>
          </a:ln>
          <a:effectLst>
            <a:outerShdw blurRad="50800" dist="38100" dir="2700000" algn="tl"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EBFF"/>
                </a:solidFill>
              </a:rPr>
              <a:t> </a:t>
            </a:r>
            <a:r>
              <a:rPr lang="en-US" sz="3600" b="1" dirty="0" err="1" smtClean="0">
                <a:solidFill>
                  <a:srgbClr val="FFEBFF"/>
                </a:solidFill>
              </a:rPr>
              <a:t>Ālaya</a:t>
            </a:r>
            <a:r>
              <a:rPr lang="en-US" sz="3600" b="1" dirty="0" smtClean="0">
                <a:solidFill>
                  <a:srgbClr val="FFEBFF"/>
                </a:solidFill>
              </a:rPr>
              <a:t> </a:t>
            </a:r>
            <a:r>
              <a:rPr lang="en-US" sz="3600" b="1" dirty="0" err="1" smtClean="0">
                <a:solidFill>
                  <a:srgbClr val="FFEBFF"/>
                </a:solidFill>
              </a:rPr>
              <a:t>Vijñāna</a:t>
            </a:r>
            <a:endParaRPr lang="en-US" sz="3600" b="1" dirty="0" smtClean="0">
              <a:solidFill>
                <a:srgbClr val="FFEBFF"/>
              </a:solidFill>
            </a:endParaRPr>
          </a:p>
          <a:p>
            <a:pPr algn="ctr"/>
            <a:endParaRPr lang="en-US" sz="3600" b="1" dirty="0">
              <a:solidFill>
                <a:srgbClr val="FFEBFF"/>
              </a:solidFill>
            </a:endParaRPr>
          </a:p>
          <a:p>
            <a:pPr algn="ctr"/>
            <a:endParaRPr lang="en-US" sz="3600" b="1" dirty="0" smtClean="0">
              <a:solidFill>
                <a:srgbClr val="FFEBFF"/>
              </a:solidFill>
            </a:endParaRPr>
          </a:p>
          <a:p>
            <a:pPr algn="ctr"/>
            <a:endParaRPr lang="en-US" sz="3600" b="1" dirty="0">
              <a:solidFill>
                <a:srgbClr val="FFEBFF"/>
              </a:solidFill>
            </a:endParaRPr>
          </a:p>
          <a:p>
            <a:pPr algn="ctr"/>
            <a:endParaRPr lang="en-US" sz="3600" dirty="0"/>
          </a:p>
        </p:txBody>
      </p:sp>
      <p:sp>
        <p:nvSpPr>
          <p:cNvPr id="5" name="Oval 4"/>
          <p:cNvSpPr/>
          <p:nvPr/>
        </p:nvSpPr>
        <p:spPr>
          <a:xfrm>
            <a:off x="6608618" y="4734845"/>
            <a:ext cx="1468582" cy="722499"/>
          </a:xfrm>
          <a:prstGeom prst="ellipse">
            <a:avLst/>
          </a:prstGeom>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16200000" scaled="1"/>
            <a:tileRect/>
          </a:gradFill>
          <a:ln>
            <a:solidFill>
              <a:schemeClr val="bg2">
                <a:lumMod val="2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Negative seed</a:t>
            </a:r>
            <a:endParaRPr lang="en-US" dirty="0">
              <a:solidFill>
                <a:schemeClr val="tx1"/>
              </a:solidFill>
            </a:endParaRPr>
          </a:p>
        </p:txBody>
      </p:sp>
      <p:sp>
        <p:nvSpPr>
          <p:cNvPr id="10" name="Oval 9"/>
          <p:cNvSpPr/>
          <p:nvPr/>
        </p:nvSpPr>
        <p:spPr>
          <a:xfrm>
            <a:off x="6930229" y="5600913"/>
            <a:ext cx="1468582" cy="722499"/>
          </a:xfrm>
          <a:prstGeom prst="ellipse">
            <a:avLst/>
          </a:prstGeom>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16200000" scaled="1"/>
            <a:tileRect/>
          </a:gradFill>
          <a:ln>
            <a:solidFill>
              <a:schemeClr val="bg2">
                <a:lumMod val="2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Positive seed</a:t>
            </a:r>
            <a:endParaRPr lang="en-US" dirty="0">
              <a:solidFill>
                <a:schemeClr val="tx1"/>
              </a:solidFill>
            </a:endParaRPr>
          </a:p>
        </p:txBody>
      </p:sp>
      <p:sp>
        <p:nvSpPr>
          <p:cNvPr id="11" name="Oval 10"/>
          <p:cNvSpPr/>
          <p:nvPr/>
        </p:nvSpPr>
        <p:spPr>
          <a:xfrm>
            <a:off x="8113059" y="4205419"/>
            <a:ext cx="1468582" cy="722499"/>
          </a:xfrm>
          <a:prstGeom prst="ellipse">
            <a:avLst/>
          </a:prstGeom>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16200000" scaled="1"/>
            <a:tileRect/>
          </a:gradFill>
          <a:ln>
            <a:solidFill>
              <a:schemeClr val="bg2">
                <a:lumMod val="2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Negative seed</a:t>
            </a:r>
            <a:endParaRPr lang="en-US" dirty="0">
              <a:solidFill>
                <a:schemeClr val="tx1"/>
              </a:solidFill>
            </a:endParaRPr>
          </a:p>
        </p:txBody>
      </p:sp>
      <p:sp>
        <p:nvSpPr>
          <p:cNvPr id="12" name="Oval 11"/>
          <p:cNvSpPr/>
          <p:nvPr/>
        </p:nvSpPr>
        <p:spPr>
          <a:xfrm>
            <a:off x="10315932" y="4180900"/>
            <a:ext cx="1468582" cy="722499"/>
          </a:xfrm>
          <a:prstGeom prst="ellipse">
            <a:avLst/>
          </a:prstGeom>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16200000" scaled="1"/>
            <a:tileRect/>
          </a:gradFill>
          <a:ln>
            <a:solidFill>
              <a:schemeClr val="bg2">
                <a:lumMod val="2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Positive seed</a:t>
            </a:r>
            <a:endParaRPr lang="en-US" dirty="0">
              <a:solidFill>
                <a:schemeClr val="tx1"/>
              </a:solidFill>
            </a:endParaRPr>
          </a:p>
        </p:txBody>
      </p:sp>
      <p:sp>
        <p:nvSpPr>
          <p:cNvPr id="13" name="Oval 12"/>
          <p:cNvSpPr/>
          <p:nvPr/>
        </p:nvSpPr>
        <p:spPr>
          <a:xfrm>
            <a:off x="10106891" y="4845218"/>
            <a:ext cx="1468582" cy="722499"/>
          </a:xfrm>
          <a:prstGeom prst="ellipse">
            <a:avLst/>
          </a:prstGeom>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16200000" scaled="1"/>
            <a:tileRect/>
          </a:gradFill>
          <a:ln>
            <a:solidFill>
              <a:schemeClr val="bg2">
                <a:lumMod val="2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Positive seed</a:t>
            </a:r>
            <a:endParaRPr lang="en-US" dirty="0">
              <a:solidFill>
                <a:schemeClr val="tx1"/>
              </a:solidFill>
            </a:endParaRPr>
          </a:p>
        </p:txBody>
      </p:sp>
      <p:sp>
        <p:nvSpPr>
          <p:cNvPr id="14" name="Oval 13"/>
          <p:cNvSpPr/>
          <p:nvPr/>
        </p:nvSpPr>
        <p:spPr>
          <a:xfrm>
            <a:off x="9261764" y="4394088"/>
            <a:ext cx="1468582" cy="722499"/>
          </a:xfrm>
          <a:prstGeom prst="ellipse">
            <a:avLst/>
          </a:prstGeom>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16200000" scaled="1"/>
            <a:tileRect/>
          </a:gradFill>
          <a:ln>
            <a:solidFill>
              <a:schemeClr val="bg2">
                <a:lumMod val="2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Positive seed</a:t>
            </a:r>
            <a:endParaRPr lang="en-US" dirty="0">
              <a:solidFill>
                <a:schemeClr val="tx1"/>
              </a:solidFill>
            </a:endParaRPr>
          </a:p>
        </p:txBody>
      </p:sp>
      <p:sp>
        <p:nvSpPr>
          <p:cNvPr id="15" name="Oval 14"/>
          <p:cNvSpPr/>
          <p:nvPr/>
        </p:nvSpPr>
        <p:spPr>
          <a:xfrm>
            <a:off x="8223081" y="4770211"/>
            <a:ext cx="1468582" cy="722499"/>
          </a:xfrm>
          <a:prstGeom prst="ellipse">
            <a:avLst/>
          </a:prstGeom>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16200000" scaled="1"/>
            <a:tileRect/>
          </a:gradFill>
          <a:ln>
            <a:solidFill>
              <a:schemeClr val="bg2">
                <a:lumMod val="2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Negative seed</a:t>
            </a:r>
            <a:endParaRPr lang="en-US" dirty="0">
              <a:solidFill>
                <a:schemeClr val="tx1"/>
              </a:solidFill>
            </a:endParaRPr>
          </a:p>
        </p:txBody>
      </p:sp>
      <p:sp>
        <p:nvSpPr>
          <p:cNvPr id="17" name="Oval 16"/>
          <p:cNvSpPr/>
          <p:nvPr/>
        </p:nvSpPr>
        <p:spPr>
          <a:xfrm>
            <a:off x="8625374" y="5329775"/>
            <a:ext cx="1468582" cy="722499"/>
          </a:xfrm>
          <a:prstGeom prst="ellipse">
            <a:avLst/>
          </a:prstGeom>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16200000" scaled="1"/>
            <a:tileRect/>
          </a:gradFill>
          <a:ln>
            <a:solidFill>
              <a:schemeClr val="bg2">
                <a:lumMod val="2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Positive seed</a:t>
            </a:r>
            <a:endParaRPr lang="en-US" dirty="0">
              <a:solidFill>
                <a:schemeClr val="tx1"/>
              </a:solidFill>
            </a:endParaRPr>
          </a:p>
        </p:txBody>
      </p:sp>
      <p:sp>
        <p:nvSpPr>
          <p:cNvPr id="18" name="Oval 17"/>
          <p:cNvSpPr/>
          <p:nvPr/>
        </p:nvSpPr>
        <p:spPr>
          <a:xfrm>
            <a:off x="9379936" y="4966424"/>
            <a:ext cx="1468582" cy="722499"/>
          </a:xfrm>
          <a:prstGeom prst="ellipse">
            <a:avLst/>
          </a:prstGeom>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16200000" scaled="1"/>
            <a:tileRect/>
          </a:gradFill>
          <a:ln>
            <a:solidFill>
              <a:schemeClr val="bg2">
                <a:lumMod val="2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Negative seed</a:t>
            </a:r>
            <a:endParaRPr lang="en-US" dirty="0">
              <a:solidFill>
                <a:schemeClr val="tx1"/>
              </a:solidFill>
            </a:endParaRPr>
          </a:p>
        </p:txBody>
      </p:sp>
      <p:sp>
        <p:nvSpPr>
          <p:cNvPr id="19" name="Oval 18"/>
          <p:cNvSpPr/>
          <p:nvPr/>
        </p:nvSpPr>
        <p:spPr>
          <a:xfrm>
            <a:off x="9210018" y="5880302"/>
            <a:ext cx="1468582" cy="722499"/>
          </a:xfrm>
          <a:prstGeom prst="ellipse">
            <a:avLst/>
          </a:prstGeom>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16200000" scaled="1"/>
            <a:tileRect/>
          </a:gradFill>
          <a:ln>
            <a:solidFill>
              <a:schemeClr val="bg2">
                <a:lumMod val="2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Positive seed</a:t>
            </a:r>
            <a:endParaRPr lang="en-US" dirty="0">
              <a:solidFill>
                <a:schemeClr val="tx1"/>
              </a:solidFill>
            </a:endParaRPr>
          </a:p>
        </p:txBody>
      </p:sp>
    </p:spTree>
    <p:extLst>
      <p:ext uri="{BB962C8B-B14F-4D97-AF65-F5344CB8AC3E}">
        <p14:creationId xmlns:p14="http://schemas.microsoft.com/office/powerpoint/2010/main" val="253131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path" presetSubtype="0" accel="50000" decel="50000" fill="hold" grpId="1" nodeType="clickEffect">
                                  <p:stCondLst>
                                    <p:cond delay="0"/>
                                  </p:stCondLst>
                                  <p:childTnLst>
                                    <p:animMotion origin="layout" path="M -3.54167E-6 4.44444E-6 L 0.04349 0.04583 C 0.05261 0.05625 0.06615 0.06203 0.08047 0.06203 C 0.09675 0.06203 0.10977 0.05625 0.11875 0.04583 L 0.1625 4.44444E-6 " pathEditMode="relative" rAng="0" ptsTypes="AAAAA">
                                      <p:cBhvr>
                                        <p:cTn id="34" dur="2000" fill="hold"/>
                                        <p:tgtEl>
                                          <p:spTgt spid="5"/>
                                        </p:tgtEl>
                                        <p:attrNameLst>
                                          <p:attrName>ppt_x</p:attrName>
                                          <p:attrName>ppt_y</p:attrName>
                                        </p:attrNameLst>
                                      </p:cBhvr>
                                      <p:rCtr x="8125" y="3102"/>
                                    </p:animMotion>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2" nodeType="clickEffect">
                                  <p:stCondLst>
                                    <p:cond delay="0"/>
                                  </p:stCondLst>
                                  <p:childTnLst>
                                    <p:animEffect transition="out" filter="fade">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37" presetClass="path" presetSubtype="0" accel="50000" decel="50000" fill="hold" grpId="1" nodeType="clickEffect">
                                  <p:stCondLst>
                                    <p:cond delay="0"/>
                                  </p:stCondLst>
                                  <p:childTnLst>
                                    <p:animMotion origin="layout" path="M 4.16667E-6 -2.96296E-6 L 0.06445 0.06366 C 0.07786 0.07801 0.09804 0.08635 0.11914 0.08635 C 0.14323 0.08635 0.1625 0.07801 0.17591 0.06366 L 0.24049 -2.96296E-6 " pathEditMode="relative" rAng="0" ptsTypes="AAAAA">
                                      <p:cBhvr>
                                        <p:cTn id="52" dur="2000" fill="hold"/>
                                        <p:tgtEl>
                                          <p:spTgt spid="10"/>
                                        </p:tgtEl>
                                        <p:attrNameLst>
                                          <p:attrName>ppt_x</p:attrName>
                                          <p:attrName>ppt_y</p:attrName>
                                        </p:attrNameLst>
                                      </p:cBhvr>
                                      <p:rCtr x="12018" y="4306"/>
                                    </p:animMotion>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par>
                          <p:cTn id="58" fill="hold">
                            <p:stCondLst>
                              <p:cond delay="500"/>
                            </p:stCondLst>
                            <p:childTnLst>
                              <p:par>
                                <p:cTn id="59" presetID="10" presetClass="entr" presetSubtype="0" fill="hold" grpId="0" nodeType="afterEffect">
                                  <p:stCondLst>
                                    <p:cond delay="25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childTnLst>
                          </p:cTn>
                        </p:par>
                        <p:par>
                          <p:cTn id="62" fill="hold">
                            <p:stCondLst>
                              <p:cond delay="1250"/>
                            </p:stCondLst>
                            <p:childTnLst>
                              <p:par>
                                <p:cTn id="63" presetID="10" presetClass="entr" presetSubtype="0"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par>
                          <p:cTn id="66" fill="hold">
                            <p:stCondLst>
                              <p:cond delay="1750"/>
                            </p:stCondLst>
                            <p:childTnLst>
                              <p:par>
                                <p:cTn id="67" presetID="10"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500"/>
                                        <p:tgtEl>
                                          <p:spTgt spid="14"/>
                                        </p:tgtEl>
                                      </p:cBhvr>
                                    </p:animEffect>
                                  </p:childTnLst>
                                </p:cTn>
                              </p:par>
                            </p:childTnLst>
                          </p:cTn>
                        </p:par>
                        <p:par>
                          <p:cTn id="70" fill="hold">
                            <p:stCondLst>
                              <p:cond delay="2250"/>
                            </p:stCondLst>
                            <p:childTnLst>
                              <p:par>
                                <p:cTn id="71" presetID="10" presetClass="entr" presetSubtype="0" fill="hold" grpId="0" nodeType="afterEffect">
                                  <p:stCondLst>
                                    <p:cond delay="25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500"/>
                                        <p:tgtEl>
                                          <p:spTgt spid="15"/>
                                        </p:tgtEl>
                                      </p:cBhvr>
                                    </p:animEffect>
                                  </p:childTnLst>
                                </p:cTn>
                              </p:par>
                            </p:childTnLst>
                          </p:cTn>
                        </p:par>
                        <p:par>
                          <p:cTn id="74" fill="hold">
                            <p:stCondLst>
                              <p:cond delay="3000"/>
                            </p:stCondLst>
                            <p:childTnLst>
                              <p:par>
                                <p:cTn id="75" presetID="10"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500"/>
                                        <p:tgtEl>
                                          <p:spTgt spid="17"/>
                                        </p:tgtEl>
                                      </p:cBhvr>
                                    </p:animEffect>
                                  </p:childTnLst>
                                </p:cTn>
                              </p:par>
                            </p:childTnLst>
                          </p:cTn>
                        </p:par>
                        <p:par>
                          <p:cTn id="78" fill="hold">
                            <p:stCondLst>
                              <p:cond delay="3500"/>
                            </p:stCondLst>
                            <p:childTnLst>
                              <p:par>
                                <p:cTn id="79" presetID="10" presetClass="entr" presetSubtype="0" fill="hold" grpId="0" nodeType="afterEffect">
                                  <p:stCondLst>
                                    <p:cond delay="25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500"/>
                                        <p:tgtEl>
                                          <p:spTgt spid="18"/>
                                        </p:tgtEl>
                                      </p:cBhvr>
                                    </p:animEffect>
                                  </p:childTnLst>
                                </p:cTn>
                              </p:par>
                            </p:childTnLst>
                          </p:cTn>
                        </p:par>
                        <p:par>
                          <p:cTn id="82" fill="hold">
                            <p:stCondLst>
                              <p:cond delay="4250"/>
                            </p:stCondLst>
                            <p:childTnLst>
                              <p:par>
                                <p:cTn id="83" presetID="10" presetClass="entr" presetSubtype="0" fill="hold" grpId="0" nodeType="after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animBg="1"/>
      <p:bldP spid="6" grpId="0" animBg="1"/>
      <p:bldP spid="8" grpId="0" animBg="1"/>
      <p:bldP spid="3" grpId="0" animBg="1"/>
      <p:bldP spid="5" grpId="0" animBg="1"/>
      <p:bldP spid="5" grpId="1" animBg="1"/>
      <p:bldP spid="5" grpId="2" animBg="1"/>
      <p:bldP spid="10" grpId="0" animBg="1"/>
      <p:bldP spid="10" grpId="1" animBg="1"/>
      <p:bldP spid="11" grpId="0" animBg="1"/>
      <p:bldP spid="12" grpId="0" animBg="1"/>
      <p:bldP spid="13" grpId="0" animBg="1"/>
      <p:bldP spid="14" grpId="0" animBg="1"/>
      <p:bldP spid="15"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962"/>
            <a:ext cx="12192000" cy="830997"/>
          </a:xfrm>
          <a:prstGeom prst="rect">
            <a:avLst/>
          </a:prstGeom>
          <a:solidFill>
            <a:srgbClr val="00A7E6"/>
          </a:solidFill>
          <a:scene3d>
            <a:camera prst="orthographicFront"/>
            <a:lightRig rig="threePt" dir="t"/>
          </a:scene3d>
          <a:sp3d>
            <a:bevelT/>
          </a:sp3d>
        </p:spPr>
        <p:txBody>
          <a:bodyPr wrap="square" rtlCol="0">
            <a:spAutoFit/>
          </a:bodyPr>
          <a:lstStyle/>
          <a:p>
            <a:pPr algn="ctr"/>
            <a:r>
              <a:rPr lang="en-US" sz="4800" b="1" dirty="0" smtClean="0">
                <a:solidFill>
                  <a:srgbClr val="FFEBFF"/>
                </a:solidFill>
              </a:rPr>
              <a:t>5 Aggregates (S</a:t>
            </a:r>
            <a:r>
              <a:rPr lang="en-US" sz="4800" b="1" dirty="0">
                <a:solidFill>
                  <a:srgbClr val="FFEBFF"/>
                </a:solidFill>
              </a:rPr>
              <a:t>. </a:t>
            </a:r>
            <a:r>
              <a:rPr lang="en-US" sz="4800" b="1" dirty="0" err="1" smtClean="0">
                <a:solidFill>
                  <a:srgbClr val="FFEBFF"/>
                </a:solidFill>
              </a:rPr>
              <a:t>Skandha</a:t>
            </a:r>
            <a:r>
              <a:rPr lang="en-US" sz="4800" b="1" dirty="0" smtClean="0">
                <a:solidFill>
                  <a:srgbClr val="FFEBFF"/>
                </a:solidFill>
              </a:rPr>
              <a:t> ; C. </a:t>
            </a:r>
            <a:r>
              <a:rPr lang="ja-JP" altLang="en-US" sz="4800" b="1" dirty="0">
                <a:solidFill>
                  <a:srgbClr val="FFEBFF"/>
                </a:solidFill>
              </a:rPr>
              <a:t>五蘊</a:t>
            </a:r>
            <a:r>
              <a:rPr lang="en-US" altLang="ja-JP" sz="4800" b="1" dirty="0" smtClean="0">
                <a:solidFill>
                  <a:srgbClr val="FFEBFF"/>
                </a:solidFill>
              </a:rPr>
              <a:t>)</a:t>
            </a:r>
            <a:endParaRPr lang="en-US" sz="4800" b="1" dirty="0">
              <a:solidFill>
                <a:srgbClr val="FFEBFF"/>
              </a:solidFill>
            </a:endParaRPr>
          </a:p>
        </p:txBody>
      </p:sp>
      <p:sp>
        <p:nvSpPr>
          <p:cNvPr id="10" name="TextBox 9"/>
          <p:cNvSpPr txBox="1"/>
          <p:nvPr/>
        </p:nvSpPr>
        <p:spPr>
          <a:xfrm>
            <a:off x="602672" y="1006086"/>
            <a:ext cx="10986656" cy="707886"/>
          </a:xfrm>
          <a:prstGeom prst="rect">
            <a:avLst/>
          </a:prstGeom>
          <a:solidFill>
            <a:srgbClr val="5000B4"/>
          </a:solidFill>
          <a:ln>
            <a:solidFill>
              <a:srgbClr val="320064"/>
            </a:solidFill>
          </a:ln>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sz="4000" b="1" dirty="0" smtClean="0">
                <a:solidFill>
                  <a:schemeClr val="bg1"/>
                </a:solidFill>
              </a:rPr>
              <a:t>Two errors we make concerning the </a:t>
            </a:r>
            <a:r>
              <a:rPr lang="en-US" sz="4000" b="1" dirty="0" err="1" smtClean="0">
                <a:solidFill>
                  <a:schemeClr val="bg1"/>
                </a:solidFill>
              </a:rPr>
              <a:t>Skandha</a:t>
            </a:r>
            <a:endParaRPr lang="en-US" sz="4000" b="1" dirty="0" smtClean="0">
              <a:solidFill>
                <a:schemeClr val="bg1"/>
              </a:solidFill>
            </a:endParaRPr>
          </a:p>
        </p:txBody>
      </p:sp>
      <p:sp>
        <p:nvSpPr>
          <p:cNvPr id="12" name="TextBox 11"/>
          <p:cNvSpPr txBox="1"/>
          <p:nvPr/>
        </p:nvSpPr>
        <p:spPr>
          <a:xfrm>
            <a:off x="2515618" y="1973526"/>
            <a:ext cx="3186953" cy="1077218"/>
          </a:xfrm>
          <a:prstGeom prst="rect">
            <a:avLst/>
          </a:prstGeom>
          <a:solidFill>
            <a:srgbClr val="5000B4"/>
          </a:solidFill>
          <a:ln>
            <a:solidFill>
              <a:srgbClr val="320064"/>
            </a:solidFill>
          </a:ln>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pPr algn="ctr"/>
            <a:r>
              <a:rPr lang="en-US" sz="3200" b="1" dirty="0" smtClean="0">
                <a:solidFill>
                  <a:schemeClr val="bg1"/>
                </a:solidFill>
              </a:rPr>
              <a:t>Falsely identify as “Me”</a:t>
            </a:r>
          </a:p>
        </p:txBody>
      </p:sp>
      <p:sp>
        <p:nvSpPr>
          <p:cNvPr id="13" name="TextBox 12"/>
          <p:cNvSpPr txBox="1"/>
          <p:nvPr/>
        </p:nvSpPr>
        <p:spPr>
          <a:xfrm>
            <a:off x="6550754" y="1973527"/>
            <a:ext cx="3184917" cy="1077218"/>
          </a:xfrm>
          <a:prstGeom prst="rect">
            <a:avLst/>
          </a:prstGeom>
          <a:solidFill>
            <a:srgbClr val="5000B4"/>
          </a:solidFill>
          <a:ln>
            <a:solidFill>
              <a:srgbClr val="320064"/>
            </a:solidFill>
          </a:ln>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pPr algn="ctr"/>
            <a:r>
              <a:rPr lang="en-US" sz="3200" b="1" dirty="0" smtClean="0">
                <a:solidFill>
                  <a:schemeClr val="bg1"/>
                </a:solidFill>
              </a:rPr>
              <a:t>Falsely identify as “Mine”</a:t>
            </a:r>
          </a:p>
        </p:txBody>
      </p:sp>
      <p:sp>
        <p:nvSpPr>
          <p:cNvPr id="14" name="TextBox 13"/>
          <p:cNvSpPr txBox="1"/>
          <p:nvPr/>
        </p:nvSpPr>
        <p:spPr>
          <a:xfrm>
            <a:off x="343161" y="3683392"/>
            <a:ext cx="4910622" cy="2308324"/>
          </a:xfrm>
          <a:prstGeom prst="rect">
            <a:avLst/>
          </a:prstGeom>
          <a:solidFill>
            <a:srgbClr val="55006E"/>
          </a:solidFill>
          <a:ln>
            <a:solidFill>
              <a:srgbClr val="3A003A"/>
            </a:solidFill>
          </a:ln>
          <a:scene3d>
            <a:camera prst="orthographicFront"/>
            <a:lightRig rig="threePt" dir="t"/>
          </a:scene3d>
          <a:sp3d>
            <a:bevelT/>
          </a:sp3d>
        </p:spPr>
        <p:txBody>
          <a:bodyPr wrap="square" rtlCol="0">
            <a:spAutoFit/>
          </a:bodyPr>
          <a:lstStyle/>
          <a:p>
            <a:r>
              <a:rPr lang="en-US" sz="3600" b="1" dirty="0" smtClean="0">
                <a:solidFill>
                  <a:srgbClr val="FFEBFF"/>
                </a:solidFill>
              </a:rPr>
              <a:t>Mental formations/Volitional formations </a:t>
            </a:r>
          </a:p>
          <a:p>
            <a:r>
              <a:rPr lang="en-US" sz="3600" b="1" dirty="0" smtClean="0">
                <a:solidFill>
                  <a:srgbClr val="FFEBFF"/>
                </a:solidFill>
              </a:rPr>
              <a:t>(S. </a:t>
            </a:r>
            <a:r>
              <a:rPr lang="en-US" sz="3600" b="1" dirty="0" err="1" smtClean="0">
                <a:solidFill>
                  <a:srgbClr val="FFEBFF"/>
                </a:solidFill>
              </a:rPr>
              <a:t>Saṃskāra</a:t>
            </a:r>
            <a:r>
              <a:rPr lang="en-US" sz="3600" b="1" dirty="0" smtClean="0">
                <a:solidFill>
                  <a:srgbClr val="FFEBFF"/>
                </a:solidFill>
              </a:rPr>
              <a:t>; C. </a:t>
            </a:r>
            <a:r>
              <a:rPr lang="ja-JP" altLang="en-US" sz="3600" b="1" dirty="0" smtClean="0">
                <a:solidFill>
                  <a:srgbClr val="FFEBFF"/>
                </a:solidFill>
              </a:rPr>
              <a:t>行</a:t>
            </a:r>
            <a:r>
              <a:rPr lang="en-US" sz="3600" b="1" dirty="0" smtClean="0">
                <a:solidFill>
                  <a:srgbClr val="FFEBFF"/>
                </a:solidFill>
              </a:rPr>
              <a:t>)</a:t>
            </a:r>
            <a:endParaRPr lang="en-US" sz="3600" b="1" dirty="0">
              <a:solidFill>
                <a:srgbClr val="FFEBFF"/>
              </a:solidFill>
            </a:endParaRPr>
          </a:p>
        </p:txBody>
      </p:sp>
      <p:sp>
        <p:nvSpPr>
          <p:cNvPr id="3" name="Oval 2"/>
          <p:cNvSpPr/>
          <p:nvPr/>
        </p:nvSpPr>
        <p:spPr>
          <a:xfrm>
            <a:off x="5558117" y="4745622"/>
            <a:ext cx="1246094" cy="1246094"/>
          </a:xfrm>
          <a:prstGeom prst="ellipse">
            <a:avLst/>
          </a:prstGeom>
          <a:solidFill>
            <a:srgbClr val="FFD3A7"/>
          </a:solidFill>
          <a:ln>
            <a:solidFill>
              <a:srgbClr val="FFB8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824612" y="5180410"/>
            <a:ext cx="188259" cy="1882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314411" y="5180409"/>
            <a:ext cx="188259" cy="1882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c 6"/>
          <p:cNvSpPr/>
          <p:nvPr/>
        </p:nvSpPr>
        <p:spPr>
          <a:xfrm rot="8100000">
            <a:off x="5699384" y="4817337"/>
            <a:ext cx="914400" cy="914400"/>
          </a:xfrm>
          <a:prstGeom prst="arc">
            <a:avLst/>
          </a:prstGeom>
          <a:ln w="127000">
            <a:solidFill>
              <a:srgbClr val="FF33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Oval Callout 7"/>
          <p:cNvSpPr/>
          <p:nvPr/>
        </p:nvSpPr>
        <p:spPr>
          <a:xfrm>
            <a:off x="6658332" y="3400729"/>
            <a:ext cx="2162940" cy="1601578"/>
          </a:xfrm>
          <a:prstGeom prst="wedgeEllipseCallout">
            <a:avLst>
              <a:gd name="adj1" fmla="val -58469"/>
              <a:gd name="adj2" fmla="val 878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Brilliant Idea</a:t>
            </a:r>
            <a:endParaRPr lang="en-US" sz="3200" b="1" dirty="0"/>
          </a:p>
        </p:txBody>
      </p:sp>
      <p:sp>
        <p:nvSpPr>
          <p:cNvPr id="15" name="Oval 14"/>
          <p:cNvSpPr/>
          <p:nvPr/>
        </p:nvSpPr>
        <p:spPr>
          <a:xfrm>
            <a:off x="10343234" y="4627958"/>
            <a:ext cx="1246094" cy="1246094"/>
          </a:xfrm>
          <a:prstGeom prst="ellipse">
            <a:avLst/>
          </a:prstGeom>
          <a:solidFill>
            <a:srgbClr val="FFD3A7"/>
          </a:solidFill>
          <a:ln>
            <a:solidFill>
              <a:srgbClr val="FFB8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0609729" y="5062746"/>
            <a:ext cx="188259" cy="1882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1099528" y="5062745"/>
            <a:ext cx="188259" cy="1882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c 17"/>
          <p:cNvSpPr/>
          <p:nvPr/>
        </p:nvSpPr>
        <p:spPr>
          <a:xfrm rot="8100000" flipH="1" flipV="1">
            <a:off x="10509081" y="5463915"/>
            <a:ext cx="914400" cy="914400"/>
          </a:xfrm>
          <a:prstGeom prst="arc">
            <a:avLst/>
          </a:prstGeom>
          <a:ln w="127000">
            <a:solidFill>
              <a:srgbClr val="FF33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5558116" y="6134115"/>
            <a:ext cx="1245047" cy="584775"/>
          </a:xfrm>
          <a:prstGeom prst="rect">
            <a:avLst/>
          </a:prstGeom>
          <a:solidFill>
            <a:srgbClr val="5000B4"/>
          </a:solidFill>
          <a:ln>
            <a:solidFill>
              <a:srgbClr val="320064"/>
            </a:solidFill>
          </a:ln>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pPr algn="ctr"/>
            <a:r>
              <a:rPr lang="en-US" sz="3200" b="1" dirty="0" smtClean="0">
                <a:solidFill>
                  <a:schemeClr val="bg1"/>
                </a:solidFill>
              </a:rPr>
              <a:t>You</a:t>
            </a:r>
          </a:p>
        </p:txBody>
      </p:sp>
      <p:sp>
        <p:nvSpPr>
          <p:cNvPr id="20" name="TextBox 19"/>
          <p:cNvSpPr txBox="1"/>
          <p:nvPr/>
        </p:nvSpPr>
        <p:spPr>
          <a:xfrm>
            <a:off x="10367813" y="6132923"/>
            <a:ext cx="1245047" cy="584775"/>
          </a:xfrm>
          <a:prstGeom prst="rect">
            <a:avLst/>
          </a:prstGeom>
          <a:solidFill>
            <a:srgbClr val="5000B4"/>
          </a:solidFill>
          <a:ln>
            <a:solidFill>
              <a:srgbClr val="320064"/>
            </a:solidFill>
          </a:ln>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pPr algn="ctr"/>
            <a:r>
              <a:rPr lang="en-US" sz="3200" b="1" dirty="0" smtClean="0">
                <a:solidFill>
                  <a:schemeClr val="bg1"/>
                </a:solidFill>
              </a:rPr>
              <a:t>Boss</a:t>
            </a:r>
          </a:p>
        </p:txBody>
      </p:sp>
      <p:sp>
        <p:nvSpPr>
          <p:cNvPr id="21" name="Oval Callout 20"/>
          <p:cNvSpPr/>
          <p:nvPr/>
        </p:nvSpPr>
        <p:spPr>
          <a:xfrm>
            <a:off x="8654201" y="3417439"/>
            <a:ext cx="2162940" cy="1601578"/>
          </a:xfrm>
          <a:prstGeom prst="wedgeEllipseCallout">
            <a:avLst>
              <a:gd name="adj1" fmla="val 41003"/>
              <a:gd name="adj2" fmla="val 853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That’s stupid!</a:t>
            </a:r>
            <a:endParaRPr lang="en-US" sz="3200" b="1" dirty="0"/>
          </a:p>
        </p:txBody>
      </p:sp>
      <p:sp>
        <p:nvSpPr>
          <p:cNvPr id="22" name="TextBox 21"/>
          <p:cNvSpPr txBox="1"/>
          <p:nvPr/>
        </p:nvSpPr>
        <p:spPr>
          <a:xfrm>
            <a:off x="6968450" y="5372731"/>
            <a:ext cx="3184917" cy="584775"/>
          </a:xfrm>
          <a:prstGeom prst="rect">
            <a:avLst/>
          </a:prstGeom>
          <a:solidFill>
            <a:srgbClr val="0000FF"/>
          </a:solidFill>
          <a:ln>
            <a:solidFill>
              <a:srgbClr val="320064"/>
            </a:solidFill>
          </a:ln>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pPr algn="ctr"/>
            <a:r>
              <a:rPr lang="en-US" sz="3200" b="1" dirty="0" smtClean="0">
                <a:solidFill>
                  <a:schemeClr val="bg1"/>
                </a:solidFill>
              </a:rPr>
              <a:t>How do you feel?</a:t>
            </a:r>
          </a:p>
        </p:txBody>
      </p:sp>
      <p:sp>
        <p:nvSpPr>
          <p:cNvPr id="23" name="Arc 22"/>
          <p:cNvSpPr/>
          <p:nvPr/>
        </p:nvSpPr>
        <p:spPr>
          <a:xfrm rot="8100000" flipH="1" flipV="1">
            <a:off x="5699384" y="5558047"/>
            <a:ext cx="914400" cy="914400"/>
          </a:xfrm>
          <a:prstGeom prst="arc">
            <a:avLst/>
          </a:prstGeom>
          <a:ln w="127000">
            <a:solidFill>
              <a:srgbClr val="FF33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7525484" y="6054120"/>
            <a:ext cx="2070847" cy="584775"/>
          </a:xfrm>
          <a:prstGeom prst="rect">
            <a:avLst/>
          </a:prstGeom>
          <a:solidFill>
            <a:srgbClr val="0000FF"/>
          </a:solidFill>
          <a:ln>
            <a:solidFill>
              <a:srgbClr val="320064"/>
            </a:solidFill>
          </a:ln>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pPr algn="ctr"/>
            <a:r>
              <a:rPr lang="en-US" sz="3200" b="1" dirty="0" smtClean="0">
                <a:solidFill>
                  <a:schemeClr val="bg1"/>
                </a:solidFill>
              </a:rPr>
              <a:t>Why?</a:t>
            </a:r>
          </a:p>
        </p:txBody>
      </p:sp>
      <p:sp>
        <p:nvSpPr>
          <p:cNvPr id="9" name="Rectangle 8"/>
          <p:cNvSpPr/>
          <p:nvPr/>
        </p:nvSpPr>
        <p:spPr>
          <a:xfrm>
            <a:off x="2455106" y="1902231"/>
            <a:ext cx="3307977" cy="1275534"/>
          </a:xfrm>
          <a:prstGeom prst="rect">
            <a:avLst/>
          </a:prstGeom>
          <a:noFill/>
          <a:ln w="190500">
            <a:solidFill>
              <a:srgbClr val="FF33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658332" y="3417439"/>
            <a:ext cx="2162940" cy="1584868"/>
          </a:xfrm>
          <a:prstGeom prst="ellipse">
            <a:avLst/>
          </a:prstGeom>
          <a:noFill/>
          <a:ln w="190500">
            <a:solidFill>
              <a:srgbClr val="FF33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852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down)">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500"/>
                                        <p:tgtEl>
                                          <p:spTgt spid="22"/>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1" nodeType="clickEffect">
                                  <p:stCondLst>
                                    <p:cond delay="0"/>
                                  </p:stCondLst>
                                  <p:childTnLst>
                                    <p:set>
                                      <p:cBhvr>
                                        <p:cTn id="77" dur="1" fill="hold">
                                          <p:stCondLst>
                                            <p:cond delay="0"/>
                                          </p:stCondLst>
                                        </p:cTn>
                                        <p:tgtEl>
                                          <p:spTgt spid="7"/>
                                        </p:tgtEl>
                                        <p:attrNameLst>
                                          <p:attrName>style.visibility</p:attrName>
                                        </p:attrNameLst>
                                      </p:cBhvr>
                                      <p:to>
                                        <p:strVal val="hidden"/>
                                      </p:to>
                                    </p:set>
                                  </p:childTnLst>
                                </p:cTn>
                              </p:par>
                              <p:par>
                                <p:cTn id="78" presetID="10" presetClass="entr" presetSubtype="0"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500"/>
                                        <p:tgtEl>
                                          <p:spTgt spid="23"/>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fade">
                                      <p:cBhvr>
                                        <p:cTn id="85" dur="500"/>
                                        <p:tgtEl>
                                          <p:spTgt spid="24"/>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500"/>
                                        <p:tgtEl>
                                          <p:spTgt spid="25"/>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3" grpId="0" animBg="1"/>
      <p:bldP spid="5" grpId="0" animBg="1"/>
      <p:bldP spid="11" grpId="0" animBg="1"/>
      <p:bldP spid="7" grpId="0" animBg="1"/>
      <p:bldP spid="7" grpId="1" animBg="1"/>
      <p:bldP spid="8"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9"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962"/>
            <a:ext cx="12192000" cy="830997"/>
          </a:xfrm>
          <a:prstGeom prst="rect">
            <a:avLst/>
          </a:prstGeom>
          <a:solidFill>
            <a:srgbClr val="00A7E6"/>
          </a:solidFill>
          <a:scene3d>
            <a:camera prst="orthographicFront"/>
            <a:lightRig rig="threePt" dir="t"/>
          </a:scene3d>
          <a:sp3d>
            <a:bevelT/>
          </a:sp3d>
        </p:spPr>
        <p:txBody>
          <a:bodyPr wrap="square" rtlCol="0">
            <a:spAutoFit/>
          </a:bodyPr>
          <a:lstStyle/>
          <a:p>
            <a:pPr algn="ctr"/>
            <a:r>
              <a:rPr lang="en-US" sz="4800" b="1" dirty="0" smtClean="0">
                <a:solidFill>
                  <a:srgbClr val="FFEBFF"/>
                </a:solidFill>
              </a:rPr>
              <a:t>5 Aggregates (S</a:t>
            </a:r>
            <a:r>
              <a:rPr lang="en-US" sz="4800" b="1" dirty="0">
                <a:solidFill>
                  <a:srgbClr val="FFEBFF"/>
                </a:solidFill>
              </a:rPr>
              <a:t>. </a:t>
            </a:r>
            <a:r>
              <a:rPr lang="en-US" sz="4800" b="1" dirty="0" err="1" smtClean="0">
                <a:solidFill>
                  <a:srgbClr val="FFEBFF"/>
                </a:solidFill>
              </a:rPr>
              <a:t>Skandha</a:t>
            </a:r>
            <a:r>
              <a:rPr lang="en-US" sz="4800" b="1" dirty="0" smtClean="0">
                <a:solidFill>
                  <a:srgbClr val="FFEBFF"/>
                </a:solidFill>
              </a:rPr>
              <a:t> ; C. </a:t>
            </a:r>
            <a:r>
              <a:rPr lang="ja-JP" altLang="en-US" sz="4800" b="1" dirty="0">
                <a:solidFill>
                  <a:srgbClr val="FFEBFF"/>
                </a:solidFill>
              </a:rPr>
              <a:t>五蘊</a:t>
            </a:r>
            <a:r>
              <a:rPr lang="en-US" altLang="ja-JP" sz="4800" b="1" dirty="0" smtClean="0">
                <a:solidFill>
                  <a:srgbClr val="FFEBFF"/>
                </a:solidFill>
              </a:rPr>
              <a:t>)</a:t>
            </a:r>
            <a:endParaRPr lang="en-US" sz="4800" b="1" dirty="0">
              <a:solidFill>
                <a:srgbClr val="FFEBFF"/>
              </a:solidFill>
            </a:endParaRPr>
          </a:p>
        </p:txBody>
      </p:sp>
      <p:sp>
        <p:nvSpPr>
          <p:cNvPr id="10" name="TextBox 9"/>
          <p:cNvSpPr txBox="1"/>
          <p:nvPr/>
        </p:nvSpPr>
        <p:spPr>
          <a:xfrm>
            <a:off x="656460" y="840946"/>
            <a:ext cx="10986656" cy="707886"/>
          </a:xfrm>
          <a:prstGeom prst="rect">
            <a:avLst/>
          </a:prstGeom>
          <a:solidFill>
            <a:srgbClr val="5000B4"/>
          </a:solidFill>
          <a:ln>
            <a:solidFill>
              <a:srgbClr val="320064"/>
            </a:solidFill>
          </a:ln>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sz="4000" b="1" dirty="0" smtClean="0">
                <a:solidFill>
                  <a:schemeClr val="bg1"/>
                </a:solidFill>
              </a:rPr>
              <a:t>Two errors we make concerning the </a:t>
            </a:r>
            <a:r>
              <a:rPr lang="en-US" sz="4000" b="1" dirty="0" err="1" smtClean="0">
                <a:solidFill>
                  <a:schemeClr val="bg1"/>
                </a:solidFill>
              </a:rPr>
              <a:t>Skandha</a:t>
            </a:r>
            <a:endParaRPr lang="en-US" sz="4000" b="1" dirty="0" smtClean="0">
              <a:solidFill>
                <a:schemeClr val="bg1"/>
              </a:solidFill>
            </a:endParaRPr>
          </a:p>
        </p:txBody>
      </p:sp>
      <p:sp>
        <p:nvSpPr>
          <p:cNvPr id="12" name="TextBox 11"/>
          <p:cNvSpPr txBox="1"/>
          <p:nvPr/>
        </p:nvSpPr>
        <p:spPr>
          <a:xfrm>
            <a:off x="2583845" y="1630147"/>
            <a:ext cx="3186953" cy="1077218"/>
          </a:xfrm>
          <a:prstGeom prst="rect">
            <a:avLst/>
          </a:prstGeom>
          <a:solidFill>
            <a:srgbClr val="5000B4"/>
          </a:solidFill>
          <a:ln>
            <a:solidFill>
              <a:srgbClr val="320064"/>
            </a:solidFill>
          </a:ln>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pPr algn="ctr"/>
            <a:r>
              <a:rPr lang="en-US" sz="3200" b="1" dirty="0" smtClean="0">
                <a:solidFill>
                  <a:schemeClr val="bg1"/>
                </a:solidFill>
              </a:rPr>
              <a:t>Falsely identify as “Me”</a:t>
            </a:r>
          </a:p>
        </p:txBody>
      </p:sp>
      <p:sp>
        <p:nvSpPr>
          <p:cNvPr id="13" name="TextBox 12"/>
          <p:cNvSpPr txBox="1"/>
          <p:nvPr/>
        </p:nvSpPr>
        <p:spPr>
          <a:xfrm>
            <a:off x="6388128" y="1630147"/>
            <a:ext cx="3184917" cy="1077218"/>
          </a:xfrm>
          <a:prstGeom prst="rect">
            <a:avLst/>
          </a:prstGeom>
          <a:solidFill>
            <a:srgbClr val="5000B4"/>
          </a:solidFill>
          <a:ln>
            <a:solidFill>
              <a:srgbClr val="320064"/>
            </a:solidFill>
          </a:ln>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pPr algn="ctr"/>
            <a:r>
              <a:rPr lang="en-US" sz="3200" b="1" dirty="0" smtClean="0">
                <a:solidFill>
                  <a:schemeClr val="bg1"/>
                </a:solidFill>
              </a:rPr>
              <a:t>Falsely identify as “Mine”</a:t>
            </a:r>
          </a:p>
        </p:txBody>
      </p:sp>
      <p:sp>
        <p:nvSpPr>
          <p:cNvPr id="26" name="TextBox 25"/>
          <p:cNvSpPr txBox="1"/>
          <p:nvPr/>
        </p:nvSpPr>
        <p:spPr>
          <a:xfrm>
            <a:off x="184796" y="3038310"/>
            <a:ext cx="3459358" cy="1323439"/>
          </a:xfrm>
          <a:prstGeom prst="rect">
            <a:avLst/>
          </a:prstGeom>
          <a:solidFill>
            <a:srgbClr val="55006E"/>
          </a:solidFill>
          <a:ln>
            <a:solidFill>
              <a:srgbClr val="3A003A"/>
            </a:solidFill>
          </a:ln>
          <a:scene3d>
            <a:camera prst="orthographicFront"/>
            <a:lightRig rig="threePt" dir="t"/>
          </a:scene3d>
          <a:sp3d>
            <a:bevelT/>
          </a:sp3d>
        </p:spPr>
        <p:txBody>
          <a:bodyPr wrap="square" rtlCol="0">
            <a:spAutoFit/>
          </a:bodyPr>
          <a:lstStyle/>
          <a:p>
            <a:r>
              <a:rPr lang="en-US" sz="4000" b="1" dirty="0" smtClean="0">
                <a:solidFill>
                  <a:srgbClr val="FFEBFF"/>
                </a:solidFill>
              </a:rPr>
              <a:t>Form </a:t>
            </a:r>
            <a:endParaRPr lang="en-US" sz="4000" b="1" dirty="0" smtClean="0">
              <a:solidFill>
                <a:srgbClr val="FFEBFF"/>
              </a:solidFill>
            </a:endParaRPr>
          </a:p>
          <a:p>
            <a:r>
              <a:rPr lang="en-US" sz="4000" b="1" dirty="0" smtClean="0">
                <a:solidFill>
                  <a:srgbClr val="FFEBFF"/>
                </a:solidFill>
              </a:rPr>
              <a:t>(</a:t>
            </a:r>
            <a:r>
              <a:rPr lang="en-US" sz="4000" b="1" dirty="0" smtClean="0">
                <a:solidFill>
                  <a:srgbClr val="FFEBFF"/>
                </a:solidFill>
              </a:rPr>
              <a:t>S. </a:t>
            </a:r>
            <a:r>
              <a:rPr lang="en-US" sz="4000" b="1" dirty="0" err="1">
                <a:solidFill>
                  <a:srgbClr val="FFEBFF"/>
                </a:solidFill>
              </a:rPr>
              <a:t>R</a:t>
            </a:r>
            <a:r>
              <a:rPr lang="en-US" sz="4000" b="1" dirty="0" err="1" smtClean="0">
                <a:solidFill>
                  <a:srgbClr val="FFEBFF"/>
                </a:solidFill>
              </a:rPr>
              <a:t>ūpa</a:t>
            </a:r>
            <a:r>
              <a:rPr lang="en-US" sz="4000" b="1" dirty="0" smtClean="0">
                <a:solidFill>
                  <a:srgbClr val="FFEBFF"/>
                </a:solidFill>
              </a:rPr>
              <a:t>; C. </a:t>
            </a:r>
            <a:r>
              <a:rPr lang="ja-JP" altLang="en-US" sz="4000" b="1" dirty="0">
                <a:solidFill>
                  <a:srgbClr val="FFEBFF"/>
                </a:solidFill>
              </a:rPr>
              <a:t>色</a:t>
            </a:r>
            <a:r>
              <a:rPr lang="en-US" sz="4000" b="1" dirty="0" smtClean="0">
                <a:solidFill>
                  <a:srgbClr val="FFEBFF"/>
                </a:solidFill>
              </a:rPr>
              <a:t>)</a:t>
            </a:r>
            <a:endParaRPr lang="ja-JP" altLang="en-US" sz="4000" b="1" dirty="0">
              <a:solidFill>
                <a:srgbClr val="FFEBFF"/>
              </a:solidFill>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6044" y="3051177"/>
            <a:ext cx="2290532" cy="1527021"/>
          </a:xfrm>
          <a:prstGeom prst="rect">
            <a:avLst/>
          </a:prstGeom>
          <a:ln w="57150">
            <a:solidFill>
              <a:srgbClr val="8700C8"/>
            </a:solidFill>
          </a:ln>
        </p:spPr>
      </p:pic>
      <p:sp>
        <p:nvSpPr>
          <p:cNvPr id="28" name="TextBox 27"/>
          <p:cNvSpPr txBox="1"/>
          <p:nvPr/>
        </p:nvSpPr>
        <p:spPr>
          <a:xfrm>
            <a:off x="3797704" y="4764629"/>
            <a:ext cx="2767212" cy="1015663"/>
          </a:xfrm>
          <a:prstGeom prst="rect">
            <a:avLst/>
          </a:prstGeom>
          <a:solidFill>
            <a:srgbClr val="9900CC"/>
          </a:solidFill>
          <a:scene3d>
            <a:camera prst="orthographicFront"/>
            <a:lightRig rig="threePt" dir="t"/>
          </a:scene3d>
          <a:sp3d>
            <a:bevelT/>
          </a:sp3d>
        </p:spPr>
        <p:txBody>
          <a:bodyPr wrap="square" rtlCol="0">
            <a:spAutoFit/>
          </a:bodyPr>
          <a:lstStyle/>
          <a:p>
            <a:pPr marL="111125" algn="ctr"/>
            <a:r>
              <a:rPr lang="en-US" sz="3000" b="1" dirty="0" smtClean="0">
                <a:solidFill>
                  <a:schemeClr val="bg1"/>
                </a:solidFill>
                <a:latin typeface="Arial" panose="020B0604020202020204" pitchFamily="34" charset="0"/>
                <a:cs typeface="Arial" panose="020B0604020202020204" pitchFamily="34" charset="0"/>
              </a:rPr>
              <a:t>The Physical Body</a:t>
            </a:r>
            <a:endParaRPr lang="en-US" sz="3000" b="1"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3979" y="3038310"/>
            <a:ext cx="1884780" cy="1438678"/>
          </a:xfrm>
          <a:prstGeom prst="rect">
            <a:avLst/>
          </a:prstGeom>
          <a:ln w="28575">
            <a:solidFill>
              <a:srgbClr val="8700C8"/>
            </a:solidFill>
          </a:ln>
        </p:spPr>
      </p:pic>
      <p:sp>
        <p:nvSpPr>
          <p:cNvPr id="29" name="TextBox 28"/>
          <p:cNvSpPr txBox="1"/>
          <p:nvPr/>
        </p:nvSpPr>
        <p:spPr>
          <a:xfrm>
            <a:off x="7342763" y="4705595"/>
            <a:ext cx="2767212" cy="553998"/>
          </a:xfrm>
          <a:prstGeom prst="rect">
            <a:avLst/>
          </a:prstGeom>
          <a:solidFill>
            <a:srgbClr val="9900CC"/>
          </a:solidFill>
          <a:scene3d>
            <a:camera prst="orthographicFront"/>
            <a:lightRig rig="threePt" dir="t"/>
          </a:scene3d>
          <a:sp3d>
            <a:bevelT/>
          </a:sp3d>
        </p:spPr>
        <p:txBody>
          <a:bodyPr wrap="square" rtlCol="0">
            <a:spAutoFit/>
          </a:bodyPr>
          <a:lstStyle/>
          <a:p>
            <a:pPr marL="111125" algn="ctr"/>
            <a:r>
              <a:rPr lang="en-US" sz="3000" b="1" dirty="0" smtClean="0">
                <a:solidFill>
                  <a:schemeClr val="bg1"/>
                </a:solidFill>
                <a:latin typeface="Arial" panose="020B0604020202020204" pitchFamily="34" charset="0"/>
                <a:cs typeface="Arial" panose="020B0604020202020204" pitchFamily="34" charset="0"/>
              </a:rPr>
              <a:t>Reactions:</a:t>
            </a:r>
            <a:endParaRPr lang="en-US" sz="3000" b="1" dirty="0">
              <a:solidFill>
                <a:schemeClr val="bg1"/>
              </a:solidFill>
              <a:latin typeface="Arial" panose="020B0604020202020204" pitchFamily="34" charset="0"/>
              <a:cs typeface="Arial" panose="020B0604020202020204" pitchFamily="34" charset="0"/>
            </a:endParaRPr>
          </a:p>
        </p:txBody>
      </p:sp>
      <p:sp>
        <p:nvSpPr>
          <p:cNvPr id="30" name="TextBox 29"/>
          <p:cNvSpPr txBox="1"/>
          <p:nvPr/>
        </p:nvSpPr>
        <p:spPr>
          <a:xfrm>
            <a:off x="6951357" y="5414850"/>
            <a:ext cx="3550024" cy="553998"/>
          </a:xfrm>
          <a:prstGeom prst="rect">
            <a:avLst/>
          </a:prstGeom>
          <a:solidFill>
            <a:srgbClr val="7030A0"/>
          </a:solidFill>
          <a:scene3d>
            <a:camera prst="orthographicFront"/>
            <a:lightRig rig="threePt" dir="t"/>
          </a:scene3d>
          <a:sp3d>
            <a:bevelT/>
          </a:sp3d>
        </p:spPr>
        <p:txBody>
          <a:bodyPr wrap="square" rtlCol="0">
            <a:spAutoFit/>
          </a:bodyPr>
          <a:lstStyle/>
          <a:p>
            <a:pPr marL="111125"/>
            <a:r>
              <a:rPr lang="en-US" sz="3000" b="1" dirty="0" smtClean="0">
                <a:solidFill>
                  <a:schemeClr val="bg1"/>
                </a:solidFill>
                <a:latin typeface="Arial" panose="020B0604020202020204" pitchFamily="34" charset="0"/>
                <a:cs typeface="Arial" panose="020B0604020202020204" pitchFamily="34" charset="0"/>
              </a:rPr>
              <a:t>1) Physical pain</a:t>
            </a:r>
            <a:endParaRPr lang="en-US" sz="3000" b="1" dirty="0">
              <a:solidFill>
                <a:schemeClr val="bg1"/>
              </a:solidFill>
              <a:latin typeface="Arial" panose="020B0604020202020204" pitchFamily="34" charset="0"/>
              <a:cs typeface="Arial" panose="020B0604020202020204" pitchFamily="34" charset="0"/>
            </a:endParaRPr>
          </a:p>
        </p:txBody>
      </p:sp>
      <p:sp>
        <p:nvSpPr>
          <p:cNvPr id="31" name="TextBox 30"/>
          <p:cNvSpPr txBox="1"/>
          <p:nvPr/>
        </p:nvSpPr>
        <p:spPr>
          <a:xfrm>
            <a:off x="6951357" y="6124105"/>
            <a:ext cx="3550024" cy="553998"/>
          </a:xfrm>
          <a:prstGeom prst="rect">
            <a:avLst/>
          </a:prstGeom>
          <a:solidFill>
            <a:srgbClr val="7030A0"/>
          </a:solidFill>
          <a:scene3d>
            <a:camera prst="orthographicFront"/>
            <a:lightRig rig="threePt" dir="t"/>
          </a:scene3d>
          <a:sp3d>
            <a:bevelT/>
          </a:sp3d>
        </p:spPr>
        <p:txBody>
          <a:bodyPr wrap="square" rtlCol="0">
            <a:spAutoFit/>
          </a:bodyPr>
          <a:lstStyle/>
          <a:p>
            <a:pPr marL="111125"/>
            <a:r>
              <a:rPr lang="en-US" sz="3000" b="1" dirty="0" smtClean="0">
                <a:solidFill>
                  <a:schemeClr val="bg1"/>
                </a:solidFill>
                <a:latin typeface="Arial" panose="020B0604020202020204" pitchFamily="34" charset="0"/>
                <a:cs typeface="Arial" panose="020B0604020202020204" pitchFamily="34" charset="0"/>
              </a:rPr>
              <a:t>2) Emotional pain</a:t>
            </a:r>
            <a:endParaRPr lang="en-US" sz="3000" b="1" dirty="0">
              <a:solidFill>
                <a:schemeClr val="bg1"/>
              </a:solidFill>
              <a:latin typeface="Arial" panose="020B0604020202020204" pitchFamily="34" charset="0"/>
              <a:cs typeface="Arial" panose="020B0604020202020204" pitchFamily="34" charset="0"/>
            </a:endParaRPr>
          </a:p>
        </p:txBody>
      </p:sp>
      <p:sp>
        <p:nvSpPr>
          <p:cNvPr id="32" name="Oval Callout 31"/>
          <p:cNvSpPr/>
          <p:nvPr/>
        </p:nvSpPr>
        <p:spPr>
          <a:xfrm>
            <a:off x="9668759" y="3642747"/>
            <a:ext cx="2523241" cy="1601578"/>
          </a:xfrm>
          <a:prstGeom prst="wedgeEllipseCallout">
            <a:avLst>
              <a:gd name="adj1" fmla="val -21434"/>
              <a:gd name="adj2" fmla="val 117260"/>
            </a:avLst>
          </a:prstGeom>
          <a:solidFill>
            <a:schemeClr val="accent5">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Suffering</a:t>
            </a:r>
            <a:endParaRPr lang="en-US" sz="3200" b="1" dirty="0"/>
          </a:p>
        </p:txBody>
      </p:sp>
    </p:spTree>
    <p:extLst>
      <p:ext uri="{BB962C8B-B14F-4D97-AF65-F5344CB8AC3E}">
        <p14:creationId xmlns:p14="http://schemas.microsoft.com/office/powerpoint/2010/main" val="365777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down)">
                                      <p:cBhvr>
                                        <p:cTn id="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29" grpId="0" animBg="1"/>
      <p:bldP spid="30" grpId="0" animBg="1"/>
      <p:bldP spid="31" grpId="0" animBg="1"/>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04055"/>
            <a:ext cx="12191999" cy="830997"/>
          </a:xfrm>
          <a:prstGeom prst="rect">
            <a:avLst/>
          </a:prstGeom>
          <a:solidFill>
            <a:srgbClr val="00A7E6"/>
          </a:solidFill>
          <a:scene3d>
            <a:camera prst="orthographicFront"/>
            <a:lightRig rig="threePt" dir="t"/>
          </a:scene3d>
          <a:sp3d>
            <a:bevelT/>
          </a:sp3d>
        </p:spPr>
        <p:txBody>
          <a:bodyPr wrap="square" rtlCol="0">
            <a:spAutoFit/>
          </a:bodyPr>
          <a:lstStyle/>
          <a:p>
            <a:pPr algn="ctr"/>
            <a:r>
              <a:rPr lang="en-US" sz="4800" b="1" dirty="0" smtClean="0">
                <a:solidFill>
                  <a:srgbClr val="FFEBFF"/>
                </a:solidFill>
                <a:effectLst>
                  <a:outerShdw blurRad="38100" dist="38100" dir="2700000" algn="tl">
                    <a:srgbClr val="000000">
                      <a:alpha val="43137"/>
                    </a:srgbClr>
                  </a:outerShdw>
                </a:effectLst>
              </a:rPr>
              <a:t>Four Noble Truths </a:t>
            </a:r>
            <a:r>
              <a:rPr lang="en-US" sz="3600" b="1" dirty="0" smtClean="0">
                <a:solidFill>
                  <a:srgbClr val="FFEBFF"/>
                </a:solidFill>
              </a:rPr>
              <a:t>(S. </a:t>
            </a:r>
            <a:r>
              <a:rPr lang="en-US" sz="3600" b="1" dirty="0" err="1" smtClean="0">
                <a:solidFill>
                  <a:srgbClr val="FFEBFF"/>
                </a:solidFill>
              </a:rPr>
              <a:t>catvāry</a:t>
            </a:r>
            <a:r>
              <a:rPr lang="en-US" sz="3600" b="1" dirty="0" smtClean="0">
                <a:solidFill>
                  <a:srgbClr val="FFEBFF"/>
                </a:solidFill>
              </a:rPr>
              <a:t> </a:t>
            </a:r>
            <a:r>
              <a:rPr lang="en-US" sz="3600" b="1" dirty="0" err="1" smtClean="0">
                <a:solidFill>
                  <a:srgbClr val="FFEBFF"/>
                </a:solidFill>
              </a:rPr>
              <a:t>āryasatyāni</a:t>
            </a:r>
            <a:r>
              <a:rPr lang="en-US" sz="3600" b="1" dirty="0" smtClean="0">
                <a:solidFill>
                  <a:srgbClr val="FFEBFF"/>
                </a:solidFill>
              </a:rPr>
              <a:t>; C. </a:t>
            </a:r>
            <a:r>
              <a:rPr lang="ja-JP" altLang="en-US" sz="3600" b="1" dirty="0">
                <a:solidFill>
                  <a:srgbClr val="FFEBFF"/>
                </a:solidFill>
              </a:rPr>
              <a:t>四聖</a:t>
            </a:r>
            <a:r>
              <a:rPr lang="ja-JP" altLang="en-US" sz="3600" b="1" dirty="0" smtClean="0">
                <a:solidFill>
                  <a:srgbClr val="FFEBFF"/>
                </a:solidFill>
              </a:rPr>
              <a:t>諦</a:t>
            </a:r>
            <a:r>
              <a:rPr lang="en-US" altLang="ja-JP" sz="3600" b="1" dirty="0" smtClean="0">
                <a:solidFill>
                  <a:srgbClr val="FFEBFF"/>
                </a:solidFill>
              </a:rPr>
              <a:t>)</a:t>
            </a:r>
            <a:endParaRPr lang="ja-JP" altLang="en-US" sz="3600" b="1" dirty="0">
              <a:solidFill>
                <a:srgbClr val="FFEBFF"/>
              </a:solidFill>
            </a:endParaRPr>
          </a:p>
        </p:txBody>
      </p:sp>
      <p:sp>
        <p:nvSpPr>
          <p:cNvPr id="12" name="TextBox 11"/>
          <p:cNvSpPr txBox="1"/>
          <p:nvPr/>
        </p:nvSpPr>
        <p:spPr>
          <a:xfrm>
            <a:off x="737382" y="1790167"/>
            <a:ext cx="10746056" cy="707886"/>
          </a:xfrm>
          <a:prstGeom prst="rect">
            <a:avLst/>
          </a:prstGeom>
          <a:solidFill>
            <a:srgbClr val="550055"/>
          </a:solidFill>
          <a:ln>
            <a:solidFill>
              <a:srgbClr val="2A002A"/>
            </a:solidFill>
          </a:ln>
          <a:scene3d>
            <a:camera prst="orthographicFront"/>
            <a:lightRig rig="threePt" dir="t"/>
          </a:scene3d>
          <a:sp3d>
            <a:bevelT/>
          </a:sp3d>
        </p:spPr>
        <p:txBody>
          <a:bodyPr wrap="square" rtlCol="0">
            <a:spAutoFit/>
          </a:bodyPr>
          <a:lstStyle/>
          <a:p>
            <a:r>
              <a:rPr lang="en-US" sz="4000" b="1" dirty="0" smtClean="0">
                <a:solidFill>
                  <a:srgbClr val="FFEBFF"/>
                </a:solidFill>
              </a:rPr>
              <a:t>Truth of Suffering </a:t>
            </a:r>
            <a:r>
              <a:rPr lang="en-US" sz="3600" b="1" dirty="0" smtClean="0">
                <a:solidFill>
                  <a:srgbClr val="FFEBFF"/>
                </a:solidFill>
              </a:rPr>
              <a:t>(S</a:t>
            </a:r>
            <a:r>
              <a:rPr lang="en-US" sz="3600" b="1" dirty="0">
                <a:solidFill>
                  <a:srgbClr val="FFEBFF"/>
                </a:solidFill>
              </a:rPr>
              <a:t>. </a:t>
            </a:r>
            <a:r>
              <a:rPr lang="en-US" sz="3600" b="1" dirty="0" err="1" smtClean="0">
                <a:solidFill>
                  <a:srgbClr val="FFEBFF"/>
                </a:solidFill>
              </a:rPr>
              <a:t>Duḥkhasatya</a:t>
            </a:r>
            <a:r>
              <a:rPr lang="en-US" sz="3600" b="1" dirty="0" smtClean="0">
                <a:solidFill>
                  <a:srgbClr val="FFEBFF"/>
                </a:solidFill>
              </a:rPr>
              <a:t>; C. </a:t>
            </a:r>
            <a:r>
              <a:rPr lang="ja-JP" altLang="en-US" sz="3600" b="1" dirty="0">
                <a:solidFill>
                  <a:srgbClr val="FFEBFF"/>
                </a:solidFill>
              </a:rPr>
              <a:t>苦</a:t>
            </a:r>
            <a:r>
              <a:rPr lang="ja-JP" altLang="en-US" sz="3600" b="1" dirty="0" smtClean="0">
                <a:solidFill>
                  <a:srgbClr val="FFEBFF"/>
                </a:solidFill>
              </a:rPr>
              <a:t>諦</a:t>
            </a:r>
            <a:r>
              <a:rPr lang="en-US" sz="3600" b="1" dirty="0" smtClean="0">
                <a:solidFill>
                  <a:srgbClr val="FFEBFF"/>
                </a:solidFill>
              </a:rPr>
              <a:t>)</a:t>
            </a:r>
          </a:p>
        </p:txBody>
      </p:sp>
      <p:sp>
        <p:nvSpPr>
          <p:cNvPr id="6" name="TextBox 5"/>
          <p:cNvSpPr txBox="1"/>
          <p:nvPr/>
        </p:nvSpPr>
        <p:spPr>
          <a:xfrm>
            <a:off x="737382" y="2601463"/>
            <a:ext cx="10746056" cy="1261884"/>
          </a:xfrm>
          <a:prstGeom prst="rect">
            <a:avLst/>
          </a:prstGeom>
          <a:solidFill>
            <a:srgbClr val="550055"/>
          </a:solidFill>
          <a:ln>
            <a:solidFill>
              <a:srgbClr val="2A002A"/>
            </a:solidFill>
          </a:ln>
          <a:scene3d>
            <a:camera prst="orthographicFront"/>
            <a:lightRig rig="threePt" dir="t"/>
          </a:scene3d>
          <a:sp3d>
            <a:bevelT/>
          </a:sp3d>
        </p:spPr>
        <p:txBody>
          <a:bodyPr wrap="square" rtlCol="0">
            <a:spAutoFit/>
          </a:bodyPr>
          <a:lstStyle/>
          <a:p>
            <a:r>
              <a:rPr lang="en-US" sz="4000" b="1" dirty="0">
                <a:solidFill>
                  <a:srgbClr val="FFEBFF"/>
                </a:solidFill>
              </a:rPr>
              <a:t>Truth of Origination of Suffering </a:t>
            </a:r>
            <a:r>
              <a:rPr lang="en-US" sz="3600" b="1" dirty="0">
                <a:solidFill>
                  <a:srgbClr val="FFEBFF"/>
                </a:solidFill>
              </a:rPr>
              <a:t>(S. </a:t>
            </a:r>
            <a:r>
              <a:rPr lang="en-US" sz="3600" b="1" dirty="0" err="1">
                <a:solidFill>
                  <a:srgbClr val="FFEBFF"/>
                </a:solidFill>
              </a:rPr>
              <a:t>Samudayasatya</a:t>
            </a:r>
            <a:r>
              <a:rPr lang="en-US" sz="3600" b="1" dirty="0">
                <a:solidFill>
                  <a:srgbClr val="FFEBFF"/>
                </a:solidFill>
              </a:rPr>
              <a:t>; C. </a:t>
            </a:r>
            <a:r>
              <a:rPr lang="ja-JP" altLang="en-US" sz="3600" b="1" dirty="0">
                <a:solidFill>
                  <a:srgbClr val="FFEBFF"/>
                </a:solidFill>
              </a:rPr>
              <a:t>集</a:t>
            </a:r>
            <a:r>
              <a:rPr lang="ja-JP" altLang="en-US" sz="3600" b="1" dirty="0" smtClean="0">
                <a:solidFill>
                  <a:srgbClr val="FFEBFF"/>
                </a:solidFill>
              </a:rPr>
              <a:t>諦</a:t>
            </a:r>
            <a:r>
              <a:rPr lang="en-US" sz="3600" b="1" dirty="0" smtClean="0">
                <a:solidFill>
                  <a:srgbClr val="FFEBFF"/>
                </a:solidFill>
              </a:rPr>
              <a:t>)</a:t>
            </a:r>
            <a:endParaRPr lang="en-US" sz="3600" b="1" dirty="0">
              <a:solidFill>
                <a:srgbClr val="FFEBFF"/>
              </a:solidFill>
            </a:endParaRPr>
          </a:p>
        </p:txBody>
      </p:sp>
      <p:sp>
        <p:nvSpPr>
          <p:cNvPr id="7" name="TextBox 6"/>
          <p:cNvSpPr txBox="1"/>
          <p:nvPr/>
        </p:nvSpPr>
        <p:spPr>
          <a:xfrm>
            <a:off x="737382" y="3966757"/>
            <a:ext cx="10746056" cy="1261884"/>
          </a:xfrm>
          <a:prstGeom prst="rect">
            <a:avLst/>
          </a:prstGeom>
          <a:solidFill>
            <a:srgbClr val="550055"/>
          </a:solidFill>
          <a:ln>
            <a:solidFill>
              <a:srgbClr val="2A002A"/>
            </a:solidFill>
          </a:ln>
          <a:scene3d>
            <a:camera prst="orthographicFront"/>
            <a:lightRig rig="threePt" dir="t"/>
          </a:scene3d>
          <a:sp3d>
            <a:bevelT/>
          </a:sp3d>
        </p:spPr>
        <p:txBody>
          <a:bodyPr wrap="square" rtlCol="0">
            <a:spAutoFit/>
          </a:bodyPr>
          <a:lstStyle/>
          <a:p>
            <a:r>
              <a:rPr lang="en-US" sz="4000" b="1" dirty="0" smtClean="0">
                <a:solidFill>
                  <a:srgbClr val="FFEBFF"/>
                </a:solidFill>
              </a:rPr>
              <a:t>Truth </a:t>
            </a:r>
            <a:r>
              <a:rPr lang="en-US" sz="4000" b="1" dirty="0">
                <a:solidFill>
                  <a:srgbClr val="FFEBFF"/>
                </a:solidFill>
              </a:rPr>
              <a:t>of Cessation of Suffering </a:t>
            </a:r>
            <a:r>
              <a:rPr lang="en-US" sz="3600" b="1" dirty="0">
                <a:solidFill>
                  <a:srgbClr val="FFEBFF"/>
                </a:solidFill>
              </a:rPr>
              <a:t>(S. </a:t>
            </a:r>
            <a:r>
              <a:rPr lang="en-US" sz="3600" b="1" dirty="0" err="1">
                <a:solidFill>
                  <a:srgbClr val="FFEBFF"/>
                </a:solidFill>
              </a:rPr>
              <a:t>N</a:t>
            </a:r>
            <a:r>
              <a:rPr lang="en-US" sz="3600" b="1" dirty="0" err="1" smtClean="0">
                <a:solidFill>
                  <a:srgbClr val="FFEBFF"/>
                </a:solidFill>
              </a:rPr>
              <a:t>irodhasatya</a:t>
            </a:r>
            <a:r>
              <a:rPr lang="en-US" sz="3600" b="1" dirty="0">
                <a:solidFill>
                  <a:srgbClr val="FFEBFF"/>
                </a:solidFill>
              </a:rPr>
              <a:t>; C. </a:t>
            </a:r>
            <a:r>
              <a:rPr lang="ja-JP" altLang="en-US" sz="3600" b="1" dirty="0">
                <a:solidFill>
                  <a:srgbClr val="FFEBFF"/>
                </a:solidFill>
              </a:rPr>
              <a:t>滅</a:t>
            </a:r>
            <a:r>
              <a:rPr lang="ja-JP" altLang="en-US" sz="3600" b="1" dirty="0" smtClean="0">
                <a:solidFill>
                  <a:srgbClr val="FFEBFF"/>
                </a:solidFill>
              </a:rPr>
              <a:t>諦</a:t>
            </a:r>
            <a:r>
              <a:rPr lang="en-US" sz="3600" b="1" dirty="0" smtClean="0">
                <a:solidFill>
                  <a:srgbClr val="FFEBFF"/>
                </a:solidFill>
              </a:rPr>
              <a:t>)</a:t>
            </a:r>
            <a:endParaRPr lang="en-US" sz="3600" b="1" dirty="0">
              <a:solidFill>
                <a:srgbClr val="FFEBFF"/>
              </a:solidFill>
            </a:endParaRPr>
          </a:p>
        </p:txBody>
      </p:sp>
      <p:sp>
        <p:nvSpPr>
          <p:cNvPr id="8" name="TextBox 7"/>
          <p:cNvSpPr txBox="1"/>
          <p:nvPr/>
        </p:nvSpPr>
        <p:spPr>
          <a:xfrm>
            <a:off x="737382" y="5332050"/>
            <a:ext cx="10746056" cy="1323439"/>
          </a:xfrm>
          <a:prstGeom prst="rect">
            <a:avLst/>
          </a:prstGeom>
          <a:solidFill>
            <a:srgbClr val="550055"/>
          </a:solidFill>
          <a:ln>
            <a:solidFill>
              <a:srgbClr val="2A002A"/>
            </a:solidFill>
          </a:ln>
          <a:scene3d>
            <a:camera prst="orthographicFront"/>
            <a:lightRig rig="threePt" dir="t"/>
          </a:scene3d>
          <a:sp3d>
            <a:bevelT/>
          </a:sp3d>
        </p:spPr>
        <p:txBody>
          <a:bodyPr wrap="square" rtlCol="0">
            <a:spAutoFit/>
          </a:bodyPr>
          <a:lstStyle/>
          <a:p>
            <a:r>
              <a:rPr lang="en-US" sz="4000" b="1" dirty="0" smtClean="0">
                <a:solidFill>
                  <a:srgbClr val="FFEBFF"/>
                </a:solidFill>
              </a:rPr>
              <a:t>Truth </a:t>
            </a:r>
            <a:r>
              <a:rPr lang="en-US" sz="4000" b="1" dirty="0">
                <a:solidFill>
                  <a:srgbClr val="FFEBFF"/>
                </a:solidFill>
              </a:rPr>
              <a:t>of the Path Leading to the Cessation of </a:t>
            </a:r>
            <a:r>
              <a:rPr lang="en-US" sz="4000" b="1" dirty="0" smtClean="0">
                <a:solidFill>
                  <a:srgbClr val="FFEBFF"/>
                </a:solidFill>
              </a:rPr>
              <a:t>Suffering </a:t>
            </a:r>
            <a:r>
              <a:rPr lang="en-US" sz="3600" b="1" dirty="0">
                <a:solidFill>
                  <a:srgbClr val="FFEBFF"/>
                </a:solidFill>
              </a:rPr>
              <a:t>(S. </a:t>
            </a:r>
            <a:r>
              <a:rPr lang="en-US" sz="3600" b="1" dirty="0" err="1">
                <a:solidFill>
                  <a:srgbClr val="FFEBFF"/>
                </a:solidFill>
              </a:rPr>
              <a:t>Mārgasatya</a:t>
            </a:r>
            <a:r>
              <a:rPr lang="en-US" sz="3600" b="1" dirty="0">
                <a:solidFill>
                  <a:srgbClr val="FFEBFF"/>
                </a:solidFill>
              </a:rPr>
              <a:t>; C. </a:t>
            </a:r>
            <a:r>
              <a:rPr lang="ja-JP" altLang="en-US" sz="3600" b="1" dirty="0">
                <a:solidFill>
                  <a:srgbClr val="FFEBFF"/>
                </a:solidFill>
              </a:rPr>
              <a:t>道</a:t>
            </a:r>
            <a:r>
              <a:rPr lang="ja-JP" altLang="en-US" sz="3600" b="1" dirty="0" smtClean="0">
                <a:solidFill>
                  <a:srgbClr val="FFEBFF"/>
                </a:solidFill>
              </a:rPr>
              <a:t>諦</a:t>
            </a:r>
            <a:r>
              <a:rPr lang="en-US" sz="3600" b="1" dirty="0" smtClean="0">
                <a:solidFill>
                  <a:srgbClr val="FFEBFF"/>
                </a:solidFill>
              </a:rPr>
              <a:t>)</a:t>
            </a:r>
            <a:endParaRPr lang="en-US" sz="3600" b="1" dirty="0">
              <a:solidFill>
                <a:srgbClr val="FFEBFF"/>
              </a:solidFill>
            </a:endParaRPr>
          </a:p>
        </p:txBody>
      </p:sp>
      <p:sp>
        <p:nvSpPr>
          <p:cNvPr id="2" name="TextBox 1"/>
          <p:cNvSpPr txBox="1"/>
          <p:nvPr/>
        </p:nvSpPr>
        <p:spPr>
          <a:xfrm>
            <a:off x="3356975" y="0"/>
            <a:ext cx="5285984" cy="923330"/>
          </a:xfrm>
          <a:prstGeom prst="rect">
            <a:avLst/>
          </a:prstGeom>
          <a:no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rPr>
              <a:t>Review</a:t>
            </a:r>
            <a:endParaRPr lang="en-US" sz="5400" b="1" dirty="0">
              <a:solidFill>
                <a:schemeClr val="bg1"/>
              </a:solidFill>
              <a:effectLst>
                <a:outerShdw blurRad="38100" dist="38100" dir="2700000" algn="tl">
                  <a:srgbClr val="000000">
                    <a:alpha val="43137"/>
                  </a:srgbClr>
                </a:outerShdw>
              </a:effectLst>
            </a:endParaRPr>
          </a:p>
        </p:txBody>
      </p:sp>
      <p:sp>
        <p:nvSpPr>
          <p:cNvPr id="9" name="Rounded Rectangle 8"/>
          <p:cNvSpPr/>
          <p:nvPr/>
        </p:nvSpPr>
        <p:spPr>
          <a:xfrm>
            <a:off x="640286" y="2498053"/>
            <a:ext cx="10940246" cy="1365294"/>
          </a:xfrm>
          <a:prstGeom prst="roundRect">
            <a:avLst/>
          </a:prstGeom>
          <a:noFill/>
          <a:ln w="152400">
            <a:solidFill>
              <a:srgbClr val="66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42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388128" y="1630147"/>
            <a:ext cx="3184917" cy="1077218"/>
          </a:xfrm>
          <a:prstGeom prst="rect">
            <a:avLst/>
          </a:prstGeom>
          <a:solidFill>
            <a:srgbClr val="5000B4"/>
          </a:solidFill>
          <a:ln>
            <a:solidFill>
              <a:srgbClr val="320064"/>
            </a:solidFill>
          </a:ln>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pPr algn="ctr"/>
            <a:r>
              <a:rPr lang="en-US" sz="3200" b="1" dirty="0" smtClean="0">
                <a:solidFill>
                  <a:schemeClr val="bg1"/>
                </a:solidFill>
              </a:rPr>
              <a:t>Falsely identify as “Mine”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7223" y="2559276"/>
            <a:ext cx="1961935" cy="2547968"/>
          </a:xfrm>
          <a:prstGeom prst="rect">
            <a:avLst/>
          </a:prstGeom>
        </p:spPr>
      </p:pic>
      <p:sp>
        <p:nvSpPr>
          <p:cNvPr id="4" name="TextBox 3"/>
          <p:cNvSpPr txBox="1"/>
          <p:nvPr/>
        </p:nvSpPr>
        <p:spPr>
          <a:xfrm>
            <a:off x="0" y="5962"/>
            <a:ext cx="12192000" cy="830997"/>
          </a:xfrm>
          <a:prstGeom prst="rect">
            <a:avLst/>
          </a:prstGeom>
          <a:solidFill>
            <a:srgbClr val="00A7E6"/>
          </a:solidFill>
          <a:scene3d>
            <a:camera prst="orthographicFront"/>
            <a:lightRig rig="threePt" dir="t"/>
          </a:scene3d>
          <a:sp3d>
            <a:bevelT/>
          </a:sp3d>
        </p:spPr>
        <p:txBody>
          <a:bodyPr wrap="square" rtlCol="0">
            <a:spAutoFit/>
          </a:bodyPr>
          <a:lstStyle/>
          <a:p>
            <a:pPr algn="ctr"/>
            <a:r>
              <a:rPr lang="en-US" sz="4800" b="1" dirty="0" smtClean="0">
                <a:solidFill>
                  <a:srgbClr val="FFEBFF"/>
                </a:solidFill>
              </a:rPr>
              <a:t>5 Aggregates (S</a:t>
            </a:r>
            <a:r>
              <a:rPr lang="en-US" sz="4800" b="1" dirty="0">
                <a:solidFill>
                  <a:srgbClr val="FFEBFF"/>
                </a:solidFill>
              </a:rPr>
              <a:t>. </a:t>
            </a:r>
            <a:r>
              <a:rPr lang="en-US" sz="4800" b="1" dirty="0" err="1" smtClean="0">
                <a:solidFill>
                  <a:srgbClr val="FFEBFF"/>
                </a:solidFill>
              </a:rPr>
              <a:t>Skandha</a:t>
            </a:r>
            <a:r>
              <a:rPr lang="en-US" sz="4800" b="1" dirty="0" smtClean="0">
                <a:solidFill>
                  <a:srgbClr val="FFEBFF"/>
                </a:solidFill>
              </a:rPr>
              <a:t> ; C. </a:t>
            </a:r>
            <a:r>
              <a:rPr lang="ja-JP" altLang="en-US" sz="4800" b="1" dirty="0">
                <a:solidFill>
                  <a:srgbClr val="FFEBFF"/>
                </a:solidFill>
              </a:rPr>
              <a:t>五蘊</a:t>
            </a:r>
            <a:r>
              <a:rPr lang="en-US" altLang="ja-JP" sz="4800" b="1" dirty="0" smtClean="0">
                <a:solidFill>
                  <a:srgbClr val="FFEBFF"/>
                </a:solidFill>
              </a:rPr>
              <a:t>)</a:t>
            </a:r>
            <a:endParaRPr lang="en-US" sz="4800" b="1" dirty="0">
              <a:solidFill>
                <a:srgbClr val="FFEBFF"/>
              </a:solidFill>
            </a:endParaRPr>
          </a:p>
        </p:txBody>
      </p:sp>
      <p:sp>
        <p:nvSpPr>
          <p:cNvPr id="10" name="TextBox 9"/>
          <p:cNvSpPr txBox="1"/>
          <p:nvPr/>
        </p:nvSpPr>
        <p:spPr>
          <a:xfrm>
            <a:off x="656460" y="840946"/>
            <a:ext cx="10986656" cy="707886"/>
          </a:xfrm>
          <a:prstGeom prst="rect">
            <a:avLst/>
          </a:prstGeom>
          <a:solidFill>
            <a:srgbClr val="5000B4"/>
          </a:solidFill>
          <a:ln>
            <a:solidFill>
              <a:srgbClr val="320064"/>
            </a:solidFill>
          </a:ln>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sz="4000" b="1" dirty="0" smtClean="0">
                <a:solidFill>
                  <a:schemeClr val="bg1"/>
                </a:solidFill>
              </a:rPr>
              <a:t>Two errors we make concerning the </a:t>
            </a:r>
            <a:r>
              <a:rPr lang="en-US" sz="4000" b="1" dirty="0" err="1" smtClean="0">
                <a:solidFill>
                  <a:schemeClr val="bg1"/>
                </a:solidFill>
              </a:rPr>
              <a:t>Skandha</a:t>
            </a:r>
            <a:endParaRPr lang="en-US" sz="4000" b="1" dirty="0" smtClean="0">
              <a:solidFill>
                <a:schemeClr val="bg1"/>
              </a:solidFill>
            </a:endParaRPr>
          </a:p>
        </p:txBody>
      </p:sp>
      <p:sp>
        <p:nvSpPr>
          <p:cNvPr id="12" name="TextBox 11"/>
          <p:cNvSpPr txBox="1"/>
          <p:nvPr/>
        </p:nvSpPr>
        <p:spPr>
          <a:xfrm>
            <a:off x="2583845" y="1630147"/>
            <a:ext cx="3186953" cy="1077218"/>
          </a:xfrm>
          <a:prstGeom prst="rect">
            <a:avLst/>
          </a:prstGeom>
          <a:solidFill>
            <a:srgbClr val="5000B4"/>
          </a:solidFill>
          <a:ln>
            <a:solidFill>
              <a:srgbClr val="320064"/>
            </a:solidFill>
          </a:ln>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pPr algn="ctr"/>
            <a:r>
              <a:rPr lang="en-US" sz="3200" b="1" dirty="0" smtClean="0">
                <a:solidFill>
                  <a:schemeClr val="bg1"/>
                </a:solidFill>
              </a:rPr>
              <a:t>Falsely identify as “Me”</a:t>
            </a:r>
          </a:p>
        </p:txBody>
      </p:sp>
      <p:sp>
        <p:nvSpPr>
          <p:cNvPr id="26" name="TextBox 25"/>
          <p:cNvSpPr txBox="1"/>
          <p:nvPr/>
        </p:nvSpPr>
        <p:spPr>
          <a:xfrm>
            <a:off x="184796" y="3038310"/>
            <a:ext cx="3459358" cy="1323439"/>
          </a:xfrm>
          <a:prstGeom prst="rect">
            <a:avLst/>
          </a:prstGeom>
          <a:solidFill>
            <a:srgbClr val="55006E"/>
          </a:solidFill>
          <a:ln>
            <a:solidFill>
              <a:srgbClr val="3A003A"/>
            </a:solidFill>
          </a:ln>
          <a:scene3d>
            <a:camera prst="orthographicFront"/>
            <a:lightRig rig="threePt" dir="t"/>
          </a:scene3d>
          <a:sp3d>
            <a:bevelT/>
          </a:sp3d>
        </p:spPr>
        <p:txBody>
          <a:bodyPr wrap="square" rtlCol="0">
            <a:spAutoFit/>
          </a:bodyPr>
          <a:lstStyle/>
          <a:p>
            <a:r>
              <a:rPr lang="en-US" sz="4000" b="1" dirty="0" smtClean="0">
                <a:solidFill>
                  <a:srgbClr val="FFEBFF"/>
                </a:solidFill>
              </a:rPr>
              <a:t>Form </a:t>
            </a:r>
            <a:endParaRPr lang="en-US" sz="4000" b="1" dirty="0" smtClean="0">
              <a:solidFill>
                <a:srgbClr val="FFEBFF"/>
              </a:solidFill>
            </a:endParaRPr>
          </a:p>
          <a:p>
            <a:r>
              <a:rPr lang="en-US" sz="4000" b="1" dirty="0" smtClean="0">
                <a:solidFill>
                  <a:srgbClr val="FFEBFF"/>
                </a:solidFill>
              </a:rPr>
              <a:t>(</a:t>
            </a:r>
            <a:r>
              <a:rPr lang="en-US" sz="4000" b="1" dirty="0" smtClean="0">
                <a:solidFill>
                  <a:srgbClr val="FFEBFF"/>
                </a:solidFill>
              </a:rPr>
              <a:t>S. </a:t>
            </a:r>
            <a:r>
              <a:rPr lang="en-US" sz="4000" b="1" dirty="0" err="1">
                <a:solidFill>
                  <a:srgbClr val="FFEBFF"/>
                </a:solidFill>
              </a:rPr>
              <a:t>R</a:t>
            </a:r>
            <a:r>
              <a:rPr lang="en-US" sz="4000" b="1" dirty="0" err="1" smtClean="0">
                <a:solidFill>
                  <a:srgbClr val="FFEBFF"/>
                </a:solidFill>
              </a:rPr>
              <a:t>ūpa</a:t>
            </a:r>
            <a:r>
              <a:rPr lang="en-US" sz="4000" b="1" dirty="0" smtClean="0">
                <a:solidFill>
                  <a:srgbClr val="FFEBFF"/>
                </a:solidFill>
              </a:rPr>
              <a:t>; C. </a:t>
            </a:r>
            <a:r>
              <a:rPr lang="ja-JP" altLang="en-US" sz="4000" b="1" dirty="0">
                <a:solidFill>
                  <a:srgbClr val="FFEBFF"/>
                </a:solidFill>
              </a:rPr>
              <a:t>色</a:t>
            </a:r>
            <a:r>
              <a:rPr lang="en-US" sz="4000" b="1" dirty="0" smtClean="0">
                <a:solidFill>
                  <a:srgbClr val="FFEBFF"/>
                </a:solidFill>
              </a:rPr>
              <a:t>)</a:t>
            </a:r>
            <a:endParaRPr lang="ja-JP" altLang="en-US" sz="4000" b="1" dirty="0">
              <a:solidFill>
                <a:srgbClr val="FFEBFF"/>
              </a:solidFill>
            </a:endParaRPr>
          </a:p>
        </p:txBody>
      </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6044" y="3051177"/>
            <a:ext cx="2290532" cy="1527021"/>
          </a:xfrm>
          <a:prstGeom prst="rect">
            <a:avLst/>
          </a:prstGeom>
          <a:ln w="57150">
            <a:solidFill>
              <a:srgbClr val="8700C8"/>
            </a:solidFill>
          </a:ln>
        </p:spPr>
      </p:pic>
      <p:sp>
        <p:nvSpPr>
          <p:cNvPr id="28" name="TextBox 27"/>
          <p:cNvSpPr txBox="1"/>
          <p:nvPr/>
        </p:nvSpPr>
        <p:spPr>
          <a:xfrm>
            <a:off x="3797704" y="4764629"/>
            <a:ext cx="2767212" cy="1015663"/>
          </a:xfrm>
          <a:prstGeom prst="rect">
            <a:avLst/>
          </a:prstGeom>
          <a:solidFill>
            <a:srgbClr val="9900CC"/>
          </a:solidFill>
          <a:scene3d>
            <a:camera prst="orthographicFront"/>
            <a:lightRig rig="threePt" dir="t"/>
          </a:scene3d>
          <a:sp3d>
            <a:bevelT/>
          </a:sp3d>
        </p:spPr>
        <p:txBody>
          <a:bodyPr wrap="square" rtlCol="0">
            <a:spAutoFit/>
          </a:bodyPr>
          <a:lstStyle/>
          <a:p>
            <a:pPr marL="111125" algn="ctr"/>
            <a:r>
              <a:rPr lang="en-US" sz="3000" b="1" dirty="0" smtClean="0">
                <a:solidFill>
                  <a:schemeClr val="bg1"/>
                </a:solidFill>
                <a:latin typeface="Arial" panose="020B0604020202020204" pitchFamily="34" charset="0"/>
                <a:cs typeface="Arial" panose="020B0604020202020204" pitchFamily="34" charset="0"/>
              </a:rPr>
              <a:t>The Physical Body</a:t>
            </a:r>
            <a:endParaRPr lang="en-US" sz="3000" b="1" dirty="0">
              <a:solidFill>
                <a:schemeClr val="bg1"/>
              </a:solidFill>
              <a:latin typeface="Arial" panose="020B0604020202020204" pitchFamily="34" charset="0"/>
              <a:cs typeface="Arial" panose="020B0604020202020204" pitchFamily="34" charset="0"/>
            </a:endParaRPr>
          </a:p>
        </p:txBody>
      </p:sp>
      <p:sp>
        <p:nvSpPr>
          <p:cNvPr id="29" name="TextBox 28"/>
          <p:cNvSpPr txBox="1"/>
          <p:nvPr/>
        </p:nvSpPr>
        <p:spPr>
          <a:xfrm>
            <a:off x="7342763" y="4959155"/>
            <a:ext cx="2767212" cy="553998"/>
          </a:xfrm>
          <a:prstGeom prst="rect">
            <a:avLst/>
          </a:prstGeom>
          <a:solidFill>
            <a:srgbClr val="9900CC"/>
          </a:solidFill>
          <a:scene3d>
            <a:camera prst="orthographicFront"/>
            <a:lightRig rig="threePt" dir="t"/>
          </a:scene3d>
          <a:sp3d>
            <a:bevelT/>
          </a:sp3d>
        </p:spPr>
        <p:txBody>
          <a:bodyPr wrap="square" rtlCol="0">
            <a:spAutoFit/>
          </a:bodyPr>
          <a:lstStyle/>
          <a:p>
            <a:pPr marL="111125" algn="ctr"/>
            <a:r>
              <a:rPr lang="en-US" sz="3000" b="1" dirty="0" smtClean="0">
                <a:solidFill>
                  <a:schemeClr val="bg1"/>
                </a:solidFill>
                <a:latin typeface="Arial" panose="020B0604020202020204" pitchFamily="34" charset="0"/>
                <a:cs typeface="Arial" panose="020B0604020202020204" pitchFamily="34" charset="0"/>
              </a:rPr>
              <a:t>Old Age</a:t>
            </a:r>
            <a:endParaRPr lang="en-US" sz="3000" b="1" dirty="0">
              <a:solidFill>
                <a:schemeClr val="bg1"/>
              </a:solidFill>
              <a:latin typeface="Arial" panose="020B0604020202020204" pitchFamily="34" charset="0"/>
              <a:cs typeface="Arial" panose="020B0604020202020204" pitchFamily="34" charset="0"/>
            </a:endParaRPr>
          </a:p>
        </p:txBody>
      </p:sp>
      <p:sp>
        <p:nvSpPr>
          <p:cNvPr id="30" name="TextBox 29"/>
          <p:cNvSpPr txBox="1"/>
          <p:nvPr/>
        </p:nvSpPr>
        <p:spPr>
          <a:xfrm>
            <a:off x="6951357" y="5600071"/>
            <a:ext cx="3550024" cy="553998"/>
          </a:xfrm>
          <a:prstGeom prst="rect">
            <a:avLst/>
          </a:prstGeom>
          <a:solidFill>
            <a:srgbClr val="7030A0"/>
          </a:solidFill>
          <a:scene3d>
            <a:camera prst="orthographicFront"/>
            <a:lightRig rig="threePt" dir="t"/>
          </a:scene3d>
          <a:sp3d>
            <a:bevelT/>
          </a:sp3d>
        </p:spPr>
        <p:txBody>
          <a:bodyPr wrap="square" rtlCol="0">
            <a:spAutoFit/>
          </a:bodyPr>
          <a:lstStyle/>
          <a:p>
            <a:pPr marL="111125"/>
            <a:r>
              <a:rPr lang="en-US" sz="3000" b="1" dirty="0" smtClean="0">
                <a:solidFill>
                  <a:schemeClr val="bg1"/>
                </a:solidFill>
                <a:latin typeface="Arial" panose="020B0604020202020204" pitchFamily="34" charset="0"/>
                <a:cs typeface="Arial" panose="020B0604020202020204" pitchFamily="34" charset="0"/>
              </a:rPr>
              <a:t>1) Physical pain</a:t>
            </a:r>
            <a:endParaRPr lang="en-US" sz="3000" b="1" dirty="0">
              <a:solidFill>
                <a:schemeClr val="bg1"/>
              </a:solidFill>
              <a:latin typeface="Arial" panose="020B0604020202020204" pitchFamily="34" charset="0"/>
              <a:cs typeface="Arial" panose="020B0604020202020204" pitchFamily="34" charset="0"/>
            </a:endParaRPr>
          </a:p>
        </p:txBody>
      </p:sp>
      <p:sp>
        <p:nvSpPr>
          <p:cNvPr id="31" name="TextBox 30"/>
          <p:cNvSpPr txBox="1"/>
          <p:nvPr/>
        </p:nvSpPr>
        <p:spPr>
          <a:xfrm>
            <a:off x="6951357" y="6223248"/>
            <a:ext cx="3550024" cy="553998"/>
          </a:xfrm>
          <a:prstGeom prst="rect">
            <a:avLst/>
          </a:prstGeom>
          <a:solidFill>
            <a:srgbClr val="7030A0"/>
          </a:solidFill>
          <a:scene3d>
            <a:camera prst="orthographicFront"/>
            <a:lightRig rig="threePt" dir="t"/>
          </a:scene3d>
          <a:sp3d>
            <a:bevelT/>
          </a:sp3d>
        </p:spPr>
        <p:txBody>
          <a:bodyPr wrap="square" rtlCol="0">
            <a:spAutoFit/>
          </a:bodyPr>
          <a:lstStyle/>
          <a:p>
            <a:pPr marL="111125"/>
            <a:r>
              <a:rPr lang="en-US" sz="3000" b="1" dirty="0" smtClean="0">
                <a:solidFill>
                  <a:schemeClr val="bg1"/>
                </a:solidFill>
                <a:latin typeface="Arial" panose="020B0604020202020204" pitchFamily="34" charset="0"/>
                <a:cs typeface="Arial" panose="020B0604020202020204" pitchFamily="34" charset="0"/>
              </a:rPr>
              <a:t>2) Emotional pain</a:t>
            </a:r>
            <a:endParaRPr lang="en-US" sz="3000" b="1" dirty="0">
              <a:solidFill>
                <a:schemeClr val="bg1"/>
              </a:solidFill>
              <a:latin typeface="Arial" panose="020B0604020202020204" pitchFamily="34" charset="0"/>
              <a:cs typeface="Arial" panose="020B0604020202020204" pitchFamily="34" charset="0"/>
            </a:endParaRPr>
          </a:p>
        </p:txBody>
      </p:sp>
      <p:sp>
        <p:nvSpPr>
          <p:cNvPr id="32" name="Oval Callout 31"/>
          <p:cNvSpPr/>
          <p:nvPr/>
        </p:nvSpPr>
        <p:spPr>
          <a:xfrm>
            <a:off x="9668759" y="3642747"/>
            <a:ext cx="2523241" cy="1601578"/>
          </a:xfrm>
          <a:prstGeom prst="wedgeEllipseCallout">
            <a:avLst>
              <a:gd name="adj1" fmla="val -21434"/>
              <a:gd name="adj2" fmla="val 117260"/>
            </a:avLst>
          </a:prstGeom>
          <a:solidFill>
            <a:schemeClr val="accent5">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Suffering</a:t>
            </a:r>
            <a:endParaRPr lang="en-US" sz="3200" b="1" dirty="0"/>
          </a:p>
        </p:txBody>
      </p:sp>
    </p:spTree>
    <p:extLst>
      <p:ext uri="{BB962C8B-B14F-4D97-AF65-F5344CB8AC3E}">
        <p14:creationId xmlns:p14="http://schemas.microsoft.com/office/powerpoint/2010/main" val="297281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down)">
                                      <p:cBhvr>
                                        <p:cTn id="2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962"/>
            <a:ext cx="12192000" cy="830997"/>
          </a:xfrm>
          <a:prstGeom prst="rect">
            <a:avLst/>
          </a:prstGeom>
          <a:solidFill>
            <a:srgbClr val="00A7E6"/>
          </a:solidFill>
          <a:scene3d>
            <a:camera prst="orthographicFront"/>
            <a:lightRig rig="threePt" dir="t"/>
          </a:scene3d>
          <a:sp3d>
            <a:bevelT/>
          </a:sp3d>
        </p:spPr>
        <p:txBody>
          <a:bodyPr wrap="square" rtlCol="0">
            <a:spAutoFit/>
          </a:bodyPr>
          <a:lstStyle/>
          <a:p>
            <a:pPr algn="ctr"/>
            <a:r>
              <a:rPr lang="en-US" sz="4800" b="1" dirty="0" smtClean="0">
                <a:solidFill>
                  <a:srgbClr val="FFEBFF"/>
                </a:solidFill>
              </a:rPr>
              <a:t>5 Aggregates (S</a:t>
            </a:r>
            <a:r>
              <a:rPr lang="en-US" sz="4800" b="1" dirty="0">
                <a:solidFill>
                  <a:srgbClr val="FFEBFF"/>
                </a:solidFill>
              </a:rPr>
              <a:t>. </a:t>
            </a:r>
            <a:r>
              <a:rPr lang="en-US" sz="4800" b="1" dirty="0" err="1" smtClean="0">
                <a:solidFill>
                  <a:srgbClr val="FFEBFF"/>
                </a:solidFill>
              </a:rPr>
              <a:t>Skandha</a:t>
            </a:r>
            <a:r>
              <a:rPr lang="en-US" sz="4800" b="1" dirty="0" smtClean="0">
                <a:solidFill>
                  <a:srgbClr val="FFEBFF"/>
                </a:solidFill>
              </a:rPr>
              <a:t> ; C. </a:t>
            </a:r>
            <a:r>
              <a:rPr lang="ja-JP" altLang="en-US" sz="4800" b="1" dirty="0">
                <a:solidFill>
                  <a:srgbClr val="FFEBFF"/>
                </a:solidFill>
              </a:rPr>
              <a:t>五蘊</a:t>
            </a:r>
            <a:r>
              <a:rPr lang="en-US" altLang="ja-JP" sz="4800" b="1" dirty="0" smtClean="0">
                <a:solidFill>
                  <a:srgbClr val="FFEBFF"/>
                </a:solidFill>
              </a:rPr>
              <a:t>)</a:t>
            </a:r>
            <a:endParaRPr lang="en-US" sz="4800" b="1" dirty="0">
              <a:solidFill>
                <a:srgbClr val="FFEBFF"/>
              </a:solidFill>
            </a:endParaRPr>
          </a:p>
        </p:txBody>
      </p:sp>
      <p:sp>
        <p:nvSpPr>
          <p:cNvPr id="10" name="TextBox 9"/>
          <p:cNvSpPr txBox="1"/>
          <p:nvPr/>
        </p:nvSpPr>
        <p:spPr>
          <a:xfrm>
            <a:off x="602672" y="826731"/>
            <a:ext cx="10986656" cy="707886"/>
          </a:xfrm>
          <a:prstGeom prst="rect">
            <a:avLst/>
          </a:prstGeom>
          <a:solidFill>
            <a:srgbClr val="5000B4"/>
          </a:solidFill>
          <a:ln>
            <a:solidFill>
              <a:srgbClr val="320064"/>
            </a:solidFill>
          </a:ln>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sz="4000" b="1" dirty="0" smtClean="0">
                <a:solidFill>
                  <a:schemeClr val="bg1"/>
                </a:solidFill>
              </a:rPr>
              <a:t>Two errors we make concerning the </a:t>
            </a:r>
            <a:r>
              <a:rPr lang="en-US" sz="4000" b="1" dirty="0" err="1" smtClean="0">
                <a:solidFill>
                  <a:schemeClr val="bg1"/>
                </a:solidFill>
              </a:rPr>
              <a:t>Skandha</a:t>
            </a:r>
            <a:endParaRPr lang="en-US" sz="4000" b="1" dirty="0" smtClean="0">
              <a:solidFill>
                <a:schemeClr val="bg1"/>
              </a:solidFill>
            </a:endParaRPr>
          </a:p>
        </p:txBody>
      </p:sp>
      <p:sp>
        <p:nvSpPr>
          <p:cNvPr id="12" name="TextBox 11"/>
          <p:cNvSpPr txBox="1"/>
          <p:nvPr/>
        </p:nvSpPr>
        <p:spPr>
          <a:xfrm>
            <a:off x="2515618" y="1699024"/>
            <a:ext cx="3186953" cy="1077218"/>
          </a:xfrm>
          <a:prstGeom prst="rect">
            <a:avLst/>
          </a:prstGeom>
          <a:solidFill>
            <a:srgbClr val="5000B4"/>
          </a:solidFill>
          <a:ln>
            <a:solidFill>
              <a:srgbClr val="320064"/>
            </a:solidFill>
          </a:ln>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pPr algn="ctr"/>
            <a:r>
              <a:rPr lang="en-US" sz="3200" b="1" dirty="0" smtClean="0">
                <a:solidFill>
                  <a:schemeClr val="bg1"/>
                </a:solidFill>
              </a:rPr>
              <a:t>Falsely identify as “Me”</a:t>
            </a:r>
          </a:p>
        </p:txBody>
      </p:sp>
      <p:sp>
        <p:nvSpPr>
          <p:cNvPr id="13" name="TextBox 12"/>
          <p:cNvSpPr txBox="1"/>
          <p:nvPr/>
        </p:nvSpPr>
        <p:spPr>
          <a:xfrm>
            <a:off x="6550754" y="1699025"/>
            <a:ext cx="3184917" cy="1077218"/>
          </a:xfrm>
          <a:prstGeom prst="rect">
            <a:avLst/>
          </a:prstGeom>
          <a:solidFill>
            <a:srgbClr val="5000B4"/>
          </a:solidFill>
          <a:ln>
            <a:solidFill>
              <a:srgbClr val="320064"/>
            </a:solidFill>
          </a:ln>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pPr algn="ctr"/>
            <a:r>
              <a:rPr lang="en-US" sz="3200" b="1" dirty="0" smtClean="0">
                <a:solidFill>
                  <a:schemeClr val="bg1"/>
                </a:solidFill>
              </a:rPr>
              <a:t>Falsely identify as “Mine”</a:t>
            </a:r>
          </a:p>
        </p:txBody>
      </p:sp>
      <p:sp>
        <p:nvSpPr>
          <p:cNvPr id="14" name="TextBox 13"/>
          <p:cNvSpPr txBox="1"/>
          <p:nvPr/>
        </p:nvSpPr>
        <p:spPr>
          <a:xfrm>
            <a:off x="4569758" y="2940649"/>
            <a:ext cx="2998694" cy="707886"/>
          </a:xfrm>
          <a:prstGeom prst="rect">
            <a:avLst/>
          </a:prstGeom>
          <a:solidFill>
            <a:srgbClr val="8700C8"/>
          </a:solidFill>
          <a:ln>
            <a:solidFill>
              <a:srgbClr val="3A003A"/>
            </a:solidFill>
          </a:ln>
          <a:scene3d>
            <a:camera prst="orthographicFront"/>
            <a:lightRig rig="threePt" dir="t"/>
          </a:scene3d>
          <a:sp3d>
            <a:bevelT/>
          </a:sp3d>
        </p:spPr>
        <p:txBody>
          <a:bodyPr wrap="square" rtlCol="0">
            <a:spAutoFit/>
          </a:bodyPr>
          <a:lstStyle/>
          <a:p>
            <a:pPr algn="ctr"/>
            <a:r>
              <a:rPr lang="en-US" sz="4000" b="1" dirty="0" smtClean="0">
                <a:solidFill>
                  <a:srgbClr val="FFEBFF"/>
                </a:solidFill>
              </a:rPr>
              <a:t>Cure</a:t>
            </a:r>
            <a:endParaRPr lang="en-US" sz="4000" b="1" dirty="0">
              <a:solidFill>
                <a:srgbClr val="FFEBFF"/>
              </a:solidFill>
            </a:endParaRPr>
          </a:p>
        </p:txBody>
      </p:sp>
      <p:sp>
        <p:nvSpPr>
          <p:cNvPr id="26" name="TextBox 25"/>
          <p:cNvSpPr txBox="1"/>
          <p:nvPr/>
        </p:nvSpPr>
        <p:spPr>
          <a:xfrm>
            <a:off x="3359523" y="3824861"/>
            <a:ext cx="5472953" cy="1323439"/>
          </a:xfrm>
          <a:prstGeom prst="rect">
            <a:avLst/>
          </a:prstGeom>
          <a:solidFill>
            <a:srgbClr val="8700C8"/>
          </a:solidFill>
          <a:ln>
            <a:solidFill>
              <a:srgbClr val="3A003A"/>
            </a:solidFill>
          </a:ln>
          <a:scene3d>
            <a:camera prst="orthographicFront"/>
            <a:lightRig rig="threePt" dir="t"/>
          </a:scene3d>
          <a:sp3d>
            <a:bevelT/>
          </a:sp3d>
        </p:spPr>
        <p:txBody>
          <a:bodyPr wrap="square" rtlCol="0">
            <a:spAutoFit/>
          </a:bodyPr>
          <a:lstStyle/>
          <a:p>
            <a:pPr algn="ctr"/>
            <a:r>
              <a:rPr lang="en-US" sz="4000" b="1" dirty="0" smtClean="0">
                <a:solidFill>
                  <a:srgbClr val="FFEBFF"/>
                </a:solidFill>
              </a:rPr>
              <a:t>Mindfulness</a:t>
            </a:r>
          </a:p>
          <a:p>
            <a:pPr algn="ctr"/>
            <a:r>
              <a:rPr lang="en-US" sz="4000" b="1" dirty="0" smtClean="0">
                <a:solidFill>
                  <a:srgbClr val="FFEBFF"/>
                </a:solidFill>
              </a:rPr>
              <a:t>Meditation</a:t>
            </a:r>
            <a:endParaRPr lang="en-US" sz="4000" b="1" dirty="0">
              <a:solidFill>
                <a:srgbClr val="FFEBFF"/>
              </a:solidFill>
            </a:endParaRPr>
          </a:p>
        </p:txBody>
      </p:sp>
      <p:sp>
        <p:nvSpPr>
          <p:cNvPr id="27" name="TextBox 26"/>
          <p:cNvSpPr txBox="1"/>
          <p:nvPr/>
        </p:nvSpPr>
        <p:spPr>
          <a:xfrm>
            <a:off x="995082" y="5322902"/>
            <a:ext cx="10125636" cy="1323439"/>
          </a:xfrm>
          <a:prstGeom prst="rect">
            <a:avLst/>
          </a:prstGeom>
          <a:solidFill>
            <a:srgbClr val="8700C8"/>
          </a:solidFill>
          <a:ln>
            <a:solidFill>
              <a:srgbClr val="3A003A"/>
            </a:solidFill>
          </a:ln>
          <a:scene3d>
            <a:camera prst="orthographicFront"/>
            <a:lightRig rig="threePt" dir="t"/>
          </a:scene3d>
          <a:sp3d>
            <a:bevelT/>
          </a:sp3d>
        </p:spPr>
        <p:txBody>
          <a:bodyPr wrap="square" rtlCol="0">
            <a:spAutoFit/>
          </a:bodyPr>
          <a:lstStyle/>
          <a:p>
            <a:pPr algn="ctr"/>
            <a:r>
              <a:rPr lang="en-US" sz="4000" b="1" dirty="0" smtClean="0">
                <a:solidFill>
                  <a:srgbClr val="FFEBFF"/>
                </a:solidFill>
              </a:rPr>
              <a:t>Objectively observe thoughts arise, change, and disappear without identifying with them</a:t>
            </a:r>
            <a:endParaRPr lang="en-US" sz="4000" b="1" dirty="0">
              <a:solidFill>
                <a:srgbClr val="FFEBFF"/>
              </a:solidFill>
            </a:endParaRPr>
          </a:p>
        </p:txBody>
      </p:sp>
    </p:spTree>
    <p:extLst>
      <p:ext uri="{BB962C8B-B14F-4D97-AF65-F5344CB8AC3E}">
        <p14:creationId xmlns:p14="http://schemas.microsoft.com/office/powerpoint/2010/main" val="352349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962"/>
            <a:ext cx="12192000" cy="830997"/>
          </a:xfrm>
          <a:prstGeom prst="rect">
            <a:avLst/>
          </a:prstGeom>
          <a:solidFill>
            <a:srgbClr val="00A7E6"/>
          </a:solidFill>
          <a:scene3d>
            <a:camera prst="orthographicFront"/>
            <a:lightRig rig="threePt" dir="t"/>
          </a:scene3d>
          <a:sp3d>
            <a:bevelT/>
          </a:sp3d>
        </p:spPr>
        <p:txBody>
          <a:bodyPr wrap="square" rtlCol="0">
            <a:spAutoFit/>
          </a:bodyPr>
          <a:lstStyle/>
          <a:p>
            <a:pPr algn="ctr"/>
            <a:r>
              <a:rPr lang="en-US" sz="4800" b="1" dirty="0" smtClean="0">
                <a:solidFill>
                  <a:srgbClr val="FFEBFF"/>
                </a:solidFill>
              </a:rPr>
              <a:t>5 Aggregates (S</a:t>
            </a:r>
            <a:r>
              <a:rPr lang="en-US" sz="4800" b="1" dirty="0">
                <a:solidFill>
                  <a:srgbClr val="FFEBFF"/>
                </a:solidFill>
              </a:rPr>
              <a:t>. </a:t>
            </a:r>
            <a:r>
              <a:rPr lang="en-US" sz="4800" b="1" dirty="0" err="1" smtClean="0">
                <a:solidFill>
                  <a:srgbClr val="FFEBFF"/>
                </a:solidFill>
              </a:rPr>
              <a:t>Skandha</a:t>
            </a:r>
            <a:r>
              <a:rPr lang="en-US" sz="4800" b="1" dirty="0" smtClean="0">
                <a:solidFill>
                  <a:srgbClr val="FFEBFF"/>
                </a:solidFill>
              </a:rPr>
              <a:t> ; C. </a:t>
            </a:r>
            <a:r>
              <a:rPr lang="ja-JP" altLang="en-US" sz="4800" b="1" dirty="0">
                <a:solidFill>
                  <a:srgbClr val="FFEBFF"/>
                </a:solidFill>
              </a:rPr>
              <a:t>五蘊</a:t>
            </a:r>
            <a:r>
              <a:rPr lang="en-US" altLang="ja-JP" sz="4800" b="1" dirty="0" smtClean="0">
                <a:solidFill>
                  <a:srgbClr val="FFEBFF"/>
                </a:solidFill>
              </a:rPr>
              <a:t>)</a:t>
            </a:r>
            <a:endParaRPr lang="en-US" sz="4800" b="1" dirty="0">
              <a:solidFill>
                <a:srgbClr val="FFEBFF"/>
              </a:solidFill>
            </a:endParaRPr>
          </a:p>
        </p:txBody>
      </p:sp>
      <p:sp>
        <p:nvSpPr>
          <p:cNvPr id="6" name="TextBox 5"/>
          <p:cNvSpPr txBox="1"/>
          <p:nvPr/>
        </p:nvSpPr>
        <p:spPr>
          <a:xfrm>
            <a:off x="1523998" y="2964591"/>
            <a:ext cx="9144001" cy="2246769"/>
          </a:xfrm>
          <a:prstGeom prst="rect">
            <a:avLst/>
          </a:prstGeom>
          <a:solidFill>
            <a:srgbClr val="5000B4"/>
          </a:solidFill>
          <a:ln>
            <a:solidFill>
              <a:srgbClr val="320064"/>
            </a:solidFill>
          </a:ln>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sz="4000" b="1" dirty="0" smtClean="0">
                <a:solidFill>
                  <a:schemeClr val="bg1"/>
                </a:solidFill>
              </a:rPr>
              <a:t>Freedom “without feature or surface, without end, luminous all around”</a:t>
            </a:r>
            <a:endParaRPr lang="en-US" sz="4000" b="1" dirty="0" smtClean="0">
              <a:solidFill>
                <a:schemeClr val="bg1"/>
              </a:solidFill>
            </a:endParaRPr>
          </a:p>
          <a:p>
            <a:pPr algn="r"/>
            <a:r>
              <a:rPr lang="en-US" sz="3600" b="1" dirty="0">
                <a:solidFill>
                  <a:schemeClr val="bg1"/>
                </a:solidFill>
              </a:rPr>
              <a:t> </a:t>
            </a:r>
            <a:r>
              <a:rPr lang="en-US" sz="2400" b="1" dirty="0" err="1">
                <a:solidFill>
                  <a:schemeClr val="bg1"/>
                </a:solidFill>
              </a:rPr>
              <a:t>Thanissaro</a:t>
            </a:r>
            <a:r>
              <a:rPr lang="en-US" sz="2400" b="1" dirty="0">
                <a:solidFill>
                  <a:schemeClr val="bg1"/>
                </a:solidFill>
              </a:rPr>
              <a:t> </a:t>
            </a:r>
            <a:r>
              <a:rPr lang="en-US" sz="2400" b="1" dirty="0" err="1" smtClean="0">
                <a:solidFill>
                  <a:schemeClr val="bg1"/>
                </a:solidFill>
              </a:rPr>
              <a:t>Bhikkhu</a:t>
            </a:r>
            <a:r>
              <a:rPr lang="en-US" sz="2400" b="1" dirty="0" smtClean="0">
                <a:solidFill>
                  <a:schemeClr val="bg1"/>
                </a:solidFill>
              </a:rPr>
              <a:t>.  “The </a:t>
            </a:r>
            <a:r>
              <a:rPr lang="en-US" sz="2400" b="1" dirty="0">
                <a:solidFill>
                  <a:schemeClr val="bg1"/>
                </a:solidFill>
              </a:rPr>
              <a:t>Five </a:t>
            </a:r>
            <a:r>
              <a:rPr lang="en-US" sz="2400" b="1" dirty="0" smtClean="0">
                <a:solidFill>
                  <a:schemeClr val="bg1"/>
                </a:solidFill>
              </a:rPr>
              <a:t>Aggregates: A </a:t>
            </a:r>
            <a:r>
              <a:rPr lang="en-US" sz="2400" b="1" dirty="0">
                <a:solidFill>
                  <a:schemeClr val="bg1"/>
                </a:solidFill>
              </a:rPr>
              <a:t>Study Guide</a:t>
            </a:r>
            <a:r>
              <a:rPr lang="en-US" sz="2400" b="1" dirty="0" smtClean="0">
                <a:solidFill>
                  <a:schemeClr val="bg1"/>
                </a:solidFill>
              </a:rPr>
              <a:t>.”  </a:t>
            </a:r>
            <a:r>
              <a:rPr lang="en-US" sz="2400" b="1" dirty="0">
                <a:solidFill>
                  <a:schemeClr val="bg1"/>
                </a:solidFill>
              </a:rPr>
              <a:t>https://</a:t>
            </a:r>
            <a:r>
              <a:rPr lang="en-US" sz="2400" b="1" dirty="0" smtClean="0">
                <a:solidFill>
                  <a:schemeClr val="bg1"/>
                </a:solidFill>
              </a:rPr>
              <a:t>www.accesstoinsight.org/lib/study/khandha.html</a:t>
            </a:r>
          </a:p>
        </p:txBody>
      </p:sp>
      <p:sp>
        <p:nvSpPr>
          <p:cNvPr id="7" name="Title 1"/>
          <p:cNvSpPr txBox="1">
            <a:spLocks/>
          </p:cNvSpPr>
          <p:nvPr/>
        </p:nvSpPr>
        <p:spPr>
          <a:xfrm>
            <a:off x="2364439" y="1317448"/>
            <a:ext cx="7463117" cy="1166653"/>
          </a:xfrm>
          <a:prstGeom prst="rect">
            <a:avLst/>
          </a:prstGeom>
          <a:solidFill>
            <a:srgbClr val="9900CC"/>
          </a:solidFill>
          <a:scene3d>
            <a:camera prst="orthographicFront"/>
            <a:lightRig rig="threePt" dir="t"/>
          </a:scene3d>
          <a:sp3d>
            <a:bevel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chemeClr val="bg1"/>
                </a:solidFill>
                <a:latin typeface="Arial" panose="020B0604020202020204" pitchFamily="34" charset="0"/>
                <a:cs typeface="Arial" panose="020B0604020202020204" pitchFamily="34" charset="0"/>
              </a:rPr>
              <a:t>Freedom</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039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15298" y="1890584"/>
            <a:ext cx="8303740" cy="2923877"/>
          </a:xfrm>
          <a:prstGeom prst="rect">
            <a:avLst/>
          </a:prstGeom>
          <a:solidFill>
            <a:srgbClr val="7030A0"/>
          </a:solidFill>
          <a:ln w="57150">
            <a:solidFill>
              <a:srgbClr val="430086"/>
            </a:solidFill>
          </a:ln>
          <a:effectLst>
            <a:glow rad="381000">
              <a:srgbClr val="FFCCFF">
                <a:alpha val="60000"/>
              </a:srgbClr>
            </a:glow>
          </a:effectLst>
          <a:scene3d>
            <a:camera prst="orthographicFront"/>
            <a:lightRig rig="threePt" dir="t"/>
          </a:scene3d>
          <a:sp3d>
            <a:bevelT/>
          </a:sp3d>
        </p:spPr>
        <p:txBody>
          <a:bodyPr wrap="square" rtlCol="0">
            <a:spAutoFit/>
          </a:bodyPr>
          <a:lstStyle/>
          <a:p>
            <a:pPr algn="ctr"/>
            <a:endParaRPr lang="en-US" sz="4000" b="1" dirty="0" smtClean="0">
              <a:solidFill>
                <a:srgbClr val="FFEBFF"/>
              </a:solidFill>
              <a:latin typeface="Monotype Corsiva" panose="03010101010201010101" pitchFamily="66" charset="0"/>
              <a:cs typeface="Arial" panose="020B0604020202020204" pitchFamily="34" charset="0"/>
            </a:endParaRPr>
          </a:p>
          <a:p>
            <a:pPr algn="ctr"/>
            <a:r>
              <a:rPr lang="en-US" sz="7200" b="1" dirty="0" smtClean="0">
                <a:solidFill>
                  <a:srgbClr val="FFEBFF"/>
                </a:solidFill>
                <a:latin typeface="Monotype Corsiva" panose="03010101010201010101" pitchFamily="66" charset="0"/>
                <a:cs typeface="Arial" panose="020B0604020202020204" pitchFamily="34" charset="0"/>
              </a:rPr>
              <a:t>May all sentient beings be free of suffering</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36498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962"/>
            <a:ext cx="12192000" cy="830997"/>
          </a:xfrm>
          <a:prstGeom prst="rect">
            <a:avLst/>
          </a:prstGeom>
          <a:solidFill>
            <a:srgbClr val="00A7E6"/>
          </a:solidFill>
          <a:scene3d>
            <a:camera prst="orthographicFront"/>
            <a:lightRig rig="threePt" dir="t"/>
          </a:scene3d>
          <a:sp3d>
            <a:bevelT/>
          </a:sp3d>
        </p:spPr>
        <p:txBody>
          <a:bodyPr wrap="square" rtlCol="0">
            <a:spAutoFit/>
          </a:bodyPr>
          <a:lstStyle/>
          <a:p>
            <a:pPr algn="ctr"/>
            <a:r>
              <a:rPr lang="en-US" sz="4800" b="1" dirty="0" smtClean="0">
                <a:solidFill>
                  <a:srgbClr val="FFEBFF"/>
                </a:solidFill>
              </a:rPr>
              <a:t>5 Aggregates (S</a:t>
            </a:r>
            <a:r>
              <a:rPr lang="en-US" sz="4800" b="1" dirty="0">
                <a:solidFill>
                  <a:srgbClr val="FFEBFF"/>
                </a:solidFill>
              </a:rPr>
              <a:t>. </a:t>
            </a:r>
            <a:r>
              <a:rPr lang="en-US" sz="4800" b="1" dirty="0" err="1" smtClean="0">
                <a:solidFill>
                  <a:srgbClr val="FFEBFF"/>
                </a:solidFill>
              </a:rPr>
              <a:t>Skandha</a:t>
            </a:r>
            <a:r>
              <a:rPr lang="en-US" sz="4800" b="1" dirty="0" smtClean="0">
                <a:solidFill>
                  <a:srgbClr val="FFEBFF"/>
                </a:solidFill>
              </a:rPr>
              <a:t> ; C. </a:t>
            </a:r>
            <a:r>
              <a:rPr lang="ja-JP" altLang="en-US" sz="4800" b="1" dirty="0">
                <a:solidFill>
                  <a:srgbClr val="FFEBFF"/>
                </a:solidFill>
              </a:rPr>
              <a:t>五蘊</a:t>
            </a:r>
            <a:r>
              <a:rPr lang="en-US" altLang="ja-JP" sz="4800" b="1" dirty="0" smtClean="0">
                <a:solidFill>
                  <a:srgbClr val="FFEBFF"/>
                </a:solidFill>
              </a:rPr>
              <a:t>)</a:t>
            </a:r>
            <a:endParaRPr lang="en-US" sz="4800" b="1" dirty="0">
              <a:solidFill>
                <a:srgbClr val="FFEBFF"/>
              </a:solidFill>
            </a:endParaRPr>
          </a:p>
        </p:txBody>
      </p:sp>
      <p:sp>
        <p:nvSpPr>
          <p:cNvPr id="6" name="TextBox 5"/>
          <p:cNvSpPr txBox="1"/>
          <p:nvPr/>
        </p:nvSpPr>
        <p:spPr>
          <a:xfrm>
            <a:off x="602672" y="2278791"/>
            <a:ext cx="10986656" cy="4339650"/>
          </a:xfrm>
          <a:prstGeom prst="rect">
            <a:avLst/>
          </a:prstGeom>
          <a:solidFill>
            <a:srgbClr val="5000B4"/>
          </a:solidFill>
          <a:ln>
            <a:solidFill>
              <a:srgbClr val="320064"/>
            </a:solidFill>
          </a:ln>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sz="3600" b="1" dirty="0" smtClean="0">
                <a:solidFill>
                  <a:schemeClr val="bg1"/>
                </a:solidFill>
              </a:rPr>
              <a:t>Taking each </a:t>
            </a:r>
            <a:r>
              <a:rPr lang="en-US" sz="3600" b="1" dirty="0" err="1" smtClean="0">
                <a:solidFill>
                  <a:schemeClr val="bg1"/>
                </a:solidFill>
              </a:rPr>
              <a:t>khandha</a:t>
            </a:r>
            <a:r>
              <a:rPr lang="en-US" sz="3600" b="1" dirty="0" smtClean="0">
                <a:solidFill>
                  <a:schemeClr val="bg1"/>
                </a:solidFill>
              </a:rPr>
              <a:t> in turn, [The Buddha] asked: “Is it constant or inconstant?”  Inconstant.  “And is what is inconstant stressful or pleasurable?”  Stressful.  “And is it fitting to regard what is inconstant, stressful, subject to change as: ‘This is mine.  This is my self.  This is what I am’?”  No.</a:t>
            </a:r>
            <a:endParaRPr lang="en-US" sz="3600" b="1" dirty="0" smtClean="0">
              <a:solidFill>
                <a:schemeClr val="bg1"/>
              </a:solidFill>
            </a:endParaRPr>
          </a:p>
          <a:p>
            <a:pPr algn="r"/>
            <a:r>
              <a:rPr lang="en-US" sz="3600" b="1" dirty="0">
                <a:solidFill>
                  <a:schemeClr val="bg1"/>
                </a:solidFill>
              </a:rPr>
              <a:t> </a:t>
            </a:r>
            <a:r>
              <a:rPr lang="en-US" sz="2400" b="1" dirty="0" err="1">
                <a:solidFill>
                  <a:schemeClr val="bg1"/>
                </a:solidFill>
              </a:rPr>
              <a:t>Thanissaro</a:t>
            </a:r>
            <a:r>
              <a:rPr lang="en-US" sz="2400" b="1" dirty="0">
                <a:solidFill>
                  <a:schemeClr val="bg1"/>
                </a:solidFill>
              </a:rPr>
              <a:t> </a:t>
            </a:r>
            <a:r>
              <a:rPr lang="en-US" sz="2400" b="1" dirty="0" err="1" smtClean="0">
                <a:solidFill>
                  <a:schemeClr val="bg1"/>
                </a:solidFill>
              </a:rPr>
              <a:t>Bhikkhu</a:t>
            </a:r>
            <a:r>
              <a:rPr lang="en-US" sz="2400" b="1" dirty="0" smtClean="0">
                <a:solidFill>
                  <a:schemeClr val="bg1"/>
                </a:solidFill>
              </a:rPr>
              <a:t>.  “The </a:t>
            </a:r>
            <a:r>
              <a:rPr lang="en-US" sz="2400" b="1" dirty="0">
                <a:solidFill>
                  <a:schemeClr val="bg1"/>
                </a:solidFill>
              </a:rPr>
              <a:t>Five </a:t>
            </a:r>
            <a:r>
              <a:rPr lang="en-US" sz="2400" b="1" dirty="0" smtClean="0">
                <a:solidFill>
                  <a:schemeClr val="bg1"/>
                </a:solidFill>
              </a:rPr>
              <a:t>Aggregates: A </a:t>
            </a:r>
            <a:r>
              <a:rPr lang="en-US" sz="2400" b="1" dirty="0">
                <a:solidFill>
                  <a:schemeClr val="bg1"/>
                </a:solidFill>
              </a:rPr>
              <a:t>Study Guide.” https://</a:t>
            </a:r>
            <a:r>
              <a:rPr lang="en-US" sz="2400" b="1" dirty="0" smtClean="0">
                <a:solidFill>
                  <a:schemeClr val="bg1"/>
                </a:solidFill>
              </a:rPr>
              <a:t>www.accesstoinsight.org/lib/study/khandha.html</a:t>
            </a:r>
          </a:p>
        </p:txBody>
      </p:sp>
      <p:sp>
        <p:nvSpPr>
          <p:cNvPr id="7" name="Title 1"/>
          <p:cNvSpPr txBox="1">
            <a:spLocks/>
          </p:cNvSpPr>
          <p:nvPr/>
        </p:nvSpPr>
        <p:spPr>
          <a:xfrm>
            <a:off x="2364441" y="974548"/>
            <a:ext cx="7463117" cy="1166653"/>
          </a:xfrm>
          <a:prstGeom prst="rect">
            <a:avLst/>
          </a:prstGeom>
          <a:solidFill>
            <a:srgbClr val="9900CC"/>
          </a:solidFill>
          <a:scene3d>
            <a:camera prst="orthographicFront"/>
            <a:lightRig rig="threePt" dir="t"/>
          </a:scene3d>
          <a:sp3d>
            <a:bevel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chemeClr val="bg1"/>
                </a:solidFill>
                <a:latin typeface="Arial" panose="020B0604020202020204" pitchFamily="34" charset="0"/>
                <a:cs typeface="Arial" panose="020B0604020202020204" pitchFamily="34" charset="0"/>
              </a:rPr>
              <a:t>Seeking a Cure</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618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962"/>
            <a:ext cx="12192000" cy="830997"/>
          </a:xfrm>
          <a:prstGeom prst="rect">
            <a:avLst/>
          </a:prstGeom>
          <a:solidFill>
            <a:srgbClr val="00A7E6"/>
          </a:solidFill>
          <a:scene3d>
            <a:camera prst="orthographicFront"/>
            <a:lightRig rig="threePt" dir="t"/>
          </a:scene3d>
          <a:sp3d>
            <a:bevelT/>
          </a:sp3d>
        </p:spPr>
        <p:txBody>
          <a:bodyPr wrap="square" rtlCol="0">
            <a:spAutoFit/>
          </a:bodyPr>
          <a:lstStyle/>
          <a:p>
            <a:pPr algn="ctr"/>
            <a:r>
              <a:rPr lang="en-US" sz="4800" b="1" dirty="0" smtClean="0">
                <a:solidFill>
                  <a:srgbClr val="FFEBFF"/>
                </a:solidFill>
              </a:rPr>
              <a:t>5 Aggregates (S</a:t>
            </a:r>
            <a:r>
              <a:rPr lang="en-US" sz="4800" b="1" dirty="0">
                <a:solidFill>
                  <a:srgbClr val="FFEBFF"/>
                </a:solidFill>
              </a:rPr>
              <a:t>. </a:t>
            </a:r>
            <a:r>
              <a:rPr lang="en-US" sz="4800" b="1" dirty="0" err="1" smtClean="0">
                <a:solidFill>
                  <a:srgbClr val="FFEBFF"/>
                </a:solidFill>
              </a:rPr>
              <a:t>Skandha</a:t>
            </a:r>
            <a:r>
              <a:rPr lang="en-US" sz="4800" b="1" dirty="0" smtClean="0">
                <a:solidFill>
                  <a:srgbClr val="FFEBFF"/>
                </a:solidFill>
              </a:rPr>
              <a:t> ; C. </a:t>
            </a:r>
            <a:r>
              <a:rPr lang="ja-JP" altLang="en-US" sz="4800" b="1" dirty="0">
                <a:solidFill>
                  <a:srgbClr val="FFEBFF"/>
                </a:solidFill>
              </a:rPr>
              <a:t>五蘊</a:t>
            </a:r>
            <a:r>
              <a:rPr lang="en-US" altLang="ja-JP" sz="4800" b="1" dirty="0" smtClean="0">
                <a:solidFill>
                  <a:srgbClr val="FFEBFF"/>
                </a:solidFill>
              </a:rPr>
              <a:t>)</a:t>
            </a:r>
            <a:endParaRPr lang="en-US" sz="4800" b="1" dirty="0">
              <a:solidFill>
                <a:srgbClr val="FFEBFF"/>
              </a:solidFill>
            </a:endParaRPr>
          </a:p>
        </p:txBody>
      </p:sp>
      <p:sp>
        <p:nvSpPr>
          <p:cNvPr id="10" name="TextBox 9"/>
          <p:cNvSpPr txBox="1"/>
          <p:nvPr/>
        </p:nvSpPr>
        <p:spPr>
          <a:xfrm>
            <a:off x="713509" y="835674"/>
            <a:ext cx="10986656" cy="1323439"/>
          </a:xfrm>
          <a:prstGeom prst="rect">
            <a:avLst/>
          </a:prstGeom>
          <a:solidFill>
            <a:srgbClr val="5000B4"/>
          </a:solidFill>
          <a:ln>
            <a:solidFill>
              <a:srgbClr val="320064"/>
            </a:solidFill>
          </a:ln>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pPr algn="ctr"/>
            <a:r>
              <a:rPr lang="en-US" sz="4000" b="1" dirty="0" smtClean="0">
                <a:solidFill>
                  <a:schemeClr val="bg1"/>
                </a:solidFill>
              </a:rPr>
              <a:t>Four Sights That Motivated Prince Siddhartha to Undertake a Spiritual Path</a:t>
            </a:r>
            <a:endParaRPr lang="en-US" sz="4000" b="1" dirty="0" smtClean="0">
              <a:solidFill>
                <a:schemeClr val="bg1"/>
              </a:solidFill>
            </a:endParaRPr>
          </a:p>
        </p:txBody>
      </p:sp>
      <p:sp>
        <p:nvSpPr>
          <p:cNvPr id="29" name="TextBox 28"/>
          <p:cNvSpPr txBox="1"/>
          <p:nvPr/>
        </p:nvSpPr>
        <p:spPr>
          <a:xfrm>
            <a:off x="564485" y="3164310"/>
            <a:ext cx="2767212" cy="553998"/>
          </a:xfrm>
          <a:prstGeom prst="rect">
            <a:avLst/>
          </a:prstGeom>
          <a:solidFill>
            <a:srgbClr val="9900CC"/>
          </a:solidFill>
          <a:scene3d>
            <a:camera prst="orthographicFront"/>
            <a:lightRig rig="threePt" dir="t"/>
          </a:scene3d>
          <a:sp3d>
            <a:bevelT/>
          </a:sp3d>
        </p:spPr>
        <p:txBody>
          <a:bodyPr wrap="square" rtlCol="0">
            <a:spAutoFit/>
          </a:bodyPr>
          <a:lstStyle/>
          <a:p>
            <a:pPr marL="111125" algn="ctr"/>
            <a:r>
              <a:rPr lang="en-US" sz="3000" b="1" dirty="0" smtClean="0">
                <a:solidFill>
                  <a:schemeClr val="bg1"/>
                </a:solidFill>
                <a:latin typeface="Arial" panose="020B0604020202020204" pitchFamily="34" charset="0"/>
                <a:cs typeface="Arial" panose="020B0604020202020204" pitchFamily="34" charset="0"/>
              </a:rPr>
              <a:t>Old Age</a:t>
            </a:r>
            <a:endParaRPr lang="en-US" sz="3000" b="1"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564485" y="3854457"/>
            <a:ext cx="2767212" cy="553998"/>
          </a:xfrm>
          <a:prstGeom prst="rect">
            <a:avLst/>
          </a:prstGeom>
          <a:solidFill>
            <a:srgbClr val="9900CC"/>
          </a:solidFill>
          <a:scene3d>
            <a:camera prst="orthographicFront"/>
            <a:lightRig rig="threePt" dir="t"/>
          </a:scene3d>
          <a:sp3d>
            <a:bevelT/>
          </a:sp3d>
        </p:spPr>
        <p:txBody>
          <a:bodyPr wrap="square" rtlCol="0">
            <a:spAutoFit/>
          </a:bodyPr>
          <a:lstStyle/>
          <a:p>
            <a:pPr marL="111125" algn="ctr"/>
            <a:r>
              <a:rPr lang="en-US" sz="3000" b="1" dirty="0" smtClean="0">
                <a:solidFill>
                  <a:schemeClr val="bg1"/>
                </a:solidFill>
                <a:latin typeface="Arial" panose="020B0604020202020204" pitchFamily="34" charset="0"/>
                <a:cs typeface="Arial" panose="020B0604020202020204" pitchFamily="34" charset="0"/>
              </a:rPr>
              <a:t>Sickness</a:t>
            </a:r>
            <a:endParaRPr lang="en-US" sz="3000" b="1"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564485" y="4544604"/>
            <a:ext cx="2767212" cy="553998"/>
          </a:xfrm>
          <a:prstGeom prst="rect">
            <a:avLst/>
          </a:prstGeom>
          <a:solidFill>
            <a:srgbClr val="9900CC"/>
          </a:solidFill>
          <a:scene3d>
            <a:camera prst="orthographicFront"/>
            <a:lightRig rig="threePt" dir="t"/>
          </a:scene3d>
          <a:sp3d>
            <a:bevelT/>
          </a:sp3d>
        </p:spPr>
        <p:txBody>
          <a:bodyPr wrap="square" rtlCol="0">
            <a:spAutoFit/>
          </a:bodyPr>
          <a:lstStyle/>
          <a:p>
            <a:pPr marL="111125" algn="ctr"/>
            <a:r>
              <a:rPr lang="en-US" sz="3000" b="1" dirty="0" smtClean="0">
                <a:solidFill>
                  <a:schemeClr val="bg1"/>
                </a:solidFill>
                <a:latin typeface="Arial" panose="020B0604020202020204" pitchFamily="34" charset="0"/>
                <a:cs typeface="Arial" panose="020B0604020202020204" pitchFamily="34" charset="0"/>
              </a:rPr>
              <a:t>Death</a:t>
            </a:r>
            <a:endParaRPr lang="en-US" sz="3000" b="1"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9478" y="2313436"/>
            <a:ext cx="5193071" cy="4447581"/>
          </a:xfrm>
          <a:prstGeom prst="rect">
            <a:avLst/>
          </a:prstGeom>
        </p:spPr>
      </p:pic>
      <p:sp>
        <p:nvSpPr>
          <p:cNvPr id="3" name="Rectangle 2"/>
          <p:cNvSpPr/>
          <p:nvPr/>
        </p:nvSpPr>
        <p:spPr>
          <a:xfrm>
            <a:off x="9019309" y="5283689"/>
            <a:ext cx="3172691" cy="1477328"/>
          </a:xfrm>
          <a:prstGeom prst="rect">
            <a:avLst/>
          </a:prstGeom>
        </p:spPr>
        <p:txBody>
          <a:bodyPr wrap="square">
            <a:spAutoFit/>
          </a:bodyPr>
          <a:lstStyle/>
          <a:p>
            <a:r>
              <a:rPr lang="en-US" dirty="0"/>
              <a:t>By </a:t>
            </a:r>
            <a:r>
              <a:rPr lang="en-US" dirty="0" err="1"/>
              <a:t>User:Sacca</a:t>
            </a:r>
            <a:r>
              <a:rPr lang="en-US" dirty="0"/>
              <a:t> - Picture of a painting in a Laotian Temple, Public Domain, https://commons.wikimedia.org/w/index.php?curid=800455</a:t>
            </a:r>
          </a:p>
        </p:txBody>
      </p:sp>
      <p:sp>
        <p:nvSpPr>
          <p:cNvPr id="14" name="TextBox 13"/>
          <p:cNvSpPr txBox="1"/>
          <p:nvPr/>
        </p:nvSpPr>
        <p:spPr>
          <a:xfrm>
            <a:off x="564484" y="5510465"/>
            <a:ext cx="2767212" cy="707886"/>
          </a:xfrm>
          <a:prstGeom prst="rect">
            <a:avLst/>
          </a:prstGeom>
          <a:solidFill>
            <a:srgbClr val="9900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marL="111125" algn="ctr"/>
            <a:r>
              <a:rPr lang="en-US" sz="4000" b="1" dirty="0" smtClean="0">
                <a:solidFill>
                  <a:schemeClr val="bg1"/>
                </a:solidFill>
                <a:latin typeface="Arial" panose="020B0604020202020204" pitchFamily="34" charset="0"/>
                <a:cs typeface="Arial" panose="020B0604020202020204" pitchFamily="34" charset="0"/>
              </a:rPr>
              <a:t>Sage</a:t>
            </a:r>
            <a:endParaRPr lang="en-US" sz="4000" b="1"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294102" y="2988825"/>
            <a:ext cx="3307977" cy="2245926"/>
          </a:xfrm>
          <a:prstGeom prst="rect">
            <a:avLst/>
          </a:prstGeom>
          <a:noFill/>
          <a:ln w="190500">
            <a:solidFill>
              <a:srgbClr val="FF33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94101" y="2230604"/>
            <a:ext cx="3307977" cy="622072"/>
          </a:xfrm>
          <a:prstGeom prst="rect">
            <a:avLst/>
          </a:prstGeom>
          <a:solidFill>
            <a:srgbClr val="FF3399"/>
          </a:solidFill>
          <a:ln w="190500">
            <a:solidFill>
              <a:srgbClr val="FF33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Suffering</a:t>
            </a:r>
            <a:endParaRPr lang="en-US" sz="4000" b="1" dirty="0"/>
          </a:p>
        </p:txBody>
      </p:sp>
    </p:spTree>
    <p:extLst>
      <p:ext uri="{BB962C8B-B14F-4D97-AF65-F5344CB8AC3E}">
        <p14:creationId xmlns:p14="http://schemas.microsoft.com/office/powerpoint/2010/main" val="51256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par>
                          <p:cTn id="19" fill="hold">
                            <p:stCondLst>
                              <p:cond delay="500"/>
                            </p:stCondLst>
                            <p:childTnLst>
                              <p:par>
                                <p:cTn id="20" presetID="10" presetClass="entr" presetSubtype="0" fill="hold" grpId="0" nodeType="afterEffect">
                                  <p:stCondLst>
                                    <p:cond delay="50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par>
                          <p:cTn id="23" fill="hold">
                            <p:stCondLst>
                              <p:cond delay="1500"/>
                            </p:stCondLst>
                            <p:childTnLst>
                              <p:par>
                                <p:cTn id="24" presetID="10" presetClass="entr" presetSubtype="0" fill="hold" grpId="0" nodeType="afterEffect">
                                  <p:stCondLst>
                                    <p:cond delay="50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500"/>
                            </p:stCondLst>
                            <p:childTnLst>
                              <p:par>
                                <p:cTn id="35" presetID="53" presetClass="entr" presetSubtype="16"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16" grpId="0" animBg="1"/>
      <p:bldP spid="17" grpId="0" animBg="1"/>
      <p:bldP spid="3" grpId="0"/>
      <p:bldP spid="14" grpId="0" animBg="1"/>
      <p:bldP spid="15"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9441"/>
            <a:ext cx="12192000" cy="931799"/>
          </a:xfrm>
          <a:solidFill>
            <a:srgbClr val="7030A0"/>
          </a:solidFill>
          <a:scene3d>
            <a:camera prst="orthographicFront"/>
            <a:lightRig rig="threePt" dir="t"/>
          </a:scene3d>
          <a:sp3d>
            <a:bevelT/>
          </a:sp3d>
        </p:spPr>
        <p:txBody>
          <a:bodyPr>
            <a:normAutofit/>
          </a:bodyPr>
          <a:lstStyle/>
          <a:p>
            <a:pPr algn="ctr"/>
            <a:r>
              <a:rPr lang="en-US" sz="4800" b="1" dirty="0" err="1" smtClean="0">
                <a:solidFill>
                  <a:schemeClr val="bg1"/>
                </a:solidFill>
                <a:latin typeface="Arial" panose="020B0604020202020204" pitchFamily="34" charset="0"/>
                <a:cs typeface="Arial" panose="020B0604020202020204" pitchFamily="34" charset="0"/>
              </a:rPr>
              <a:t>Anātman</a:t>
            </a:r>
            <a:endParaRPr lang="en-US" sz="4800" b="1" dirty="0">
              <a:solidFill>
                <a:schemeClr val="bg1"/>
              </a:solidFill>
              <a:latin typeface="Arial" panose="020B0604020202020204" pitchFamily="34" charset="0"/>
              <a:cs typeface="Arial" panose="020B0604020202020204" pitchFamily="34" charset="0"/>
            </a:endParaRPr>
          </a:p>
        </p:txBody>
      </p:sp>
      <p:sp>
        <p:nvSpPr>
          <p:cNvPr id="5" name="Title 1"/>
          <p:cNvSpPr txBox="1">
            <a:spLocks/>
          </p:cNvSpPr>
          <p:nvPr/>
        </p:nvSpPr>
        <p:spPr>
          <a:xfrm>
            <a:off x="3182471" y="2043953"/>
            <a:ext cx="1994647" cy="891990"/>
          </a:xfrm>
          <a:prstGeom prst="rect">
            <a:avLst/>
          </a:prstGeom>
          <a:solidFill>
            <a:srgbClr val="7030A0"/>
          </a:solidFill>
          <a:scene3d>
            <a:camera prst="orthographicFront"/>
            <a:lightRig rig="threePt" dir="t"/>
          </a:scene3d>
          <a:sp3d>
            <a:bevel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chemeClr val="bg1"/>
                </a:solidFill>
                <a:latin typeface="Arial" panose="020B0604020202020204" pitchFamily="34" charset="0"/>
                <a:cs typeface="Arial" panose="020B0604020202020204" pitchFamily="34" charset="0"/>
              </a:rPr>
              <a:t>An</a:t>
            </a:r>
            <a:endParaRPr lang="en-US" sz="4000" b="1" dirty="0">
              <a:solidFill>
                <a:schemeClr val="bg1"/>
              </a:solidFill>
              <a:latin typeface="Arial" panose="020B0604020202020204" pitchFamily="34" charset="0"/>
              <a:cs typeface="Arial" panose="020B0604020202020204" pitchFamily="34" charset="0"/>
            </a:endParaRPr>
          </a:p>
        </p:txBody>
      </p:sp>
      <p:sp>
        <p:nvSpPr>
          <p:cNvPr id="6" name="Title 1"/>
          <p:cNvSpPr txBox="1">
            <a:spLocks/>
          </p:cNvSpPr>
          <p:nvPr/>
        </p:nvSpPr>
        <p:spPr>
          <a:xfrm>
            <a:off x="7019364" y="2043953"/>
            <a:ext cx="2904565" cy="891990"/>
          </a:xfrm>
          <a:prstGeom prst="rect">
            <a:avLst/>
          </a:prstGeom>
          <a:solidFill>
            <a:srgbClr val="7030A0"/>
          </a:solidFill>
          <a:scene3d>
            <a:camera prst="orthographicFront"/>
            <a:lightRig rig="threePt" dir="t"/>
          </a:scene3d>
          <a:sp3d>
            <a:bevel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err="1" smtClean="0">
                <a:solidFill>
                  <a:schemeClr val="bg1"/>
                </a:solidFill>
                <a:latin typeface="Arial" panose="020B0604020202020204" pitchFamily="34" charset="0"/>
                <a:cs typeface="Arial" panose="020B0604020202020204" pitchFamily="34" charset="0"/>
              </a:rPr>
              <a:t>Ātman</a:t>
            </a:r>
            <a:endParaRPr lang="en-US" sz="4000" b="1" dirty="0">
              <a:solidFill>
                <a:schemeClr val="bg1"/>
              </a:solidFill>
              <a:latin typeface="Arial" panose="020B0604020202020204" pitchFamily="34" charset="0"/>
              <a:cs typeface="Arial" panose="020B0604020202020204" pitchFamily="34" charset="0"/>
            </a:endParaRPr>
          </a:p>
        </p:txBody>
      </p:sp>
      <p:sp>
        <p:nvSpPr>
          <p:cNvPr id="7" name="Title 1"/>
          <p:cNvSpPr txBox="1">
            <a:spLocks/>
          </p:cNvSpPr>
          <p:nvPr/>
        </p:nvSpPr>
        <p:spPr>
          <a:xfrm>
            <a:off x="2828364" y="3090925"/>
            <a:ext cx="2702859" cy="1037322"/>
          </a:xfrm>
          <a:prstGeom prst="rect">
            <a:avLst/>
          </a:prstGeom>
          <a:solidFill>
            <a:srgbClr val="9900CC"/>
          </a:solidFill>
          <a:scene3d>
            <a:camera prst="orthographicFront"/>
            <a:lightRig rig="threePt" dir="t"/>
          </a:scene3d>
          <a:sp3d>
            <a:bevel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dirty="0" smtClean="0">
                <a:solidFill>
                  <a:schemeClr val="bg1"/>
                </a:solidFill>
                <a:latin typeface="Arial" panose="020B0604020202020204" pitchFamily="34" charset="0"/>
                <a:cs typeface="Arial" panose="020B0604020202020204" pitchFamily="34" charset="0"/>
              </a:rPr>
              <a:t>Negative prefix</a:t>
            </a:r>
            <a:endParaRPr lang="en-US" sz="3400" b="1" dirty="0">
              <a:solidFill>
                <a:schemeClr val="bg1"/>
              </a:solidFill>
              <a:latin typeface="Arial" panose="020B0604020202020204" pitchFamily="34" charset="0"/>
              <a:cs typeface="Arial" panose="020B0604020202020204" pitchFamily="34" charset="0"/>
            </a:endParaRPr>
          </a:p>
        </p:txBody>
      </p:sp>
      <p:sp>
        <p:nvSpPr>
          <p:cNvPr id="8" name="Title 1"/>
          <p:cNvSpPr txBox="1">
            <a:spLocks/>
          </p:cNvSpPr>
          <p:nvPr/>
        </p:nvSpPr>
        <p:spPr>
          <a:xfrm>
            <a:off x="7120217" y="3090925"/>
            <a:ext cx="2702859" cy="1037322"/>
          </a:xfrm>
          <a:prstGeom prst="rect">
            <a:avLst/>
          </a:prstGeom>
          <a:solidFill>
            <a:srgbClr val="9900CC"/>
          </a:solidFill>
          <a:scene3d>
            <a:camera prst="orthographicFront"/>
            <a:lightRig rig="threePt" dir="t"/>
          </a:scene3d>
          <a:sp3d>
            <a:bevel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dirty="0" smtClean="0">
                <a:solidFill>
                  <a:schemeClr val="bg1"/>
                </a:solidFill>
                <a:latin typeface="Arial" panose="020B0604020202020204" pitchFamily="34" charset="0"/>
                <a:cs typeface="Arial" panose="020B0604020202020204" pitchFamily="34" charset="0"/>
              </a:rPr>
              <a:t>Self</a:t>
            </a:r>
            <a:endParaRPr lang="en-US" sz="3400" b="1"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3356975" y="0"/>
            <a:ext cx="5285984" cy="769441"/>
          </a:xfrm>
          <a:prstGeom prst="rect">
            <a:avLst/>
          </a:prstGeom>
          <a:noFill/>
        </p:spPr>
        <p:txBody>
          <a:bodyPr wrap="square" rtlCol="0">
            <a:spAutoFit/>
          </a:bodyPr>
          <a:lstStyle/>
          <a:p>
            <a:pPr algn="ctr"/>
            <a:r>
              <a:rPr lang="en-US" sz="4400" b="1" dirty="0" smtClean="0">
                <a:solidFill>
                  <a:schemeClr val="bg1"/>
                </a:solidFill>
                <a:effectLst>
                  <a:outerShdw blurRad="38100" dist="38100" dir="2700000" algn="tl">
                    <a:srgbClr val="000000">
                      <a:alpha val="43137"/>
                    </a:srgbClr>
                  </a:outerShdw>
                </a:effectLst>
              </a:rPr>
              <a:t>Review</a:t>
            </a:r>
            <a:endParaRPr lang="en-US" sz="4400" b="1" dirty="0">
              <a:solidFill>
                <a:schemeClr val="bg1"/>
              </a:solidFill>
              <a:effectLst>
                <a:outerShdw blurRad="38100" dist="38100" dir="2700000" algn="tl">
                  <a:srgbClr val="000000">
                    <a:alpha val="43137"/>
                  </a:srgbClr>
                </a:outerShdw>
              </a:effectLst>
            </a:endParaRPr>
          </a:p>
        </p:txBody>
      </p:sp>
      <p:sp>
        <p:nvSpPr>
          <p:cNvPr id="10" name="Oval 9"/>
          <p:cNvSpPr/>
          <p:nvPr/>
        </p:nvSpPr>
        <p:spPr>
          <a:xfrm>
            <a:off x="5021355" y="4128247"/>
            <a:ext cx="2608730" cy="2608730"/>
          </a:xfrm>
          <a:prstGeom prst="ellipse">
            <a:avLst/>
          </a:prstGeom>
          <a:solidFill>
            <a:srgbClr val="0070C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We don’t exist?</a:t>
            </a:r>
            <a:endParaRPr lang="en-US" sz="3600" b="1" dirty="0"/>
          </a:p>
        </p:txBody>
      </p:sp>
      <p:cxnSp>
        <p:nvCxnSpPr>
          <p:cNvPr id="13" name="Straight Connector 12"/>
          <p:cNvCxnSpPr/>
          <p:nvPr/>
        </p:nvCxnSpPr>
        <p:spPr>
          <a:xfrm>
            <a:off x="5185520" y="4370294"/>
            <a:ext cx="2124636" cy="2124636"/>
          </a:xfrm>
          <a:prstGeom prst="line">
            <a:avLst/>
          </a:prstGeom>
          <a:ln w="190500">
            <a:solidFill>
              <a:srgbClr val="FF158A"/>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263402" y="4370294"/>
            <a:ext cx="2124636" cy="2124636"/>
          </a:xfrm>
          <a:prstGeom prst="line">
            <a:avLst/>
          </a:prstGeom>
          <a:ln w="190500">
            <a:solidFill>
              <a:srgbClr val="FF158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163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par>
                          <p:cTn id="38" fill="hold">
                            <p:stCondLst>
                              <p:cond delay="500"/>
                            </p:stCondLst>
                            <p:childTnLst>
                              <p:par>
                                <p:cTn id="39" presetID="22" presetClass="entr" presetSubtype="1"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9441"/>
            <a:ext cx="12192000" cy="931799"/>
          </a:xfrm>
          <a:solidFill>
            <a:srgbClr val="7030A0"/>
          </a:solidFill>
          <a:scene3d>
            <a:camera prst="orthographicFront"/>
            <a:lightRig rig="threePt" dir="t"/>
          </a:scene3d>
          <a:sp3d>
            <a:bevelT/>
          </a:sp3d>
        </p:spPr>
        <p:txBody>
          <a:bodyPr>
            <a:normAutofit/>
          </a:bodyPr>
          <a:lstStyle/>
          <a:p>
            <a:pPr algn="ctr"/>
            <a:r>
              <a:rPr lang="en-US" sz="4800" b="1" dirty="0" err="1" smtClean="0">
                <a:solidFill>
                  <a:schemeClr val="bg1"/>
                </a:solidFill>
                <a:latin typeface="Arial" panose="020B0604020202020204" pitchFamily="34" charset="0"/>
                <a:cs typeface="Arial" panose="020B0604020202020204" pitchFamily="34" charset="0"/>
              </a:rPr>
              <a:t>Anātman</a:t>
            </a:r>
            <a:endParaRPr lang="en-US" sz="4800" b="1" dirty="0">
              <a:solidFill>
                <a:schemeClr val="bg1"/>
              </a:solidFill>
              <a:latin typeface="Arial" panose="020B0604020202020204" pitchFamily="34" charset="0"/>
              <a:cs typeface="Arial" panose="020B0604020202020204" pitchFamily="34" charset="0"/>
            </a:endParaRPr>
          </a:p>
        </p:txBody>
      </p:sp>
      <p:sp>
        <p:nvSpPr>
          <p:cNvPr id="7" name="Title 1"/>
          <p:cNvSpPr txBox="1">
            <a:spLocks/>
          </p:cNvSpPr>
          <p:nvPr/>
        </p:nvSpPr>
        <p:spPr>
          <a:xfrm>
            <a:off x="1510552" y="2230314"/>
            <a:ext cx="2765613" cy="1037322"/>
          </a:xfrm>
          <a:prstGeom prst="rect">
            <a:avLst/>
          </a:prstGeom>
          <a:solidFill>
            <a:srgbClr val="0070C0"/>
          </a:solidFill>
          <a:scene3d>
            <a:camera prst="orthographicFront"/>
            <a:lightRig rig="threePt" dir="t"/>
          </a:scene3d>
          <a:sp3d>
            <a:bevel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dirty="0" smtClean="0">
                <a:solidFill>
                  <a:schemeClr val="bg1"/>
                </a:solidFill>
                <a:latin typeface="Arial" panose="020B0604020202020204" pitchFamily="34" charset="0"/>
                <a:cs typeface="Arial" panose="020B0604020202020204" pitchFamily="34" charset="0"/>
              </a:rPr>
              <a:t>Hinduism</a:t>
            </a:r>
            <a:endParaRPr lang="en-US" sz="3400" b="1" dirty="0">
              <a:solidFill>
                <a:schemeClr val="bg1"/>
              </a:solidFill>
              <a:latin typeface="Arial" panose="020B0604020202020204" pitchFamily="34" charset="0"/>
              <a:cs typeface="Arial" panose="020B0604020202020204" pitchFamily="34" charset="0"/>
            </a:endParaRPr>
          </a:p>
        </p:txBody>
      </p:sp>
      <p:sp>
        <p:nvSpPr>
          <p:cNvPr id="8" name="Title 1"/>
          <p:cNvSpPr txBox="1">
            <a:spLocks/>
          </p:cNvSpPr>
          <p:nvPr/>
        </p:nvSpPr>
        <p:spPr>
          <a:xfrm>
            <a:off x="7900147" y="2230314"/>
            <a:ext cx="2749924" cy="1037322"/>
          </a:xfrm>
          <a:prstGeom prst="rect">
            <a:avLst/>
          </a:prstGeom>
          <a:solidFill>
            <a:srgbClr val="9900CC"/>
          </a:solidFill>
          <a:scene3d>
            <a:camera prst="orthographicFront"/>
            <a:lightRig rig="threePt" dir="t"/>
          </a:scene3d>
          <a:sp3d>
            <a:bevel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dirty="0" smtClean="0">
                <a:solidFill>
                  <a:schemeClr val="bg1"/>
                </a:solidFill>
                <a:latin typeface="Arial" panose="020B0604020202020204" pitchFamily="34" charset="0"/>
                <a:cs typeface="Arial" panose="020B0604020202020204" pitchFamily="34" charset="0"/>
              </a:rPr>
              <a:t>Buddhism</a:t>
            </a:r>
            <a:endParaRPr lang="en-US" sz="3400" b="1"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3356975" y="0"/>
            <a:ext cx="5285984" cy="769441"/>
          </a:xfrm>
          <a:prstGeom prst="rect">
            <a:avLst/>
          </a:prstGeom>
          <a:noFill/>
        </p:spPr>
        <p:txBody>
          <a:bodyPr wrap="square" rtlCol="0">
            <a:spAutoFit/>
          </a:bodyPr>
          <a:lstStyle/>
          <a:p>
            <a:pPr algn="ctr"/>
            <a:r>
              <a:rPr lang="en-US" sz="4400" b="1" dirty="0" smtClean="0">
                <a:solidFill>
                  <a:schemeClr val="bg1"/>
                </a:solidFill>
                <a:effectLst>
                  <a:outerShdw blurRad="38100" dist="38100" dir="2700000" algn="tl">
                    <a:srgbClr val="000000">
                      <a:alpha val="43137"/>
                    </a:srgbClr>
                  </a:outerShdw>
                </a:effectLst>
              </a:rPr>
              <a:t>Review</a:t>
            </a:r>
            <a:endParaRPr lang="en-US" sz="4400" b="1" dirty="0">
              <a:solidFill>
                <a:schemeClr val="bg1"/>
              </a:solidFill>
              <a:effectLst>
                <a:outerShdw blurRad="38100" dist="38100" dir="2700000" algn="tl">
                  <a:srgbClr val="000000">
                    <a:alpha val="43137"/>
                  </a:srgbClr>
                </a:outerShdw>
              </a:effectLst>
            </a:endParaRPr>
          </a:p>
        </p:txBody>
      </p:sp>
      <p:sp>
        <p:nvSpPr>
          <p:cNvPr id="11" name="Title 1"/>
          <p:cNvSpPr txBox="1">
            <a:spLocks/>
          </p:cNvSpPr>
          <p:nvPr/>
        </p:nvSpPr>
        <p:spPr>
          <a:xfrm>
            <a:off x="553570" y="3460533"/>
            <a:ext cx="4679576" cy="1037322"/>
          </a:xfrm>
          <a:prstGeom prst="rect">
            <a:avLst/>
          </a:prstGeom>
          <a:solidFill>
            <a:srgbClr val="0070C0"/>
          </a:solidFill>
          <a:scene3d>
            <a:camera prst="orthographicFront"/>
            <a:lightRig rig="threePt" dir="t"/>
          </a:scene3d>
          <a:sp3d>
            <a:bevel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dirty="0" err="1" smtClean="0">
                <a:solidFill>
                  <a:schemeClr val="bg1"/>
                </a:solidFill>
                <a:latin typeface="Arial" panose="020B0604020202020204" pitchFamily="34" charset="0"/>
                <a:cs typeface="Arial" panose="020B0604020202020204" pitchFamily="34" charset="0"/>
              </a:rPr>
              <a:t>Ātman</a:t>
            </a:r>
            <a:r>
              <a:rPr lang="en-US" sz="3400" b="1" dirty="0" smtClean="0">
                <a:solidFill>
                  <a:schemeClr val="bg1"/>
                </a:solidFill>
                <a:latin typeface="Arial" panose="020B0604020202020204" pitchFamily="34" charset="0"/>
                <a:cs typeface="Arial" panose="020B0604020202020204" pitchFamily="34" charset="0"/>
              </a:rPr>
              <a:t> = Brahman</a:t>
            </a:r>
            <a:endParaRPr lang="en-US" sz="3400" b="1" dirty="0">
              <a:solidFill>
                <a:schemeClr val="bg1"/>
              </a:solidFill>
              <a:latin typeface="Arial" panose="020B0604020202020204" pitchFamily="34" charset="0"/>
              <a:cs typeface="Arial" panose="020B0604020202020204" pitchFamily="34" charset="0"/>
            </a:endParaRPr>
          </a:p>
        </p:txBody>
      </p:sp>
      <p:sp>
        <p:nvSpPr>
          <p:cNvPr id="3" name="Rounded Rectangular Callout 2"/>
          <p:cNvSpPr/>
          <p:nvPr/>
        </p:nvSpPr>
        <p:spPr>
          <a:xfrm>
            <a:off x="215153" y="4798329"/>
            <a:ext cx="2232211" cy="1763836"/>
          </a:xfrm>
          <a:prstGeom prst="wedgeRoundRectCallout">
            <a:avLst>
              <a:gd name="adj1" fmla="val 18793"/>
              <a:gd name="adj2" fmla="val -82821"/>
              <a:gd name="adj3" fmla="val 16667"/>
            </a:avLst>
          </a:prstGeom>
          <a:solidFill>
            <a:srgbClr val="0070C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Permanent, unchanging, self of the individual</a:t>
            </a:r>
            <a:endParaRPr lang="en-US" sz="2400" b="1" dirty="0"/>
          </a:p>
        </p:txBody>
      </p:sp>
      <p:sp>
        <p:nvSpPr>
          <p:cNvPr id="15" name="Rounded Rectangular Callout 14"/>
          <p:cNvSpPr/>
          <p:nvPr/>
        </p:nvSpPr>
        <p:spPr>
          <a:xfrm>
            <a:off x="2893357" y="4798329"/>
            <a:ext cx="2888878" cy="1763836"/>
          </a:xfrm>
          <a:prstGeom prst="wedgeRoundRectCallout">
            <a:avLst>
              <a:gd name="adj1" fmla="val -24580"/>
              <a:gd name="adj2" fmla="val -82059"/>
              <a:gd name="adj3" fmla="val 16667"/>
            </a:avLst>
          </a:prstGeom>
          <a:solidFill>
            <a:srgbClr val="0070C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Permanent, unchanging, self nature of the universe</a:t>
            </a:r>
            <a:endParaRPr lang="en-US" sz="2400" b="1" dirty="0"/>
          </a:p>
        </p:txBody>
      </p:sp>
      <p:sp>
        <p:nvSpPr>
          <p:cNvPr id="18" name="Title 1"/>
          <p:cNvSpPr txBox="1">
            <a:spLocks/>
          </p:cNvSpPr>
          <p:nvPr/>
        </p:nvSpPr>
        <p:spPr>
          <a:xfrm>
            <a:off x="7032812" y="3460532"/>
            <a:ext cx="4518212" cy="2644433"/>
          </a:xfrm>
          <a:prstGeom prst="rect">
            <a:avLst/>
          </a:prstGeom>
          <a:solidFill>
            <a:srgbClr val="9900CC"/>
          </a:solidFill>
          <a:scene3d>
            <a:camera prst="orthographicFront"/>
            <a:lightRig rig="threePt" dir="t"/>
          </a:scene3d>
          <a:sp3d>
            <a:bevel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u="sng" dirty="0" err="1" smtClean="0">
                <a:solidFill>
                  <a:schemeClr val="bg1"/>
                </a:solidFill>
                <a:latin typeface="Arial" panose="020B0604020202020204" pitchFamily="34" charset="0"/>
                <a:cs typeface="Arial" panose="020B0604020202020204" pitchFamily="34" charset="0"/>
              </a:rPr>
              <a:t>Anātman</a:t>
            </a:r>
            <a:endParaRPr lang="en-US" sz="3400" b="1" u="sng" dirty="0" smtClean="0">
              <a:solidFill>
                <a:schemeClr val="bg1"/>
              </a:solidFill>
              <a:latin typeface="Arial" panose="020B0604020202020204" pitchFamily="34" charset="0"/>
              <a:cs typeface="Arial" panose="020B0604020202020204" pitchFamily="34" charset="0"/>
            </a:endParaRPr>
          </a:p>
          <a:p>
            <a:pPr algn="ctr"/>
            <a:r>
              <a:rPr lang="en-US" sz="3200" b="1" dirty="0" smtClean="0">
                <a:solidFill>
                  <a:schemeClr val="bg1"/>
                </a:solidFill>
                <a:latin typeface="Arial" panose="020B0604020202020204" pitchFamily="34" charset="0"/>
                <a:cs typeface="Arial" panose="020B0604020202020204" pitchFamily="34" charset="0"/>
              </a:rPr>
              <a:t>There is no permanent, self-arising, unchanging, self</a:t>
            </a:r>
            <a:endParaRPr 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747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3" grpId="0" animBg="1"/>
      <p:bldP spid="15"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9441"/>
            <a:ext cx="12192000" cy="931799"/>
          </a:xfrm>
          <a:solidFill>
            <a:srgbClr val="7030A0"/>
          </a:solidFill>
          <a:scene3d>
            <a:camera prst="orthographicFront"/>
            <a:lightRig rig="threePt" dir="t"/>
          </a:scene3d>
          <a:sp3d>
            <a:bevelT/>
          </a:sp3d>
        </p:spPr>
        <p:txBody>
          <a:bodyPr>
            <a:normAutofit/>
          </a:bodyPr>
          <a:lstStyle/>
          <a:p>
            <a:pPr algn="ctr"/>
            <a:r>
              <a:rPr lang="en-US" sz="4800" b="1" dirty="0" smtClean="0">
                <a:solidFill>
                  <a:schemeClr val="bg1"/>
                </a:solidFill>
                <a:latin typeface="Arial" panose="020B0604020202020204" pitchFamily="34" charset="0"/>
                <a:cs typeface="Arial" panose="020B0604020202020204" pitchFamily="34" charset="0"/>
              </a:rPr>
              <a:t>A question…</a:t>
            </a:r>
            <a:endParaRPr lang="en-US" sz="4800" b="1"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3356975" y="0"/>
            <a:ext cx="5285984" cy="769441"/>
          </a:xfrm>
          <a:prstGeom prst="rect">
            <a:avLst/>
          </a:prstGeom>
          <a:noFill/>
        </p:spPr>
        <p:txBody>
          <a:bodyPr wrap="square" rtlCol="0">
            <a:spAutoFit/>
          </a:bodyPr>
          <a:lstStyle/>
          <a:p>
            <a:pPr algn="ctr"/>
            <a:r>
              <a:rPr lang="en-US" sz="4400" b="1" dirty="0" smtClean="0">
                <a:solidFill>
                  <a:schemeClr val="bg1"/>
                </a:solidFill>
                <a:effectLst>
                  <a:outerShdw blurRad="38100" dist="38100" dir="2700000" algn="tl">
                    <a:srgbClr val="000000">
                      <a:alpha val="43137"/>
                    </a:srgbClr>
                  </a:outerShdw>
                </a:effectLst>
              </a:rPr>
              <a:t>Review</a:t>
            </a:r>
            <a:endParaRPr lang="en-US" sz="4400" b="1" dirty="0">
              <a:solidFill>
                <a:schemeClr val="bg1"/>
              </a:solidFill>
              <a:effectLst>
                <a:outerShdw blurRad="38100" dist="38100" dir="2700000" algn="tl">
                  <a:srgbClr val="000000">
                    <a:alpha val="43137"/>
                  </a:srgbClr>
                </a:outerShdw>
              </a:effectLst>
            </a:endParaRPr>
          </a:p>
        </p:txBody>
      </p:sp>
      <p:sp>
        <p:nvSpPr>
          <p:cNvPr id="16" name="Oval 15"/>
          <p:cNvSpPr/>
          <p:nvPr/>
        </p:nvSpPr>
        <p:spPr>
          <a:xfrm>
            <a:off x="2052610" y="2138082"/>
            <a:ext cx="2608730" cy="2608730"/>
          </a:xfrm>
          <a:prstGeom prst="ellipse">
            <a:avLst/>
          </a:prstGeom>
          <a:solidFill>
            <a:srgbClr val="0070C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We don’t exist?</a:t>
            </a:r>
            <a:endParaRPr lang="en-US" sz="3600" b="1" dirty="0"/>
          </a:p>
        </p:txBody>
      </p:sp>
      <p:cxnSp>
        <p:nvCxnSpPr>
          <p:cNvPr id="17" name="Straight Connector 16"/>
          <p:cNvCxnSpPr/>
          <p:nvPr/>
        </p:nvCxnSpPr>
        <p:spPr>
          <a:xfrm>
            <a:off x="2216775" y="2380129"/>
            <a:ext cx="2124636" cy="2124636"/>
          </a:xfrm>
          <a:prstGeom prst="line">
            <a:avLst/>
          </a:prstGeom>
          <a:ln w="190500">
            <a:solidFill>
              <a:srgbClr val="FF158A"/>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294657" y="2380129"/>
            <a:ext cx="2124636" cy="2124636"/>
          </a:xfrm>
          <a:prstGeom prst="line">
            <a:avLst/>
          </a:prstGeom>
          <a:ln w="190500">
            <a:solidFill>
              <a:srgbClr val="FF158A"/>
            </a:solidFill>
          </a:ln>
        </p:spPr>
        <p:style>
          <a:lnRef idx="1">
            <a:schemeClr val="accent1"/>
          </a:lnRef>
          <a:fillRef idx="0">
            <a:schemeClr val="accent1"/>
          </a:fillRef>
          <a:effectRef idx="0">
            <a:schemeClr val="accent1"/>
          </a:effectRef>
          <a:fontRef idx="minor">
            <a:schemeClr val="tx1"/>
          </a:fontRef>
        </p:style>
      </p:cxnSp>
      <p:sp>
        <p:nvSpPr>
          <p:cNvPr id="20" name="Title 1"/>
          <p:cNvSpPr txBox="1">
            <a:spLocks/>
          </p:cNvSpPr>
          <p:nvPr/>
        </p:nvSpPr>
        <p:spPr>
          <a:xfrm>
            <a:off x="6629400" y="2138082"/>
            <a:ext cx="4518212" cy="2644433"/>
          </a:xfrm>
          <a:prstGeom prst="rect">
            <a:avLst/>
          </a:prstGeom>
          <a:solidFill>
            <a:srgbClr val="9900CC"/>
          </a:solidFill>
          <a:scene3d>
            <a:camera prst="orthographicFront"/>
            <a:lightRig rig="threePt" dir="t"/>
          </a:scene3d>
          <a:sp3d>
            <a:bevel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u="sng" dirty="0" err="1" smtClean="0">
                <a:solidFill>
                  <a:schemeClr val="bg1"/>
                </a:solidFill>
                <a:latin typeface="Arial" panose="020B0604020202020204" pitchFamily="34" charset="0"/>
                <a:cs typeface="Arial" panose="020B0604020202020204" pitchFamily="34" charset="0"/>
              </a:rPr>
              <a:t>Anātman</a:t>
            </a:r>
            <a:endParaRPr lang="en-US" sz="3400" b="1" u="sng" dirty="0" smtClean="0">
              <a:solidFill>
                <a:schemeClr val="bg1"/>
              </a:solidFill>
              <a:latin typeface="Arial" panose="020B0604020202020204" pitchFamily="34" charset="0"/>
              <a:cs typeface="Arial" panose="020B0604020202020204" pitchFamily="34" charset="0"/>
            </a:endParaRPr>
          </a:p>
          <a:p>
            <a:pPr algn="ctr"/>
            <a:r>
              <a:rPr lang="en-US" sz="3200" b="1" dirty="0" smtClean="0">
                <a:solidFill>
                  <a:schemeClr val="bg1"/>
                </a:solidFill>
                <a:latin typeface="Arial" panose="020B0604020202020204" pitchFamily="34" charset="0"/>
                <a:cs typeface="Arial" panose="020B0604020202020204" pitchFamily="34" charset="0"/>
              </a:rPr>
              <a:t>There is no permanent, self-arising, unchanging, self</a:t>
            </a:r>
            <a:endParaRPr lang="en-US" sz="3200" b="1" dirty="0">
              <a:solidFill>
                <a:schemeClr val="bg1"/>
              </a:solidFill>
              <a:latin typeface="Arial" panose="020B0604020202020204" pitchFamily="34" charset="0"/>
              <a:cs typeface="Arial" panose="020B0604020202020204" pitchFamily="34" charset="0"/>
            </a:endParaRPr>
          </a:p>
        </p:txBody>
      </p:sp>
      <p:sp>
        <p:nvSpPr>
          <p:cNvPr id="21" name="Title 1"/>
          <p:cNvSpPr txBox="1">
            <a:spLocks/>
          </p:cNvSpPr>
          <p:nvPr/>
        </p:nvSpPr>
        <p:spPr>
          <a:xfrm>
            <a:off x="1434352" y="5024562"/>
            <a:ext cx="9233647" cy="1517619"/>
          </a:xfrm>
          <a:prstGeom prst="rect">
            <a:avLst/>
          </a:prstGeom>
          <a:solidFill>
            <a:srgbClr val="8700C8"/>
          </a:solidFill>
          <a:scene3d>
            <a:camera prst="orthographicFront"/>
            <a:lightRig rig="threePt" dir="t"/>
          </a:scene3d>
          <a:sp3d>
            <a:bevel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chemeClr val="bg1"/>
                </a:solidFill>
                <a:latin typeface="Arial" panose="020B0604020202020204" pitchFamily="34" charset="0"/>
                <a:cs typeface="Arial" panose="020B0604020202020204" pitchFamily="34" charset="0"/>
              </a:rPr>
              <a:t>What is this entity that I call “me”?</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327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500"/>
                                        <p:tgtEl>
                                          <p:spTgt spid="17"/>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up)">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9441"/>
            <a:ext cx="12192000" cy="931799"/>
          </a:xfrm>
          <a:solidFill>
            <a:srgbClr val="7030A0"/>
          </a:solidFill>
          <a:scene3d>
            <a:camera prst="orthographicFront"/>
            <a:lightRig rig="threePt" dir="t"/>
          </a:scene3d>
          <a:sp3d>
            <a:bevelT/>
          </a:sp3d>
        </p:spPr>
        <p:txBody>
          <a:bodyPr>
            <a:normAutofit/>
          </a:bodyPr>
          <a:lstStyle/>
          <a:p>
            <a:pPr algn="ctr"/>
            <a:r>
              <a:rPr lang="en-US" sz="4800" b="1" dirty="0" smtClean="0">
                <a:solidFill>
                  <a:schemeClr val="bg1"/>
                </a:solidFill>
                <a:latin typeface="Arial" panose="020B0604020202020204" pitchFamily="34" charset="0"/>
                <a:cs typeface="Arial" panose="020B0604020202020204" pitchFamily="34" charset="0"/>
              </a:rPr>
              <a:t>Dependent Arising</a:t>
            </a:r>
            <a:endParaRPr lang="en-US" sz="4800" b="1"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3356975" y="0"/>
            <a:ext cx="5285984" cy="769441"/>
          </a:xfrm>
          <a:prstGeom prst="rect">
            <a:avLst/>
          </a:prstGeom>
          <a:noFill/>
        </p:spPr>
        <p:txBody>
          <a:bodyPr wrap="square" rtlCol="0">
            <a:spAutoFit/>
          </a:bodyPr>
          <a:lstStyle/>
          <a:p>
            <a:pPr algn="ctr"/>
            <a:r>
              <a:rPr lang="en-US" sz="4400" b="1" dirty="0" smtClean="0">
                <a:solidFill>
                  <a:schemeClr val="bg1"/>
                </a:solidFill>
                <a:effectLst>
                  <a:outerShdw blurRad="38100" dist="38100" dir="2700000" algn="tl">
                    <a:srgbClr val="000000">
                      <a:alpha val="43137"/>
                    </a:srgbClr>
                  </a:outerShdw>
                </a:effectLst>
              </a:rPr>
              <a:t>Review</a:t>
            </a:r>
            <a:endParaRPr lang="en-US" sz="4400" b="1" dirty="0">
              <a:solidFill>
                <a:schemeClr val="bg1"/>
              </a:solidFill>
              <a:effectLst>
                <a:outerShdw blurRad="38100" dist="38100" dir="2700000" algn="tl">
                  <a:srgbClr val="000000">
                    <a:alpha val="43137"/>
                  </a:srgbClr>
                </a:outerShdw>
              </a:effectLst>
            </a:endParaRPr>
          </a:p>
        </p:txBody>
      </p:sp>
      <p:sp>
        <p:nvSpPr>
          <p:cNvPr id="16" name="Oval 15"/>
          <p:cNvSpPr/>
          <p:nvPr/>
        </p:nvSpPr>
        <p:spPr>
          <a:xfrm>
            <a:off x="1909482" y="3845858"/>
            <a:ext cx="3296023" cy="952957"/>
          </a:xfrm>
          <a:prstGeom prst="ellipse">
            <a:avLst/>
          </a:prstGeom>
          <a:solidFill>
            <a:srgbClr val="FFCCFF">
              <a:alpha val="61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7030A0"/>
                </a:solidFill>
              </a:rPr>
              <a:t>Phenomenon</a:t>
            </a:r>
            <a:endParaRPr lang="en-US" sz="3000" b="1" dirty="0">
              <a:solidFill>
                <a:srgbClr val="7030A0"/>
              </a:solidFill>
            </a:endParaRPr>
          </a:p>
        </p:txBody>
      </p:sp>
      <p:sp>
        <p:nvSpPr>
          <p:cNvPr id="10" name="Title 1"/>
          <p:cNvSpPr txBox="1">
            <a:spLocks/>
          </p:cNvSpPr>
          <p:nvPr/>
        </p:nvSpPr>
        <p:spPr>
          <a:xfrm>
            <a:off x="4773705" y="1938683"/>
            <a:ext cx="2646829" cy="1063996"/>
          </a:xfrm>
          <a:prstGeom prst="rect">
            <a:avLst/>
          </a:prstGeom>
          <a:solidFill>
            <a:srgbClr val="9900CC"/>
          </a:solidFill>
          <a:scene3d>
            <a:camera prst="orthographicFront"/>
            <a:lightRig rig="threePt" dir="t"/>
          </a:scene3d>
          <a:sp3d>
            <a:bevel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chemeClr val="bg1"/>
                </a:solidFill>
                <a:latin typeface="Arial" panose="020B0604020202020204" pitchFamily="34" charset="0"/>
                <a:cs typeface="Arial" panose="020B0604020202020204" pitchFamily="34" charset="0"/>
              </a:rPr>
              <a:t>“me”</a:t>
            </a:r>
            <a:endParaRPr lang="en-US" sz="4000" b="1" dirty="0">
              <a:solidFill>
                <a:schemeClr val="bg1"/>
              </a:solidFill>
              <a:latin typeface="Arial" panose="020B0604020202020204" pitchFamily="34" charset="0"/>
              <a:cs typeface="Arial" panose="020B0604020202020204" pitchFamily="34" charset="0"/>
            </a:endParaRPr>
          </a:p>
        </p:txBody>
      </p:sp>
      <p:sp>
        <p:nvSpPr>
          <p:cNvPr id="11" name="Oval 10"/>
          <p:cNvSpPr/>
          <p:nvPr/>
        </p:nvSpPr>
        <p:spPr>
          <a:xfrm>
            <a:off x="3998259" y="3369379"/>
            <a:ext cx="3296023" cy="952957"/>
          </a:xfrm>
          <a:prstGeom prst="ellipse">
            <a:avLst/>
          </a:prstGeom>
          <a:solidFill>
            <a:srgbClr val="66FFFF">
              <a:alpha val="60784"/>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7030A0"/>
                </a:solidFill>
              </a:rPr>
              <a:t>Phenomenon</a:t>
            </a:r>
            <a:endParaRPr lang="en-US" sz="3000" b="1" dirty="0">
              <a:solidFill>
                <a:srgbClr val="7030A0"/>
              </a:solidFill>
            </a:endParaRPr>
          </a:p>
        </p:txBody>
      </p:sp>
      <p:sp>
        <p:nvSpPr>
          <p:cNvPr id="12" name="Oval 11"/>
          <p:cNvSpPr/>
          <p:nvPr/>
        </p:nvSpPr>
        <p:spPr>
          <a:xfrm>
            <a:off x="6096000" y="3905476"/>
            <a:ext cx="3296023" cy="952957"/>
          </a:xfrm>
          <a:prstGeom prst="ellipse">
            <a:avLst/>
          </a:prstGeom>
          <a:solidFill>
            <a:srgbClr val="FFCCCC">
              <a:alpha val="60392"/>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7030A0"/>
                </a:solidFill>
              </a:rPr>
              <a:t>Phenomenon</a:t>
            </a:r>
            <a:endParaRPr lang="en-US" sz="3000" b="1" dirty="0">
              <a:solidFill>
                <a:srgbClr val="7030A0"/>
              </a:solidFill>
            </a:endParaRPr>
          </a:p>
        </p:txBody>
      </p:sp>
      <p:sp>
        <p:nvSpPr>
          <p:cNvPr id="13" name="Oval 12"/>
          <p:cNvSpPr/>
          <p:nvPr/>
        </p:nvSpPr>
        <p:spPr>
          <a:xfrm>
            <a:off x="5346936" y="4607460"/>
            <a:ext cx="3296023" cy="952957"/>
          </a:xfrm>
          <a:prstGeom prst="ellipse">
            <a:avLst/>
          </a:prstGeom>
          <a:solidFill>
            <a:srgbClr val="9999FF">
              <a:alpha val="6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7030A0"/>
                </a:solidFill>
              </a:rPr>
              <a:t>Phenomenon</a:t>
            </a:r>
            <a:endParaRPr lang="en-US" sz="3000" b="1" dirty="0">
              <a:solidFill>
                <a:srgbClr val="7030A0"/>
              </a:solidFill>
            </a:endParaRPr>
          </a:p>
        </p:txBody>
      </p:sp>
      <p:sp>
        <p:nvSpPr>
          <p:cNvPr id="14" name="Oval 13"/>
          <p:cNvSpPr/>
          <p:nvPr/>
        </p:nvSpPr>
        <p:spPr>
          <a:xfrm>
            <a:off x="3805007" y="4158825"/>
            <a:ext cx="3296023" cy="952957"/>
          </a:xfrm>
          <a:prstGeom prst="ellipse">
            <a:avLst/>
          </a:prstGeom>
          <a:solidFill>
            <a:srgbClr val="A7FFA7">
              <a:alpha val="6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7030A0"/>
                </a:solidFill>
              </a:rPr>
              <a:t>Phenomenon</a:t>
            </a:r>
            <a:endParaRPr lang="en-US" sz="3000" b="1" dirty="0">
              <a:solidFill>
                <a:srgbClr val="7030A0"/>
              </a:solidFill>
            </a:endParaRPr>
          </a:p>
        </p:txBody>
      </p:sp>
      <p:sp>
        <p:nvSpPr>
          <p:cNvPr id="15" name="Oval 14"/>
          <p:cNvSpPr/>
          <p:nvPr/>
        </p:nvSpPr>
        <p:spPr>
          <a:xfrm>
            <a:off x="2350247" y="4865498"/>
            <a:ext cx="3296023" cy="952957"/>
          </a:xfrm>
          <a:prstGeom prst="ellipse">
            <a:avLst/>
          </a:prstGeom>
          <a:solidFill>
            <a:srgbClr val="FF00FF">
              <a:alpha val="6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7030A0"/>
                </a:solidFill>
              </a:rPr>
              <a:t>Phenomenon</a:t>
            </a:r>
            <a:endParaRPr lang="en-US" sz="3000" b="1" dirty="0">
              <a:solidFill>
                <a:srgbClr val="7030A0"/>
              </a:solidFill>
            </a:endParaRPr>
          </a:p>
        </p:txBody>
      </p:sp>
      <p:sp>
        <p:nvSpPr>
          <p:cNvPr id="18" name="Oval 17"/>
          <p:cNvSpPr/>
          <p:nvPr/>
        </p:nvSpPr>
        <p:spPr>
          <a:xfrm>
            <a:off x="4934560" y="5284751"/>
            <a:ext cx="3296023" cy="952957"/>
          </a:xfrm>
          <a:prstGeom prst="ellipse">
            <a:avLst/>
          </a:prstGeom>
          <a:solidFill>
            <a:srgbClr val="FFCCFF">
              <a:alpha val="6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7030A0"/>
                </a:solidFill>
              </a:rPr>
              <a:t>Phenomenon</a:t>
            </a:r>
            <a:endParaRPr lang="en-US" sz="3000" b="1" dirty="0">
              <a:solidFill>
                <a:srgbClr val="7030A0"/>
              </a:solidFill>
            </a:endParaRPr>
          </a:p>
        </p:txBody>
      </p:sp>
      <p:sp>
        <p:nvSpPr>
          <p:cNvPr id="22" name="Smiley Face 21"/>
          <p:cNvSpPr/>
          <p:nvPr/>
        </p:nvSpPr>
        <p:spPr>
          <a:xfrm>
            <a:off x="844000" y="3584511"/>
            <a:ext cx="305843" cy="305843"/>
          </a:xfrm>
          <a:prstGeom prst="smileyFace">
            <a:avLst/>
          </a:prstGeom>
          <a:solidFill>
            <a:srgbClr val="FFCC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1016442" y="4612676"/>
            <a:ext cx="167525" cy="670101"/>
          </a:xfrm>
          <a:prstGeom prst="roundRect">
            <a:avLst/>
          </a:prstGeom>
          <a:solidFill>
            <a:srgbClr val="9966FF"/>
          </a:solidFill>
          <a:ln>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839610" y="4612676"/>
            <a:ext cx="167525" cy="670101"/>
          </a:xfrm>
          <a:prstGeom prst="roundRect">
            <a:avLst/>
          </a:prstGeom>
          <a:solidFill>
            <a:srgbClr val="9966FF"/>
          </a:solidFill>
          <a:ln>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687060" y="3942575"/>
            <a:ext cx="663853" cy="856240"/>
          </a:xfrm>
          <a:custGeom>
            <a:avLst/>
            <a:gdLst>
              <a:gd name="connsiteX0" fmla="*/ 231516 w 1504749"/>
              <a:gd name="connsiteY0" fmla="*/ 1362382 h 1692581"/>
              <a:gd name="connsiteX1" fmla="*/ 117216 w 1504749"/>
              <a:gd name="connsiteY1" fmla="*/ 1419532 h 1692581"/>
              <a:gd name="connsiteX2" fmla="*/ 2916 w 1504749"/>
              <a:gd name="connsiteY2" fmla="*/ 1371907 h 1692581"/>
              <a:gd name="connsiteX3" fmla="*/ 41016 w 1504749"/>
              <a:gd name="connsiteY3" fmla="*/ 800407 h 1692581"/>
              <a:gd name="connsiteX4" fmla="*/ 117216 w 1504749"/>
              <a:gd name="connsiteY4" fmla="*/ 305107 h 1692581"/>
              <a:gd name="connsiteX5" fmla="*/ 193416 w 1504749"/>
              <a:gd name="connsiteY5" fmla="*/ 162232 h 1692581"/>
              <a:gd name="connsiteX6" fmla="*/ 355341 w 1504749"/>
              <a:gd name="connsiteY6" fmla="*/ 47932 h 1692581"/>
              <a:gd name="connsiteX7" fmla="*/ 460116 w 1504749"/>
              <a:gd name="connsiteY7" fmla="*/ 19357 h 1692581"/>
              <a:gd name="connsiteX8" fmla="*/ 574416 w 1504749"/>
              <a:gd name="connsiteY8" fmla="*/ 307 h 1692581"/>
              <a:gd name="connsiteX9" fmla="*/ 898266 w 1504749"/>
              <a:gd name="connsiteY9" fmla="*/ 9832 h 1692581"/>
              <a:gd name="connsiteX10" fmla="*/ 1060191 w 1504749"/>
              <a:gd name="connsiteY10" fmla="*/ 38407 h 1692581"/>
              <a:gd name="connsiteX11" fmla="*/ 1222116 w 1504749"/>
              <a:gd name="connsiteY11" fmla="*/ 105082 h 1692581"/>
              <a:gd name="connsiteX12" fmla="*/ 1298316 w 1504749"/>
              <a:gd name="connsiteY12" fmla="*/ 162232 h 1692581"/>
              <a:gd name="connsiteX13" fmla="*/ 1384041 w 1504749"/>
              <a:gd name="connsiteY13" fmla="*/ 305107 h 1692581"/>
              <a:gd name="connsiteX14" fmla="*/ 1412616 w 1504749"/>
              <a:gd name="connsiteY14" fmla="*/ 447982 h 1692581"/>
              <a:gd name="connsiteX15" fmla="*/ 1479291 w 1504749"/>
              <a:gd name="connsiteY15" fmla="*/ 1248082 h 1692581"/>
              <a:gd name="connsiteX16" fmla="*/ 1498341 w 1504749"/>
              <a:gd name="connsiteY16" fmla="*/ 1371907 h 1692581"/>
              <a:gd name="connsiteX17" fmla="*/ 1374516 w 1504749"/>
              <a:gd name="connsiteY17" fmla="*/ 1429057 h 1692581"/>
              <a:gd name="connsiteX18" fmla="*/ 1260216 w 1504749"/>
              <a:gd name="connsiteY18" fmla="*/ 1371907 h 1692581"/>
              <a:gd name="connsiteX19" fmla="*/ 1193541 w 1504749"/>
              <a:gd name="connsiteY19" fmla="*/ 905182 h 1692581"/>
              <a:gd name="connsiteX20" fmla="*/ 1145916 w 1504749"/>
              <a:gd name="connsiteY20" fmla="*/ 524182 h 1692581"/>
              <a:gd name="connsiteX21" fmla="*/ 1107816 w 1504749"/>
              <a:gd name="connsiteY21" fmla="*/ 428932 h 1692581"/>
              <a:gd name="connsiteX22" fmla="*/ 1069716 w 1504749"/>
              <a:gd name="connsiteY22" fmla="*/ 419407 h 1692581"/>
              <a:gd name="connsiteX23" fmla="*/ 1126866 w 1504749"/>
              <a:gd name="connsiteY23" fmla="*/ 1200457 h 1692581"/>
              <a:gd name="connsiteX24" fmla="*/ 1145916 w 1504749"/>
              <a:gd name="connsiteY24" fmla="*/ 1476682 h 1692581"/>
              <a:gd name="connsiteX25" fmla="*/ 1164966 w 1504749"/>
              <a:gd name="connsiteY25" fmla="*/ 1590982 h 1692581"/>
              <a:gd name="connsiteX26" fmla="*/ 1088766 w 1504749"/>
              <a:gd name="connsiteY26" fmla="*/ 1629082 h 1692581"/>
              <a:gd name="connsiteX27" fmla="*/ 898266 w 1504749"/>
              <a:gd name="connsiteY27" fmla="*/ 1686232 h 1692581"/>
              <a:gd name="connsiteX28" fmla="*/ 669666 w 1504749"/>
              <a:gd name="connsiteY28" fmla="*/ 1686232 h 1692581"/>
              <a:gd name="connsiteX29" fmla="*/ 526791 w 1504749"/>
              <a:gd name="connsiteY29" fmla="*/ 1686232 h 1692581"/>
              <a:gd name="connsiteX30" fmla="*/ 355341 w 1504749"/>
              <a:gd name="connsiteY30" fmla="*/ 1600507 h 1692581"/>
              <a:gd name="connsiteX31" fmla="*/ 317241 w 1504749"/>
              <a:gd name="connsiteY31" fmla="*/ 1552882 h 1692581"/>
              <a:gd name="connsiteX32" fmla="*/ 336291 w 1504749"/>
              <a:gd name="connsiteY32" fmla="*/ 1248082 h 1692581"/>
              <a:gd name="connsiteX33" fmla="*/ 345816 w 1504749"/>
              <a:gd name="connsiteY33" fmla="*/ 981382 h 1692581"/>
              <a:gd name="connsiteX34" fmla="*/ 364866 w 1504749"/>
              <a:gd name="connsiteY34" fmla="*/ 743257 h 1692581"/>
              <a:gd name="connsiteX35" fmla="*/ 383916 w 1504749"/>
              <a:gd name="connsiteY35" fmla="*/ 581332 h 1692581"/>
              <a:gd name="connsiteX36" fmla="*/ 383916 w 1504749"/>
              <a:gd name="connsiteY36" fmla="*/ 476557 h 1692581"/>
              <a:gd name="connsiteX37" fmla="*/ 355341 w 1504749"/>
              <a:gd name="connsiteY37" fmla="*/ 447982 h 1692581"/>
              <a:gd name="connsiteX38" fmla="*/ 317241 w 1504749"/>
              <a:gd name="connsiteY38" fmla="*/ 752782 h 1692581"/>
              <a:gd name="connsiteX39" fmla="*/ 279141 w 1504749"/>
              <a:gd name="connsiteY39" fmla="*/ 1000432 h 1692581"/>
              <a:gd name="connsiteX40" fmla="*/ 279141 w 1504749"/>
              <a:gd name="connsiteY40" fmla="*/ 1190932 h 1692581"/>
              <a:gd name="connsiteX41" fmla="*/ 231516 w 1504749"/>
              <a:gd name="connsiteY41" fmla="*/ 1362382 h 169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04749" h="1692581">
                <a:moveTo>
                  <a:pt x="231516" y="1362382"/>
                </a:moveTo>
                <a:cubicBezTo>
                  <a:pt x="204529" y="1400482"/>
                  <a:pt x="155316" y="1417944"/>
                  <a:pt x="117216" y="1419532"/>
                </a:cubicBezTo>
                <a:cubicBezTo>
                  <a:pt x="79116" y="1421120"/>
                  <a:pt x="15616" y="1475094"/>
                  <a:pt x="2916" y="1371907"/>
                </a:cubicBezTo>
                <a:cubicBezTo>
                  <a:pt x="-9784" y="1268720"/>
                  <a:pt x="21966" y="978207"/>
                  <a:pt x="41016" y="800407"/>
                </a:cubicBezTo>
                <a:cubicBezTo>
                  <a:pt x="60066" y="622607"/>
                  <a:pt x="91816" y="411469"/>
                  <a:pt x="117216" y="305107"/>
                </a:cubicBezTo>
                <a:cubicBezTo>
                  <a:pt x="142616" y="198745"/>
                  <a:pt x="153729" y="205094"/>
                  <a:pt x="193416" y="162232"/>
                </a:cubicBezTo>
                <a:cubicBezTo>
                  <a:pt x="233103" y="119370"/>
                  <a:pt x="310891" y="71744"/>
                  <a:pt x="355341" y="47932"/>
                </a:cubicBezTo>
                <a:cubicBezTo>
                  <a:pt x="399791" y="24120"/>
                  <a:pt x="423604" y="27294"/>
                  <a:pt x="460116" y="19357"/>
                </a:cubicBezTo>
                <a:cubicBezTo>
                  <a:pt x="496628" y="11420"/>
                  <a:pt x="574416" y="307"/>
                  <a:pt x="574416" y="307"/>
                </a:cubicBezTo>
                <a:cubicBezTo>
                  <a:pt x="647441" y="-1280"/>
                  <a:pt x="817304" y="3482"/>
                  <a:pt x="898266" y="9832"/>
                </a:cubicBezTo>
                <a:cubicBezTo>
                  <a:pt x="979228" y="16182"/>
                  <a:pt x="1006216" y="22532"/>
                  <a:pt x="1060191" y="38407"/>
                </a:cubicBezTo>
                <a:cubicBezTo>
                  <a:pt x="1114166" y="54282"/>
                  <a:pt x="1182429" y="84444"/>
                  <a:pt x="1222116" y="105082"/>
                </a:cubicBezTo>
                <a:cubicBezTo>
                  <a:pt x="1261804" y="125719"/>
                  <a:pt x="1271329" y="128894"/>
                  <a:pt x="1298316" y="162232"/>
                </a:cubicBezTo>
                <a:cubicBezTo>
                  <a:pt x="1325304" y="195569"/>
                  <a:pt x="1364991" y="257482"/>
                  <a:pt x="1384041" y="305107"/>
                </a:cubicBezTo>
                <a:cubicBezTo>
                  <a:pt x="1403091" y="352732"/>
                  <a:pt x="1396741" y="290819"/>
                  <a:pt x="1412616" y="447982"/>
                </a:cubicBezTo>
                <a:cubicBezTo>
                  <a:pt x="1428491" y="605144"/>
                  <a:pt x="1465004" y="1094095"/>
                  <a:pt x="1479291" y="1248082"/>
                </a:cubicBezTo>
                <a:cubicBezTo>
                  <a:pt x="1493578" y="1402069"/>
                  <a:pt x="1515803" y="1341745"/>
                  <a:pt x="1498341" y="1371907"/>
                </a:cubicBezTo>
                <a:cubicBezTo>
                  <a:pt x="1480879" y="1402069"/>
                  <a:pt x="1414203" y="1429057"/>
                  <a:pt x="1374516" y="1429057"/>
                </a:cubicBezTo>
                <a:cubicBezTo>
                  <a:pt x="1334829" y="1429057"/>
                  <a:pt x="1290378" y="1459219"/>
                  <a:pt x="1260216" y="1371907"/>
                </a:cubicBezTo>
                <a:cubicBezTo>
                  <a:pt x="1230054" y="1284595"/>
                  <a:pt x="1212591" y="1046469"/>
                  <a:pt x="1193541" y="905182"/>
                </a:cubicBezTo>
                <a:cubicBezTo>
                  <a:pt x="1174491" y="763895"/>
                  <a:pt x="1160203" y="603557"/>
                  <a:pt x="1145916" y="524182"/>
                </a:cubicBezTo>
                <a:cubicBezTo>
                  <a:pt x="1131629" y="444807"/>
                  <a:pt x="1120516" y="446394"/>
                  <a:pt x="1107816" y="428932"/>
                </a:cubicBezTo>
                <a:cubicBezTo>
                  <a:pt x="1095116" y="411469"/>
                  <a:pt x="1066541" y="290820"/>
                  <a:pt x="1069716" y="419407"/>
                </a:cubicBezTo>
                <a:cubicBezTo>
                  <a:pt x="1072891" y="547994"/>
                  <a:pt x="1114166" y="1024244"/>
                  <a:pt x="1126866" y="1200457"/>
                </a:cubicBezTo>
                <a:cubicBezTo>
                  <a:pt x="1139566" y="1376670"/>
                  <a:pt x="1139566" y="1411595"/>
                  <a:pt x="1145916" y="1476682"/>
                </a:cubicBezTo>
                <a:cubicBezTo>
                  <a:pt x="1152266" y="1541769"/>
                  <a:pt x="1174491" y="1565582"/>
                  <a:pt x="1164966" y="1590982"/>
                </a:cubicBezTo>
                <a:cubicBezTo>
                  <a:pt x="1155441" y="1616382"/>
                  <a:pt x="1133216" y="1613207"/>
                  <a:pt x="1088766" y="1629082"/>
                </a:cubicBezTo>
                <a:cubicBezTo>
                  <a:pt x="1044316" y="1644957"/>
                  <a:pt x="968116" y="1676707"/>
                  <a:pt x="898266" y="1686232"/>
                </a:cubicBezTo>
                <a:cubicBezTo>
                  <a:pt x="828416" y="1695757"/>
                  <a:pt x="669666" y="1686232"/>
                  <a:pt x="669666" y="1686232"/>
                </a:cubicBezTo>
                <a:cubicBezTo>
                  <a:pt x="607754" y="1686232"/>
                  <a:pt x="579178" y="1700519"/>
                  <a:pt x="526791" y="1686232"/>
                </a:cubicBezTo>
                <a:cubicBezTo>
                  <a:pt x="474404" y="1671945"/>
                  <a:pt x="390266" y="1622732"/>
                  <a:pt x="355341" y="1600507"/>
                </a:cubicBezTo>
                <a:cubicBezTo>
                  <a:pt x="320416" y="1578282"/>
                  <a:pt x="320416" y="1611620"/>
                  <a:pt x="317241" y="1552882"/>
                </a:cubicBezTo>
                <a:cubicBezTo>
                  <a:pt x="314066" y="1494145"/>
                  <a:pt x="331529" y="1343332"/>
                  <a:pt x="336291" y="1248082"/>
                </a:cubicBezTo>
                <a:cubicBezTo>
                  <a:pt x="341053" y="1152832"/>
                  <a:pt x="341054" y="1065519"/>
                  <a:pt x="345816" y="981382"/>
                </a:cubicBezTo>
                <a:cubicBezTo>
                  <a:pt x="350578" y="897245"/>
                  <a:pt x="358516" y="809932"/>
                  <a:pt x="364866" y="743257"/>
                </a:cubicBezTo>
                <a:cubicBezTo>
                  <a:pt x="371216" y="676582"/>
                  <a:pt x="380741" y="625782"/>
                  <a:pt x="383916" y="581332"/>
                </a:cubicBezTo>
                <a:cubicBezTo>
                  <a:pt x="387091" y="536882"/>
                  <a:pt x="388679" y="498782"/>
                  <a:pt x="383916" y="476557"/>
                </a:cubicBezTo>
                <a:cubicBezTo>
                  <a:pt x="379154" y="454332"/>
                  <a:pt x="366453" y="401945"/>
                  <a:pt x="355341" y="447982"/>
                </a:cubicBezTo>
                <a:cubicBezTo>
                  <a:pt x="344229" y="494019"/>
                  <a:pt x="329941" y="660707"/>
                  <a:pt x="317241" y="752782"/>
                </a:cubicBezTo>
                <a:cubicBezTo>
                  <a:pt x="304541" y="844857"/>
                  <a:pt x="285491" y="927407"/>
                  <a:pt x="279141" y="1000432"/>
                </a:cubicBezTo>
                <a:cubicBezTo>
                  <a:pt x="272791" y="1073457"/>
                  <a:pt x="282316" y="1133782"/>
                  <a:pt x="279141" y="1190932"/>
                </a:cubicBezTo>
                <a:cubicBezTo>
                  <a:pt x="275966" y="1248082"/>
                  <a:pt x="258503" y="1324282"/>
                  <a:pt x="231516" y="1362382"/>
                </a:cubicBezTo>
                <a:close/>
              </a:path>
            </a:pathLst>
          </a:custGeom>
          <a:blipFill>
            <a:blip r:embed="rId3"/>
            <a:tile tx="0" ty="0" sx="100000" sy="100000" flip="none" algn="tl"/>
          </a:blipFill>
          <a:ln>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56463" y="3884665"/>
            <a:ext cx="101343" cy="5791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oon 13"/>
          <p:cNvSpPr/>
          <p:nvPr/>
        </p:nvSpPr>
        <p:spPr>
          <a:xfrm rot="5400000">
            <a:off x="719383" y="3510107"/>
            <a:ext cx="575501" cy="384036"/>
          </a:xfrm>
          <a:custGeom>
            <a:avLst/>
            <a:gdLst>
              <a:gd name="connsiteX0" fmla="*/ 990599 w 990599"/>
              <a:gd name="connsiteY0" fmla="*/ 905426 h 905426"/>
              <a:gd name="connsiteX1" fmla="*/ 0 w 990599"/>
              <a:gd name="connsiteY1" fmla="*/ 452713 h 905426"/>
              <a:gd name="connsiteX2" fmla="*/ 990599 w 990599"/>
              <a:gd name="connsiteY2" fmla="*/ 0 h 905426"/>
              <a:gd name="connsiteX3" fmla="*/ 282320 w 990599"/>
              <a:gd name="connsiteY3" fmla="*/ 452713 h 905426"/>
              <a:gd name="connsiteX4" fmla="*/ 990599 w 990599"/>
              <a:gd name="connsiteY4" fmla="*/ 905426 h 905426"/>
              <a:gd name="connsiteX0" fmla="*/ 990696 w 1036998"/>
              <a:gd name="connsiteY0" fmla="*/ 893851 h 893851"/>
              <a:gd name="connsiteX1" fmla="*/ 97 w 1036998"/>
              <a:gd name="connsiteY1" fmla="*/ 441138 h 893851"/>
              <a:gd name="connsiteX2" fmla="*/ 1036998 w 1036998"/>
              <a:gd name="connsiteY2" fmla="*/ 0 h 893851"/>
              <a:gd name="connsiteX3" fmla="*/ 282417 w 1036998"/>
              <a:gd name="connsiteY3" fmla="*/ 441138 h 893851"/>
              <a:gd name="connsiteX4" fmla="*/ 990696 w 1036998"/>
              <a:gd name="connsiteY4" fmla="*/ 893851 h 893851"/>
              <a:gd name="connsiteX0" fmla="*/ 1048481 w 1048481"/>
              <a:gd name="connsiteY0" fmla="*/ 882276 h 882276"/>
              <a:gd name="connsiteX1" fmla="*/ 6 w 1048481"/>
              <a:gd name="connsiteY1" fmla="*/ 441138 h 882276"/>
              <a:gd name="connsiteX2" fmla="*/ 1036907 w 1048481"/>
              <a:gd name="connsiteY2" fmla="*/ 0 h 882276"/>
              <a:gd name="connsiteX3" fmla="*/ 282326 w 1048481"/>
              <a:gd name="connsiteY3" fmla="*/ 441138 h 882276"/>
              <a:gd name="connsiteX4" fmla="*/ 1048481 w 1048481"/>
              <a:gd name="connsiteY4" fmla="*/ 882276 h 882276"/>
              <a:gd name="connsiteX0" fmla="*/ 1071054 w 1071054"/>
              <a:gd name="connsiteY0" fmla="*/ 903093 h 903093"/>
              <a:gd name="connsiteX1" fmla="*/ 22579 w 1071054"/>
              <a:gd name="connsiteY1" fmla="*/ 461955 h 903093"/>
              <a:gd name="connsiteX2" fmla="*/ 407437 w 1071054"/>
              <a:gd name="connsiteY2" fmla="*/ 104440 h 903093"/>
              <a:gd name="connsiteX3" fmla="*/ 1059480 w 1071054"/>
              <a:gd name="connsiteY3" fmla="*/ 20817 h 903093"/>
              <a:gd name="connsiteX4" fmla="*/ 304899 w 1071054"/>
              <a:gd name="connsiteY4" fmla="*/ 461955 h 903093"/>
              <a:gd name="connsiteX5" fmla="*/ 1071054 w 1071054"/>
              <a:gd name="connsiteY5" fmla="*/ 903093 h 903093"/>
              <a:gd name="connsiteX0" fmla="*/ 1049054 w 1050077"/>
              <a:gd name="connsiteY0" fmla="*/ 903093 h 923375"/>
              <a:gd name="connsiteX1" fmla="*/ 466461 w 1050077"/>
              <a:gd name="connsiteY1" fmla="*/ 833646 h 923375"/>
              <a:gd name="connsiteX2" fmla="*/ 579 w 1050077"/>
              <a:gd name="connsiteY2" fmla="*/ 461955 h 923375"/>
              <a:gd name="connsiteX3" fmla="*/ 385437 w 1050077"/>
              <a:gd name="connsiteY3" fmla="*/ 104440 h 923375"/>
              <a:gd name="connsiteX4" fmla="*/ 1037480 w 1050077"/>
              <a:gd name="connsiteY4" fmla="*/ 20817 h 923375"/>
              <a:gd name="connsiteX5" fmla="*/ 282899 w 1050077"/>
              <a:gd name="connsiteY5" fmla="*/ 461955 h 923375"/>
              <a:gd name="connsiteX6" fmla="*/ 1049054 w 1050077"/>
              <a:gd name="connsiteY6" fmla="*/ 903093 h 923375"/>
              <a:gd name="connsiteX0" fmla="*/ 979844 w 980867"/>
              <a:gd name="connsiteY0" fmla="*/ 903093 h 923375"/>
              <a:gd name="connsiteX1" fmla="*/ 397251 w 980867"/>
              <a:gd name="connsiteY1" fmla="*/ 833646 h 923375"/>
              <a:gd name="connsiteX2" fmla="*/ 817 w 980867"/>
              <a:gd name="connsiteY2" fmla="*/ 461955 h 923375"/>
              <a:gd name="connsiteX3" fmla="*/ 316227 w 980867"/>
              <a:gd name="connsiteY3" fmla="*/ 104440 h 923375"/>
              <a:gd name="connsiteX4" fmla="*/ 968270 w 980867"/>
              <a:gd name="connsiteY4" fmla="*/ 20817 h 923375"/>
              <a:gd name="connsiteX5" fmla="*/ 213689 w 980867"/>
              <a:gd name="connsiteY5" fmla="*/ 461955 h 923375"/>
              <a:gd name="connsiteX6" fmla="*/ 979844 w 980867"/>
              <a:gd name="connsiteY6" fmla="*/ 903093 h 923375"/>
              <a:gd name="connsiteX0" fmla="*/ 922386 w 923409"/>
              <a:gd name="connsiteY0" fmla="*/ 903093 h 923375"/>
              <a:gd name="connsiteX1" fmla="*/ 339793 w 923409"/>
              <a:gd name="connsiteY1" fmla="*/ 833646 h 923375"/>
              <a:gd name="connsiteX2" fmla="*/ 1233 w 923409"/>
              <a:gd name="connsiteY2" fmla="*/ 461955 h 923375"/>
              <a:gd name="connsiteX3" fmla="*/ 258769 w 923409"/>
              <a:gd name="connsiteY3" fmla="*/ 104440 h 923375"/>
              <a:gd name="connsiteX4" fmla="*/ 910812 w 923409"/>
              <a:gd name="connsiteY4" fmla="*/ 20817 h 923375"/>
              <a:gd name="connsiteX5" fmla="*/ 156231 w 923409"/>
              <a:gd name="connsiteY5" fmla="*/ 461955 h 923375"/>
              <a:gd name="connsiteX6" fmla="*/ 922386 w 923409"/>
              <a:gd name="connsiteY6" fmla="*/ 903093 h 923375"/>
              <a:gd name="connsiteX0" fmla="*/ 922386 w 923409"/>
              <a:gd name="connsiteY0" fmla="*/ 876061 h 896343"/>
              <a:gd name="connsiteX1" fmla="*/ 339793 w 923409"/>
              <a:gd name="connsiteY1" fmla="*/ 806614 h 896343"/>
              <a:gd name="connsiteX2" fmla="*/ 1233 w 923409"/>
              <a:gd name="connsiteY2" fmla="*/ 434923 h 896343"/>
              <a:gd name="connsiteX3" fmla="*/ 258769 w 923409"/>
              <a:gd name="connsiteY3" fmla="*/ 77408 h 896343"/>
              <a:gd name="connsiteX4" fmla="*/ 922386 w 923409"/>
              <a:gd name="connsiteY4" fmla="*/ 28510 h 896343"/>
              <a:gd name="connsiteX5" fmla="*/ 156231 w 923409"/>
              <a:gd name="connsiteY5" fmla="*/ 434923 h 896343"/>
              <a:gd name="connsiteX6" fmla="*/ 922386 w 923409"/>
              <a:gd name="connsiteY6" fmla="*/ 876061 h 896343"/>
              <a:gd name="connsiteX0" fmla="*/ 922386 w 923409"/>
              <a:gd name="connsiteY0" fmla="*/ 841337 h 871230"/>
              <a:gd name="connsiteX1" fmla="*/ 339793 w 923409"/>
              <a:gd name="connsiteY1" fmla="*/ 806614 h 871230"/>
              <a:gd name="connsiteX2" fmla="*/ 1233 w 923409"/>
              <a:gd name="connsiteY2" fmla="*/ 434923 h 871230"/>
              <a:gd name="connsiteX3" fmla="*/ 258769 w 923409"/>
              <a:gd name="connsiteY3" fmla="*/ 77408 h 871230"/>
              <a:gd name="connsiteX4" fmla="*/ 922386 w 923409"/>
              <a:gd name="connsiteY4" fmla="*/ 28510 h 871230"/>
              <a:gd name="connsiteX5" fmla="*/ 156231 w 923409"/>
              <a:gd name="connsiteY5" fmla="*/ 434923 h 871230"/>
              <a:gd name="connsiteX6" fmla="*/ 922386 w 923409"/>
              <a:gd name="connsiteY6" fmla="*/ 841337 h 871230"/>
              <a:gd name="connsiteX0" fmla="*/ 922386 w 923409"/>
              <a:gd name="connsiteY0" fmla="*/ 841337 h 871230"/>
              <a:gd name="connsiteX1" fmla="*/ 339793 w 923409"/>
              <a:gd name="connsiteY1" fmla="*/ 806614 h 871230"/>
              <a:gd name="connsiteX2" fmla="*/ 1233 w 923409"/>
              <a:gd name="connsiteY2" fmla="*/ 434923 h 871230"/>
              <a:gd name="connsiteX3" fmla="*/ 258769 w 923409"/>
              <a:gd name="connsiteY3" fmla="*/ 77408 h 871230"/>
              <a:gd name="connsiteX4" fmla="*/ 922386 w 923409"/>
              <a:gd name="connsiteY4" fmla="*/ 28510 h 871230"/>
              <a:gd name="connsiteX5" fmla="*/ 218698 w 923409"/>
              <a:gd name="connsiteY5" fmla="*/ 460687 h 871230"/>
              <a:gd name="connsiteX6" fmla="*/ 922386 w 923409"/>
              <a:gd name="connsiteY6" fmla="*/ 841337 h 871230"/>
              <a:gd name="connsiteX0" fmla="*/ 922386 w 923409"/>
              <a:gd name="connsiteY0" fmla="*/ 841337 h 871230"/>
              <a:gd name="connsiteX1" fmla="*/ 339793 w 923409"/>
              <a:gd name="connsiteY1" fmla="*/ 806614 h 871230"/>
              <a:gd name="connsiteX2" fmla="*/ 1233 w 923409"/>
              <a:gd name="connsiteY2" fmla="*/ 434923 h 871230"/>
              <a:gd name="connsiteX3" fmla="*/ 258769 w 923409"/>
              <a:gd name="connsiteY3" fmla="*/ 77408 h 871230"/>
              <a:gd name="connsiteX4" fmla="*/ 922386 w 923409"/>
              <a:gd name="connsiteY4" fmla="*/ 28510 h 871230"/>
              <a:gd name="connsiteX5" fmla="*/ 304322 w 923409"/>
              <a:gd name="connsiteY5" fmla="*/ 460686 h 871230"/>
              <a:gd name="connsiteX6" fmla="*/ 922386 w 923409"/>
              <a:gd name="connsiteY6" fmla="*/ 841337 h 871230"/>
              <a:gd name="connsiteX0" fmla="*/ 871958 w 872981"/>
              <a:gd name="connsiteY0" fmla="*/ 841337 h 871230"/>
              <a:gd name="connsiteX1" fmla="*/ 289365 w 872981"/>
              <a:gd name="connsiteY1" fmla="*/ 806614 h 871230"/>
              <a:gd name="connsiteX2" fmla="*/ 2182 w 872981"/>
              <a:gd name="connsiteY2" fmla="*/ 460050 h 871230"/>
              <a:gd name="connsiteX3" fmla="*/ 208341 w 872981"/>
              <a:gd name="connsiteY3" fmla="*/ 77408 h 871230"/>
              <a:gd name="connsiteX4" fmla="*/ 871958 w 872981"/>
              <a:gd name="connsiteY4" fmla="*/ 28510 h 871230"/>
              <a:gd name="connsiteX5" fmla="*/ 253894 w 872981"/>
              <a:gd name="connsiteY5" fmla="*/ 460686 h 871230"/>
              <a:gd name="connsiteX6" fmla="*/ 871958 w 872981"/>
              <a:gd name="connsiteY6" fmla="*/ 841337 h 871230"/>
              <a:gd name="connsiteX0" fmla="*/ 871958 w 872981"/>
              <a:gd name="connsiteY0" fmla="*/ 824928 h 854821"/>
              <a:gd name="connsiteX1" fmla="*/ 289365 w 872981"/>
              <a:gd name="connsiteY1" fmla="*/ 790205 h 854821"/>
              <a:gd name="connsiteX2" fmla="*/ 2182 w 872981"/>
              <a:gd name="connsiteY2" fmla="*/ 443641 h 854821"/>
              <a:gd name="connsiteX3" fmla="*/ 208341 w 872981"/>
              <a:gd name="connsiteY3" fmla="*/ 60999 h 854821"/>
              <a:gd name="connsiteX4" fmla="*/ 871962 w 872981"/>
              <a:gd name="connsiteY4" fmla="*/ 37227 h 854821"/>
              <a:gd name="connsiteX5" fmla="*/ 253894 w 872981"/>
              <a:gd name="connsiteY5" fmla="*/ 444277 h 854821"/>
              <a:gd name="connsiteX6" fmla="*/ 871958 w 872981"/>
              <a:gd name="connsiteY6" fmla="*/ 824928 h 85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981" h="854821">
                <a:moveTo>
                  <a:pt x="871958" y="824928"/>
                </a:moveTo>
                <a:cubicBezTo>
                  <a:pt x="896764" y="873372"/>
                  <a:pt x="464111" y="863728"/>
                  <a:pt x="289365" y="790205"/>
                </a:cubicBezTo>
                <a:cubicBezTo>
                  <a:pt x="114619" y="716682"/>
                  <a:pt x="15686" y="565175"/>
                  <a:pt x="2182" y="443641"/>
                </a:cubicBezTo>
                <a:cubicBezTo>
                  <a:pt x="-11322" y="322107"/>
                  <a:pt x="35524" y="134522"/>
                  <a:pt x="208341" y="60999"/>
                </a:cubicBezTo>
                <a:cubicBezTo>
                  <a:pt x="381158" y="-12524"/>
                  <a:pt x="889051" y="-18501"/>
                  <a:pt x="871962" y="37227"/>
                </a:cubicBezTo>
                <a:cubicBezTo>
                  <a:pt x="448348" y="103398"/>
                  <a:pt x="253895" y="312994"/>
                  <a:pt x="253894" y="444277"/>
                </a:cubicBezTo>
                <a:cubicBezTo>
                  <a:pt x="253893" y="575560"/>
                  <a:pt x="448343" y="758757"/>
                  <a:pt x="871958" y="824928"/>
                </a:cubicBezTo>
                <a:close/>
              </a:path>
            </a:pathLst>
          </a:custGeom>
          <a:blipFill>
            <a:blip r:embed="rId4"/>
            <a:tile tx="0" ty="0" sx="100000" sy="100000" flip="none" algn="tl"/>
          </a:blipFill>
          <a:ln>
            <a:solidFill>
              <a:srgbClr val="462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oon 13"/>
          <p:cNvSpPr/>
          <p:nvPr/>
        </p:nvSpPr>
        <p:spPr>
          <a:xfrm rot="5400000">
            <a:off x="728691" y="3501203"/>
            <a:ext cx="575501" cy="384036"/>
          </a:xfrm>
          <a:custGeom>
            <a:avLst/>
            <a:gdLst>
              <a:gd name="connsiteX0" fmla="*/ 990599 w 990599"/>
              <a:gd name="connsiteY0" fmla="*/ 905426 h 905426"/>
              <a:gd name="connsiteX1" fmla="*/ 0 w 990599"/>
              <a:gd name="connsiteY1" fmla="*/ 452713 h 905426"/>
              <a:gd name="connsiteX2" fmla="*/ 990599 w 990599"/>
              <a:gd name="connsiteY2" fmla="*/ 0 h 905426"/>
              <a:gd name="connsiteX3" fmla="*/ 282320 w 990599"/>
              <a:gd name="connsiteY3" fmla="*/ 452713 h 905426"/>
              <a:gd name="connsiteX4" fmla="*/ 990599 w 990599"/>
              <a:gd name="connsiteY4" fmla="*/ 905426 h 905426"/>
              <a:gd name="connsiteX0" fmla="*/ 990696 w 1036998"/>
              <a:gd name="connsiteY0" fmla="*/ 893851 h 893851"/>
              <a:gd name="connsiteX1" fmla="*/ 97 w 1036998"/>
              <a:gd name="connsiteY1" fmla="*/ 441138 h 893851"/>
              <a:gd name="connsiteX2" fmla="*/ 1036998 w 1036998"/>
              <a:gd name="connsiteY2" fmla="*/ 0 h 893851"/>
              <a:gd name="connsiteX3" fmla="*/ 282417 w 1036998"/>
              <a:gd name="connsiteY3" fmla="*/ 441138 h 893851"/>
              <a:gd name="connsiteX4" fmla="*/ 990696 w 1036998"/>
              <a:gd name="connsiteY4" fmla="*/ 893851 h 893851"/>
              <a:gd name="connsiteX0" fmla="*/ 1048481 w 1048481"/>
              <a:gd name="connsiteY0" fmla="*/ 882276 h 882276"/>
              <a:gd name="connsiteX1" fmla="*/ 6 w 1048481"/>
              <a:gd name="connsiteY1" fmla="*/ 441138 h 882276"/>
              <a:gd name="connsiteX2" fmla="*/ 1036907 w 1048481"/>
              <a:gd name="connsiteY2" fmla="*/ 0 h 882276"/>
              <a:gd name="connsiteX3" fmla="*/ 282326 w 1048481"/>
              <a:gd name="connsiteY3" fmla="*/ 441138 h 882276"/>
              <a:gd name="connsiteX4" fmla="*/ 1048481 w 1048481"/>
              <a:gd name="connsiteY4" fmla="*/ 882276 h 882276"/>
              <a:gd name="connsiteX0" fmla="*/ 1071054 w 1071054"/>
              <a:gd name="connsiteY0" fmla="*/ 903093 h 903093"/>
              <a:gd name="connsiteX1" fmla="*/ 22579 w 1071054"/>
              <a:gd name="connsiteY1" fmla="*/ 461955 h 903093"/>
              <a:gd name="connsiteX2" fmla="*/ 407437 w 1071054"/>
              <a:gd name="connsiteY2" fmla="*/ 104440 h 903093"/>
              <a:gd name="connsiteX3" fmla="*/ 1059480 w 1071054"/>
              <a:gd name="connsiteY3" fmla="*/ 20817 h 903093"/>
              <a:gd name="connsiteX4" fmla="*/ 304899 w 1071054"/>
              <a:gd name="connsiteY4" fmla="*/ 461955 h 903093"/>
              <a:gd name="connsiteX5" fmla="*/ 1071054 w 1071054"/>
              <a:gd name="connsiteY5" fmla="*/ 903093 h 903093"/>
              <a:gd name="connsiteX0" fmla="*/ 1049054 w 1050077"/>
              <a:gd name="connsiteY0" fmla="*/ 903093 h 923375"/>
              <a:gd name="connsiteX1" fmla="*/ 466461 w 1050077"/>
              <a:gd name="connsiteY1" fmla="*/ 833646 h 923375"/>
              <a:gd name="connsiteX2" fmla="*/ 579 w 1050077"/>
              <a:gd name="connsiteY2" fmla="*/ 461955 h 923375"/>
              <a:gd name="connsiteX3" fmla="*/ 385437 w 1050077"/>
              <a:gd name="connsiteY3" fmla="*/ 104440 h 923375"/>
              <a:gd name="connsiteX4" fmla="*/ 1037480 w 1050077"/>
              <a:gd name="connsiteY4" fmla="*/ 20817 h 923375"/>
              <a:gd name="connsiteX5" fmla="*/ 282899 w 1050077"/>
              <a:gd name="connsiteY5" fmla="*/ 461955 h 923375"/>
              <a:gd name="connsiteX6" fmla="*/ 1049054 w 1050077"/>
              <a:gd name="connsiteY6" fmla="*/ 903093 h 923375"/>
              <a:gd name="connsiteX0" fmla="*/ 979844 w 980867"/>
              <a:gd name="connsiteY0" fmla="*/ 903093 h 923375"/>
              <a:gd name="connsiteX1" fmla="*/ 397251 w 980867"/>
              <a:gd name="connsiteY1" fmla="*/ 833646 h 923375"/>
              <a:gd name="connsiteX2" fmla="*/ 817 w 980867"/>
              <a:gd name="connsiteY2" fmla="*/ 461955 h 923375"/>
              <a:gd name="connsiteX3" fmla="*/ 316227 w 980867"/>
              <a:gd name="connsiteY3" fmla="*/ 104440 h 923375"/>
              <a:gd name="connsiteX4" fmla="*/ 968270 w 980867"/>
              <a:gd name="connsiteY4" fmla="*/ 20817 h 923375"/>
              <a:gd name="connsiteX5" fmla="*/ 213689 w 980867"/>
              <a:gd name="connsiteY5" fmla="*/ 461955 h 923375"/>
              <a:gd name="connsiteX6" fmla="*/ 979844 w 980867"/>
              <a:gd name="connsiteY6" fmla="*/ 903093 h 923375"/>
              <a:gd name="connsiteX0" fmla="*/ 922386 w 923409"/>
              <a:gd name="connsiteY0" fmla="*/ 903093 h 923375"/>
              <a:gd name="connsiteX1" fmla="*/ 339793 w 923409"/>
              <a:gd name="connsiteY1" fmla="*/ 833646 h 923375"/>
              <a:gd name="connsiteX2" fmla="*/ 1233 w 923409"/>
              <a:gd name="connsiteY2" fmla="*/ 461955 h 923375"/>
              <a:gd name="connsiteX3" fmla="*/ 258769 w 923409"/>
              <a:gd name="connsiteY3" fmla="*/ 104440 h 923375"/>
              <a:gd name="connsiteX4" fmla="*/ 910812 w 923409"/>
              <a:gd name="connsiteY4" fmla="*/ 20817 h 923375"/>
              <a:gd name="connsiteX5" fmla="*/ 156231 w 923409"/>
              <a:gd name="connsiteY5" fmla="*/ 461955 h 923375"/>
              <a:gd name="connsiteX6" fmla="*/ 922386 w 923409"/>
              <a:gd name="connsiteY6" fmla="*/ 903093 h 923375"/>
              <a:gd name="connsiteX0" fmla="*/ 922386 w 923409"/>
              <a:gd name="connsiteY0" fmla="*/ 876061 h 896343"/>
              <a:gd name="connsiteX1" fmla="*/ 339793 w 923409"/>
              <a:gd name="connsiteY1" fmla="*/ 806614 h 896343"/>
              <a:gd name="connsiteX2" fmla="*/ 1233 w 923409"/>
              <a:gd name="connsiteY2" fmla="*/ 434923 h 896343"/>
              <a:gd name="connsiteX3" fmla="*/ 258769 w 923409"/>
              <a:gd name="connsiteY3" fmla="*/ 77408 h 896343"/>
              <a:gd name="connsiteX4" fmla="*/ 922386 w 923409"/>
              <a:gd name="connsiteY4" fmla="*/ 28510 h 896343"/>
              <a:gd name="connsiteX5" fmla="*/ 156231 w 923409"/>
              <a:gd name="connsiteY5" fmla="*/ 434923 h 896343"/>
              <a:gd name="connsiteX6" fmla="*/ 922386 w 923409"/>
              <a:gd name="connsiteY6" fmla="*/ 876061 h 896343"/>
              <a:gd name="connsiteX0" fmla="*/ 922386 w 923409"/>
              <a:gd name="connsiteY0" fmla="*/ 841337 h 871230"/>
              <a:gd name="connsiteX1" fmla="*/ 339793 w 923409"/>
              <a:gd name="connsiteY1" fmla="*/ 806614 h 871230"/>
              <a:gd name="connsiteX2" fmla="*/ 1233 w 923409"/>
              <a:gd name="connsiteY2" fmla="*/ 434923 h 871230"/>
              <a:gd name="connsiteX3" fmla="*/ 258769 w 923409"/>
              <a:gd name="connsiteY3" fmla="*/ 77408 h 871230"/>
              <a:gd name="connsiteX4" fmla="*/ 922386 w 923409"/>
              <a:gd name="connsiteY4" fmla="*/ 28510 h 871230"/>
              <a:gd name="connsiteX5" fmla="*/ 156231 w 923409"/>
              <a:gd name="connsiteY5" fmla="*/ 434923 h 871230"/>
              <a:gd name="connsiteX6" fmla="*/ 922386 w 923409"/>
              <a:gd name="connsiteY6" fmla="*/ 841337 h 871230"/>
              <a:gd name="connsiteX0" fmla="*/ 922386 w 923409"/>
              <a:gd name="connsiteY0" fmla="*/ 841337 h 871230"/>
              <a:gd name="connsiteX1" fmla="*/ 339793 w 923409"/>
              <a:gd name="connsiteY1" fmla="*/ 806614 h 871230"/>
              <a:gd name="connsiteX2" fmla="*/ 1233 w 923409"/>
              <a:gd name="connsiteY2" fmla="*/ 434923 h 871230"/>
              <a:gd name="connsiteX3" fmla="*/ 258769 w 923409"/>
              <a:gd name="connsiteY3" fmla="*/ 77408 h 871230"/>
              <a:gd name="connsiteX4" fmla="*/ 922386 w 923409"/>
              <a:gd name="connsiteY4" fmla="*/ 28510 h 871230"/>
              <a:gd name="connsiteX5" fmla="*/ 218698 w 923409"/>
              <a:gd name="connsiteY5" fmla="*/ 460687 h 871230"/>
              <a:gd name="connsiteX6" fmla="*/ 922386 w 923409"/>
              <a:gd name="connsiteY6" fmla="*/ 841337 h 871230"/>
              <a:gd name="connsiteX0" fmla="*/ 922386 w 923409"/>
              <a:gd name="connsiteY0" fmla="*/ 841337 h 871230"/>
              <a:gd name="connsiteX1" fmla="*/ 339793 w 923409"/>
              <a:gd name="connsiteY1" fmla="*/ 806614 h 871230"/>
              <a:gd name="connsiteX2" fmla="*/ 1233 w 923409"/>
              <a:gd name="connsiteY2" fmla="*/ 434923 h 871230"/>
              <a:gd name="connsiteX3" fmla="*/ 258769 w 923409"/>
              <a:gd name="connsiteY3" fmla="*/ 77408 h 871230"/>
              <a:gd name="connsiteX4" fmla="*/ 922386 w 923409"/>
              <a:gd name="connsiteY4" fmla="*/ 28510 h 871230"/>
              <a:gd name="connsiteX5" fmla="*/ 304322 w 923409"/>
              <a:gd name="connsiteY5" fmla="*/ 460686 h 871230"/>
              <a:gd name="connsiteX6" fmla="*/ 922386 w 923409"/>
              <a:gd name="connsiteY6" fmla="*/ 841337 h 871230"/>
              <a:gd name="connsiteX0" fmla="*/ 871958 w 872981"/>
              <a:gd name="connsiteY0" fmla="*/ 841337 h 871230"/>
              <a:gd name="connsiteX1" fmla="*/ 289365 w 872981"/>
              <a:gd name="connsiteY1" fmla="*/ 806614 h 871230"/>
              <a:gd name="connsiteX2" fmla="*/ 2182 w 872981"/>
              <a:gd name="connsiteY2" fmla="*/ 460050 h 871230"/>
              <a:gd name="connsiteX3" fmla="*/ 208341 w 872981"/>
              <a:gd name="connsiteY3" fmla="*/ 77408 h 871230"/>
              <a:gd name="connsiteX4" fmla="*/ 871958 w 872981"/>
              <a:gd name="connsiteY4" fmla="*/ 28510 h 871230"/>
              <a:gd name="connsiteX5" fmla="*/ 253894 w 872981"/>
              <a:gd name="connsiteY5" fmla="*/ 460686 h 871230"/>
              <a:gd name="connsiteX6" fmla="*/ 871958 w 872981"/>
              <a:gd name="connsiteY6" fmla="*/ 841337 h 871230"/>
              <a:gd name="connsiteX0" fmla="*/ 871958 w 872981"/>
              <a:gd name="connsiteY0" fmla="*/ 824928 h 854821"/>
              <a:gd name="connsiteX1" fmla="*/ 289365 w 872981"/>
              <a:gd name="connsiteY1" fmla="*/ 790205 h 854821"/>
              <a:gd name="connsiteX2" fmla="*/ 2182 w 872981"/>
              <a:gd name="connsiteY2" fmla="*/ 443641 h 854821"/>
              <a:gd name="connsiteX3" fmla="*/ 208341 w 872981"/>
              <a:gd name="connsiteY3" fmla="*/ 60999 h 854821"/>
              <a:gd name="connsiteX4" fmla="*/ 871962 w 872981"/>
              <a:gd name="connsiteY4" fmla="*/ 37227 h 854821"/>
              <a:gd name="connsiteX5" fmla="*/ 253894 w 872981"/>
              <a:gd name="connsiteY5" fmla="*/ 444277 h 854821"/>
              <a:gd name="connsiteX6" fmla="*/ 871958 w 872981"/>
              <a:gd name="connsiteY6" fmla="*/ 824928 h 85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981" h="854821">
                <a:moveTo>
                  <a:pt x="871958" y="824928"/>
                </a:moveTo>
                <a:cubicBezTo>
                  <a:pt x="896764" y="873372"/>
                  <a:pt x="464111" y="863728"/>
                  <a:pt x="289365" y="790205"/>
                </a:cubicBezTo>
                <a:cubicBezTo>
                  <a:pt x="114619" y="716682"/>
                  <a:pt x="15686" y="565175"/>
                  <a:pt x="2182" y="443641"/>
                </a:cubicBezTo>
                <a:cubicBezTo>
                  <a:pt x="-11322" y="322107"/>
                  <a:pt x="35524" y="134522"/>
                  <a:pt x="208341" y="60999"/>
                </a:cubicBezTo>
                <a:cubicBezTo>
                  <a:pt x="381158" y="-12524"/>
                  <a:pt x="889051" y="-18501"/>
                  <a:pt x="871962" y="37227"/>
                </a:cubicBezTo>
                <a:cubicBezTo>
                  <a:pt x="448348" y="103398"/>
                  <a:pt x="253895" y="312994"/>
                  <a:pt x="253894" y="444277"/>
                </a:cubicBezTo>
                <a:cubicBezTo>
                  <a:pt x="253893" y="575560"/>
                  <a:pt x="448343" y="758757"/>
                  <a:pt x="871958" y="824928"/>
                </a:cubicBezTo>
                <a:close/>
              </a:path>
            </a:pathLst>
          </a:custGeom>
          <a:gradFill flip="none" rotWithShape="0">
            <a:gsLst>
              <a:gs pos="23000">
                <a:schemeClr val="bg1">
                  <a:lumMod val="65000"/>
                </a:schemeClr>
              </a:gs>
              <a:gs pos="0">
                <a:schemeClr val="bg1">
                  <a:lumMod val="50000"/>
                </a:schemeClr>
              </a:gs>
              <a:gs pos="45000">
                <a:schemeClr val="bg1">
                  <a:lumMod val="85000"/>
                </a:schemeClr>
              </a:gs>
              <a:gs pos="72000">
                <a:schemeClr val="bg1">
                  <a:lumMod val="95000"/>
                </a:schemeClr>
              </a:gs>
              <a:gs pos="100000">
                <a:schemeClr val="bg1">
                  <a:lumMod val="95000"/>
                </a:schemeClr>
              </a:gs>
            </a:gsLst>
            <a:lin ang="16200000" scaled="1"/>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txBox="1">
            <a:spLocks/>
          </p:cNvSpPr>
          <p:nvPr/>
        </p:nvSpPr>
        <p:spPr>
          <a:xfrm>
            <a:off x="8555790" y="4641258"/>
            <a:ext cx="3552537" cy="1838318"/>
          </a:xfrm>
          <a:prstGeom prst="rect">
            <a:avLst/>
          </a:prstGeom>
          <a:solidFill>
            <a:srgbClr val="0070C0"/>
          </a:solidFill>
          <a:scene3d>
            <a:camera prst="orthographicFront"/>
            <a:lightRig rig="threePt" dir="t"/>
          </a:scene3d>
          <a:sp3d>
            <a:bevelT/>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chemeClr val="bg1"/>
                </a:solidFill>
                <a:latin typeface="Arial" panose="020B0604020202020204" pitchFamily="34" charset="0"/>
                <a:cs typeface="Arial" panose="020B0604020202020204" pitchFamily="34" charset="0"/>
              </a:rPr>
              <a:t>Constantly changing (impermanence)</a:t>
            </a:r>
            <a:endParaRPr 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76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0-#ppt_w/2"/>
                                          </p:val>
                                        </p:tav>
                                        <p:tav tm="100000">
                                          <p:val>
                                            <p:strVal val="#ppt_x"/>
                                          </p:val>
                                        </p:tav>
                                      </p:tavLst>
                                    </p:anim>
                                    <p:anim calcmode="lin" valueType="num">
                                      <p:cBhvr additive="base">
                                        <p:cTn id="29" dur="500" fill="hold"/>
                                        <p:tgtEl>
                                          <p:spTgt spid="15"/>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1+#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1000" fill="hold"/>
                                        <p:tgtEl>
                                          <p:spTgt spid="13"/>
                                        </p:tgtEl>
                                        <p:attrNameLst>
                                          <p:attrName>ppt_x</p:attrName>
                                        </p:attrNameLst>
                                      </p:cBhvr>
                                      <p:tavLst>
                                        <p:tav tm="0">
                                          <p:val>
                                            <p:strVal val="1+#ppt_w/2"/>
                                          </p:val>
                                        </p:tav>
                                        <p:tav tm="100000">
                                          <p:val>
                                            <p:strVal val="#ppt_x"/>
                                          </p:val>
                                        </p:tav>
                                      </p:tavLst>
                                    </p:anim>
                                    <p:anim calcmode="lin" valueType="num">
                                      <p:cBhvr additive="base">
                                        <p:cTn id="39" dur="1000" fill="hold"/>
                                        <p:tgtEl>
                                          <p:spTgt spid="13"/>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 presetClass="entr" presetSubtype="1"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1000" fill="hold"/>
                                        <p:tgtEl>
                                          <p:spTgt spid="14"/>
                                        </p:tgtEl>
                                        <p:attrNameLst>
                                          <p:attrName>ppt_x</p:attrName>
                                        </p:attrNameLst>
                                      </p:cBhvr>
                                      <p:tavLst>
                                        <p:tav tm="0">
                                          <p:val>
                                            <p:strVal val="#ppt_x"/>
                                          </p:val>
                                        </p:tav>
                                        <p:tav tm="100000">
                                          <p:val>
                                            <p:strVal val="#ppt_x"/>
                                          </p:val>
                                        </p:tav>
                                      </p:tavLst>
                                    </p:anim>
                                    <p:anim calcmode="lin" valueType="num">
                                      <p:cBhvr additive="base">
                                        <p:cTn id="44" dur="1000" fill="hold"/>
                                        <p:tgtEl>
                                          <p:spTgt spid="14"/>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42" presetClass="entr" presetSubtype="0"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childTnLst>
                          </p:cTn>
                        </p:par>
                      </p:childTnLst>
                    </p:cTn>
                  </p:par>
                  <p:par>
                    <p:cTn id="71" fill="hold">
                      <p:stCondLst>
                        <p:cond delay="indefinite"/>
                      </p:stCondLst>
                      <p:childTnLst>
                        <p:par>
                          <p:cTn id="72" fill="hold">
                            <p:stCondLst>
                              <p:cond delay="0"/>
                            </p:stCondLst>
                            <p:childTnLst>
                              <p:par>
                                <p:cTn id="73" presetID="37" presetClass="path" presetSubtype="0" accel="50000" decel="50000" fill="hold" grpId="1" nodeType="clickEffect">
                                  <p:stCondLst>
                                    <p:cond delay="0"/>
                                  </p:stCondLst>
                                  <p:childTnLst>
                                    <p:animMotion origin="layout" path="M 0 0 L 0.067 0.04 C 0.081 0.049 0.102 0.054 0.124 0.054 C 0.149 0.054 0.169 0.049 0.183 0.04 L 0.25 0 E" pathEditMode="relative" ptsTypes="">
                                      <p:cBhvr>
                                        <p:cTn id="74" dur="2000" fill="hold"/>
                                        <p:tgtEl>
                                          <p:spTgt spid="16"/>
                                        </p:tgtEl>
                                        <p:attrNameLst>
                                          <p:attrName>ppt_x</p:attrName>
                                          <p:attrName>ppt_y</p:attrName>
                                        </p:attrNameLst>
                                      </p:cBhvr>
                                    </p:animMotion>
                                  </p:childTnLst>
                                </p:cTn>
                              </p:par>
                              <p:par>
                                <p:cTn id="75" presetID="1" presetClass="path" presetSubtype="0" accel="50000" decel="50000" fill="hold" grpId="1" nodeType="withEffect">
                                  <p:stCondLst>
                                    <p:cond delay="0"/>
                                  </p:stCondLst>
                                  <p:childTnLst>
                                    <p:animMotion origin="layout" path="M 0 0 C 0.069 0 0.125 0.056 0.125 0.125 C 0.125 0.194 0.069 0.25 0 0.25 C -0.069 0.25 -0.125 0.194 -0.125 0.125 C -0.125 0.056 -0.069 0 0 0 Z" pathEditMode="relative" ptsTypes="">
                                      <p:cBhvr>
                                        <p:cTn id="76" dur="5000" fill="hold"/>
                                        <p:tgtEl>
                                          <p:spTgt spid="12"/>
                                        </p:tgtEl>
                                        <p:attrNameLst>
                                          <p:attrName>ppt_x</p:attrName>
                                          <p:attrName>ppt_y</p:attrName>
                                        </p:attrNameLst>
                                      </p:cBhvr>
                                    </p:animMotion>
                                  </p:childTnLst>
                                </p:cTn>
                              </p:par>
                              <p:par>
                                <p:cTn id="77" presetID="37" presetClass="path" presetSubtype="0" accel="50000" decel="50000" fill="hold" grpId="1" nodeType="withEffect">
                                  <p:stCondLst>
                                    <p:cond delay="0"/>
                                  </p:stCondLst>
                                  <p:childTnLst>
                                    <p:animMotion origin="layout" path="M -3.75E-6 0.01805 L -0.04531 0.04467 C -0.05481 0.05069 -0.06888 0.05393 -0.08385 0.05393 C -0.10065 0.05393 -0.11419 0.05069 -0.12369 0.04467 L -0.16888 0.01805 " pathEditMode="relative" rAng="0" ptsTypes="AAAAA">
                                      <p:cBhvr>
                                        <p:cTn id="78" dur="2000" fill="hold"/>
                                        <p:tgtEl>
                                          <p:spTgt spid="18"/>
                                        </p:tgtEl>
                                        <p:attrNameLst>
                                          <p:attrName>ppt_x</p:attrName>
                                          <p:attrName>ppt_y</p:attrName>
                                        </p:attrNameLst>
                                      </p:cBhvr>
                                      <p:rCtr x="-8451" y="1782"/>
                                    </p:animMotion>
                                  </p:childTnLst>
                                </p:cTn>
                              </p:par>
                              <p:par>
                                <p:cTn id="79" presetID="26" presetClass="path" presetSubtype="0" accel="50000" decel="50000" fill="hold" grpId="1" nodeType="with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80" dur="5000" fill="hold"/>
                                        <p:tgtEl>
                                          <p:spTgt spid="15"/>
                                        </p:tgtEl>
                                        <p:attrNameLst>
                                          <p:attrName>ppt_x</p:attrName>
                                          <p:attrName>ppt_y</p:attrName>
                                        </p:attrNameLst>
                                      </p:cBhvr>
                                    </p:animMotion>
                                  </p:childTnLst>
                                </p:cTn>
                              </p:par>
                              <p:par>
                                <p:cTn id="81" presetID="37" presetClass="path" presetSubtype="0" accel="50000" decel="50000" fill="hold" grpId="1" nodeType="withEffect">
                                  <p:stCondLst>
                                    <p:cond delay="0"/>
                                  </p:stCondLst>
                                  <p:childTnLst>
                                    <p:animMotion origin="layout" path="M 2.08333E-6 2.59259E-6 L -0.06185 -0.0051 C -0.07461 -0.00625 -0.09388 -0.00672 -0.11406 -0.00672 C -0.13724 -0.00672 -0.1556 -0.00625 -0.16849 -0.0051 L -0.23034 2.59259E-6 " pathEditMode="relative" rAng="0" ptsTypes="AAAAA">
                                      <p:cBhvr>
                                        <p:cTn id="82" dur="2000" fill="hold"/>
                                        <p:tgtEl>
                                          <p:spTgt spid="13"/>
                                        </p:tgtEl>
                                        <p:attrNameLst>
                                          <p:attrName>ppt_x</p:attrName>
                                          <p:attrName>ppt_y</p:attrName>
                                        </p:attrNameLst>
                                      </p:cBhvr>
                                      <p:rCtr x="-11523" y="-347"/>
                                    </p:animMotion>
                                  </p:childTnLst>
                                </p:cTn>
                              </p:par>
                            </p:childTnLst>
                          </p:cTn>
                        </p:par>
                        <p:par>
                          <p:cTn id="83" fill="hold">
                            <p:stCondLst>
                              <p:cond delay="5000"/>
                            </p:stCondLst>
                            <p:childTnLst>
                              <p:par>
                                <p:cTn id="84" presetID="10" presetClass="entr" presetSubtype="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fade">
                                      <p:cBhvr>
                                        <p:cTn id="86" dur="500"/>
                                        <p:tgtEl>
                                          <p:spTgt spid="29"/>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wipe(up)">
                                      <p:cBhvr>
                                        <p:cTn id="90"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6" grpId="1" animBg="1"/>
      <p:bldP spid="10" grpId="0" animBg="1"/>
      <p:bldP spid="11" grpId="0" animBg="1"/>
      <p:bldP spid="12" grpId="0" animBg="1"/>
      <p:bldP spid="12" grpId="1" animBg="1"/>
      <p:bldP spid="13" grpId="0" animBg="1"/>
      <p:bldP spid="13" grpId="1" animBg="1"/>
      <p:bldP spid="14" grpId="0" animBg="1"/>
      <p:bldP spid="15" grpId="0" animBg="1"/>
      <p:bldP spid="15" grpId="1" animBg="1"/>
      <p:bldP spid="18" grpId="0" animBg="1"/>
      <p:bldP spid="18" grpId="1"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9441"/>
            <a:ext cx="12192000" cy="931799"/>
          </a:xfrm>
          <a:solidFill>
            <a:srgbClr val="7030A0"/>
          </a:solidFill>
          <a:scene3d>
            <a:camera prst="orthographicFront"/>
            <a:lightRig rig="threePt" dir="t"/>
          </a:scene3d>
          <a:sp3d>
            <a:bevelT/>
          </a:sp3d>
        </p:spPr>
        <p:txBody>
          <a:bodyPr>
            <a:normAutofit/>
          </a:bodyPr>
          <a:lstStyle/>
          <a:p>
            <a:pPr algn="ctr"/>
            <a:r>
              <a:rPr lang="en-US" sz="4800" b="1" dirty="0" smtClean="0">
                <a:solidFill>
                  <a:schemeClr val="bg1"/>
                </a:solidFill>
                <a:latin typeface="Arial" panose="020B0604020202020204" pitchFamily="34" charset="0"/>
                <a:cs typeface="Arial" panose="020B0604020202020204" pitchFamily="34" charset="0"/>
              </a:rPr>
              <a:t>Impermanence</a:t>
            </a:r>
            <a:endParaRPr lang="en-US" sz="4800" b="1"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3356975" y="0"/>
            <a:ext cx="5285984" cy="769441"/>
          </a:xfrm>
          <a:prstGeom prst="rect">
            <a:avLst/>
          </a:prstGeom>
          <a:noFill/>
        </p:spPr>
        <p:txBody>
          <a:bodyPr wrap="square" rtlCol="0">
            <a:spAutoFit/>
          </a:bodyPr>
          <a:lstStyle/>
          <a:p>
            <a:pPr algn="ctr"/>
            <a:r>
              <a:rPr lang="en-US" sz="4400" b="1" dirty="0" smtClean="0">
                <a:solidFill>
                  <a:schemeClr val="bg1"/>
                </a:solidFill>
                <a:effectLst>
                  <a:outerShdw blurRad="38100" dist="38100" dir="2700000" algn="tl">
                    <a:srgbClr val="000000">
                      <a:alpha val="43137"/>
                    </a:srgbClr>
                  </a:outerShdw>
                </a:effectLst>
              </a:rPr>
              <a:t>Review</a:t>
            </a:r>
            <a:endParaRPr lang="en-US" sz="4400" b="1" dirty="0">
              <a:solidFill>
                <a:schemeClr val="bg1"/>
              </a:solidFill>
              <a:effectLst>
                <a:outerShdw blurRad="38100" dist="38100" dir="2700000" algn="tl">
                  <a:srgbClr val="000000">
                    <a:alpha val="43137"/>
                  </a:srgbClr>
                </a:outerShdw>
              </a:effectLst>
            </a:endParaRPr>
          </a:p>
        </p:txBody>
      </p:sp>
      <p:sp>
        <p:nvSpPr>
          <p:cNvPr id="16" name="Oval 15"/>
          <p:cNvSpPr/>
          <p:nvPr/>
        </p:nvSpPr>
        <p:spPr>
          <a:xfrm>
            <a:off x="1909482" y="3845858"/>
            <a:ext cx="3296023" cy="952957"/>
          </a:xfrm>
          <a:prstGeom prst="ellipse">
            <a:avLst/>
          </a:prstGeom>
          <a:solidFill>
            <a:srgbClr val="FFCCFF">
              <a:alpha val="61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7030A0"/>
                </a:solidFill>
              </a:rPr>
              <a:t>Phenomenon</a:t>
            </a:r>
            <a:endParaRPr lang="en-US" sz="3000" b="1" dirty="0">
              <a:solidFill>
                <a:srgbClr val="7030A0"/>
              </a:solidFill>
            </a:endParaRPr>
          </a:p>
        </p:txBody>
      </p:sp>
      <p:sp>
        <p:nvSpPr>
          <p:cNvPr id="10" name="Title 1"/>
          <p:cNvSpPr txBox="1">
            <a:spLocks/>
          </p:cNvSpPr>
          <p:nvPr/>
        </p:nvSpPr>
        <p:spPr>
          <a:xfrm>
            <a:off x="4773705" y="1938683"/>
            <a:ext cx="2646829" cy="1063996"/>
          </a:xfrm>
          <a:prstGeom prst="rect">
            <a:avLst/>
          </a:prstGeom>
          <a:solidFill>
            <a:srgbClr val="9900CC"/>
          </a:solidFill>
          <a:scene3d>
            <a:camera prst="orthographicFront"/>
            <a:lightRig rig="threePt" dir="t"/>
          </a:scene3d>
          <a:sp3d>
            <a:bevel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chemeClr val="bg1"/>
                </a:solidFill>
                <a:latin typeface="Arial" panose="020B0604020202020204" pitchFamily="34" charset="0"/>
                <a:cs typeface="Arial" panose="020B0604020202020204" pitchFamily="34" charset="0"/>
              </a:rPr>
              <a:t>“me”</a:t>
            </a:r>
            <a:endParaRPr lang="en-US" sz="4000" b="1" dirty="0">
              <a:solidFill>
                <a:schemeClr val="bg1"/>
              </a:solidFill>
              <a:latin typeface="Arial" panose="020B0604020202020204" pitchFamily="34" charset="0"/>
              <a:cs typeface="Arial" panose="020B0604020202020204" pitchFamily="34" charset="0"/>
            </a:endParaRPr>
          </a:p>
        </p:txBody>
      </p:sp>
      <p:sp>
        <p:nvSpPr>
          <p:cNvPr id="11" name="Oval 10"/>
          <p:cNvSpPr/>
          <p:nvPr/>
        </p:nvSpPr>
        <p:spPr>
          <a:xfrm>
            <a:off x="3998259" y="3369379"/>
            <a:ext cx="3296023" cy="952957"/>
          </a:xfrm>
          <a:prstGeom prst="ellipse">
            <a:avLst/>
          </a:prstGeom>
          <a:solidFill>
            <a:srgbClr val="66FFFF">
              <a:alpha val="60784"/>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7030A0"/>
                </a:solidFill>
              </a:rPr>
              <a:t>Phenomenon</a:t>
            </a:r>
            <a:endParaRPr lang="en-US" sz="3000" b="1" dirty="0">
              <a:solidFill>
                <a:srgbClr val="7030A0"/>
              </a:solidFill>
            </a:endParaRPr>
          </a:p>
        </p:txBody>
      </p:sp>
      <p:sp>
        <p:nvSpPr>
          <p:cNvPr id="12" name="Oval 11"/>
          <p:cNvSpPr/>
          <p:nvPr/>
        </p:nvSpPr>
        <p:spPr>
          <a:xfrm>
            <a:off x="6096000" y="3905476"/>
            <a:ext cx="3296023" cy="952957"/>
          </a:xfrm>
          <a:prstGeom prst="ellipse">
            <a:avLst/>
          </a:prstGeom>
          <a:solidFill>
            <a:srgbClr val="FFCCCC">
              <a:alpha val="60392"/>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7030A0"/>
                </a:solidFill>
              </a:rPr>
              <a:t>Phenomenon</a:t>
            </a:r>
            <a:endParaRPr lang="en-US" sz="3000" b="1" dirty="0">
              <a:solidFill>
                <a:srgbClr val="7030A0"/>
              </a:solidFill>
            </a:endParaRPr>
          </a:p>
        </p:txBody>
      </p:sp>
      <p:sp>
        <p:nvSpPr>
          <p:cNvPr id="13" name="Oval 12"/>
          <p:cNvSpPr/>
          <p:nvPr/>
        </p:nvSpPr>
        <p:spPr>
          <a:xfrm>
            <a:off x="5346936" y="4607460"/>
            <a:ext cx="3296023" cy="952957"/>
          </a:xfrm>
          <a:prstGeom prst="ellipse">
            <a:avLst/>
          </a:prstGeom>
          <a:solidFill>
            <a:srgbClr val="9999FF">
              <a:alpha val="6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7030A0"/>
                </a:solidFill>
              </a:rPr>
              <a:t>Phenomenon</a:t>
            </a:r>
            <a:endParaRPr lang="en-US" sz="3000" b="1" dirty="0">
              <a:solidFill>
                <a:srgbClr val="7030A0"/>
              </a:solidFill>
            </a:endParaRPr>
          </a:p>
        </p:txBody>
      </p:sp>
      <p:sp>
        <p:nvSpPr>
          <p:cNvPr id="14" name="Oval 13"/>
          <p:cNvSpPr/>
          <p:nvPr/>
        </p:nvSpPr>
        <p:spPr>
          <a:xfrm>
            <a:off x="3805007" y="4158825"/>
            <a:ext cx="3296023" cy="952957"/>
          </a:xfrm>
          <a:prstGeom prst="ellipse">
            <a:avLst/>
          </a:prstGeom>
          <a:solidFill>
            <a:srgbClr val="A7FFA7">
              <a:alpha val="6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7030A0"/>
                </a:solidFill>
              </a:rPr>
              <a:t>Phenomenon</a:t>
            </a:r>
            <a:endParaRPr lang="en-US" sz="3000" b="1" dirty="0">
              <a:solidFill>
                <a:srgbClr val="7030A0"/>
              </a:solidFill>
            </a:endParaRPr>
          </a:p>
        </p:txBody>
      </p:sp>
      <p:sp>
        <p:nvSpPr>
          <p:cNvPr id="15" name="Oval 14"/>
          <p:cNvSpPr/>
          <p:nvPr/>
        </p:nvSpPr>
        <p:spPr>
          <a:xfrm>
            <a:off x="2350247" y="4865498"/>
            <a:ext cx="3296023" cy="952957"/>
          </a:xfrm>
          <a:prstGeom prst="ellipse">
            <a:avLst/>
          </a:prstGeom>
          <a:solidFill>
            <a:srgbClr val="FF00FF">
              <a:alpha val="6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7030A0"/>
                </a:solidFill>
              </a:rPr>
              <a:t>Phenomenon</a:t>
            </a:r>
            <a:endParaRPr lang="en-US" sz="3000" b="1" dirty="0">
              <a:solidFill>
                <a:srgbClr val="7030A0"/>
              </a:solidFill>
            </a:endParaRPr>
          </a:p>
        </p:txBody>
      </p:sp>
      <p:sp>
        <p:nvSpPr>
          <p:cNvPr id="18" name="Oval 17"/>
          <p:cNvSpPr/>
          <p:nvPr/>
        </p:nvSpPr>
        <p:spPr>
          <a:xfrm>
            <a:off x="4934560" y="5284751"/>
            <a:ext cx="3296023" cy="952957"/>
          </a:xfrm>
          <a:prstGeom prst="ellipse">
            <a:avLst/>
          </a:prstGeom>
          <a:solidFill>
            <a:srgbClr val="FFCCFF">
              <a:alpha val="6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7030A0"/>
                </a:solidFill>
              </a:rPr>
              <a:t>Phenomenon</a:t>
            </a:r>
            <a:endParaRPr lang="en-US" sz="3000" b="1" dirty="0">
              <a:solidFill>
                <a:srgbClr val="7030A0"/>
              </a:solidFill>
            </a:endParaRPr>
          </a:p>
        </p:txBody>
      </p:sp>
      <p:sp>
        <p:nvSpPr>
          <p:cNvPr id="22" name="Smiley Face 21"/>
          <p:cNvSpPr/>
          <p:nvPr/>
        </p:nvSpPr>
        <p:spPr>
          <a:xfrm>
            <a:off x="844000" y="3584511"/>
            <a:ext cx="305843" cy="305843"/>
          </a:xfrm>
          <a:prstGeom prst="smileyFace">
            <a:avLst/>
          </a:prstGeom>
          <a:solidFill>
            <a:srgbClr val="FFCC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1016442" y="4612676"/>
            <a:ext cx="167525" cy="670101"/>
          </a:xfrm>
          <a:prstGeom prst="roundRect">
            <a:avLst/>
          </a:prstGeom>
          <a:solidFill>
            <a:srgbClr val="9966FF"/>
          </a:solidFill>
          <a:ln>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839610" y="4612676"/>
            <a:ext cx="167525" cy="670101"/>
          </a:xfrm>
          <a:prstGeom prst="roundRect">
            <a:avLst/>
          </a:prstGeom>
          <a:solidFill>
            <a:srgbClr val="9966FF"/>
          </a:solidFill>
          <a:ln>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687060" y="3942575"/>
            <a:ext cx="663853" cy="856240"/>
          </a:xfrm>
          <a:custGeom>
            <a:avLst/>
            <a:gdLst>
              <a:gd name="connsiteX0" fmla="*/ 231516 w 1504749"/>
              <a:gd name="connsiteY0" fmla="*/ 1362382 h 1692581"/>
              <a:gd name="connsiteX1" fmla="*/ 117216 w 1504749"/>
              <a:gd name="connsiteY1" fmla="*/ 1419532 h 1692581"/>
              <a:gd name="connsiteX2" fmla="*/ 2916 w 1504749"/>
              <a:gd name="connsiteY2" fmla="*/ 1371907 h 1692581"/>
              <a:gd name="connsiteX3" fmla="*/ 41016 w 1504749"/>
              <a:gd name="connsiteY3" fmla="*/ 800407 h 1692581"/>
              <a:gd name="connsiteX4" fmla="*/ 117216 w 1504749"/>
              <a:gd name="connsiteY4" fmla="*/ 305107 h 1692581"/>
              <a:gd name="connsiteX5" fmla="*/ 193416 w 1504749"/>
              <a:gd name="connsiteY5" fmla="*/ 162232 h 1692581"/>
              <a:gd name="connsiteX6" fmla="*/ 355341 w 1504749"/>
              <a:gd name="connsiteY6" fmla="*/ 47932 h 1692581"/>
              <a:gd name="connsiteX7" fmla="*/ 460116 w 1504749"/>
              <a:gd name="connsiteY7" fmla="*/ 19357 h 1692581"/>
              <a:gd name="connsiteX8" fmla="*/ 574416 w 1504749"/>
              <a:gd name="connsiteY8" fmla="*/ 307 h 1692581"/>
              <a:gd name="connsiteX9" fmla="*/ 898266 w 1504749"/>
              <a:gd name="connsiteY9" fmla="*/ 9832 h 1692581"/>
              <a:gd name="connsiteX10" fmla="*/ 1060191 w 1504749"/>
              <a:gd name="connsiteY10" fmla="*/ 38407 h 1692581"/>
              <a:gd name="connsiteX11" fmla="*/ 1222116 w 1504749"/>
              <a:gd name="connsiteY11" fmla="*/ 105082 h 1692581"/>
              <a:gd name="connsiteX12" fmla="*/ 1298316 w 1504749"/>
              <a:gd name="connsiteY12" fmla="*/ 162232 h 1692581"/>
              <a:gd name="connsiteX13" fmla="*/ 1384041 w 1504749"/>
              <a:gd name="connsiteY13" fmla="*/ 305107 h 1692581"/>
              <a:gd name="connsiteX14" fmla="*/ 1412616 w 1504749"/>
              <a:gd name="connsiteY14" fmla="*/ 447982 h 1692581"/>
              <a:gd name="connsiteX15" fmla="*/ 1479291 w 1504749"/>
              <a:gd name="connsiteY15" fmla="*/ 1248082 h 1692581"/>
              <a:gd name="connsiteX16" fmla="*/ 1498341 w 1504749"/>
              <a:gd name="connsiteY16" fmla="*/ 1371907 h 1692581"/>
              <a:gd name="connsiteX17" fmla="*/ 1374516 w 1504749"/>
              <a:gd name="connsiteY17" fmla="*/ 1429057 h 1692581"/>
              <a:gd name="connsiteX18" fmla="*/ 1260216 w 1504749"/>
              <a:gd name="connsiteY18" fmla="*/ 1371907 h 1692581"/>
              <a:gd name="connsiteX19" fmla="*/ 1193541 w 1504749"/>
              <a:gd name="connsiteY19" fmla="*/ 905182 h 1692581"/>
              <a:gd name="connsiteX20" fmla="*/ 1145916 w 1504749"/>
              <a:gd name="connsiteY20" fmla="*/ 524182 h 1692581"/>
              <a:gd name="connsiteX21" fmla="*/ 1107816 w 1504749"/>
              <a:gd name="connsiteY21" fmla="*/ 428932 h 1692581"/>
              <a:gd name="connsiteX22" fmla="*/ 1069716 w 1504749"/>
              <a:gd name="connsiteY22" fmla="*/ 419407 h 1692581"/>
              <a:gd name="connsiteX23" fmla="*/ 1126866 w 1504749"/>
              <a:gd name="connsiteY23" fmla="*/ 1200457 h 1692581"/>
              <a:gd name="connsiteX24" fmla="*/ 1145916 w 1504749"/>
              <a:gd name="connsiteY24" fmla="*/ 1476682 h 1692581"/>
              <a:gd name="connsiteX25" fmla="*/ 1164966 w 1504749"/>
              <a:gd name="connsiteY25" fmla="*/ 1590982 h 1692581"/>
              <a:gd name="connsiteX26" fmla="*/ 1088766 w 1504749"/>
              <a:gd name="connsiteY26" fmla="*/ 1629082 h 1692581"/>
              <a:gd name="connsiteX27" fmla="*/ 898266 w 1504749"/>
              <a:gd name="connsiteY27" fmla="*/ 1686232 h 1692581"/>
              <a:gd name="connsiteX28" fmla="*/ 669666 w 1504749"/>
              <a:gd name="connsiteY28" fmla="*/ 1686232 h 1692581"/>
              <a:gd name="connsiteX29" fmla="*/ 526791 w 1504749"/>
              <a:gd name="connsiteY29" fmla="*/ 1686232 h 1692581"/>
              <a:gd name="connsiteX30" fmla="*/ 355341 w 1504749"/>
              <a:gd name="connsiteY30" fmla="*/ 1600507 h 1692581"/>
              <a:gd name="connsiteX31" fmla="*/ 317241 w 1504749"/>
              <a:gd name="connsiteY31" fmla="*/ 1552882 h 1692581"/>
              <a:gd name="connsiteX32" fmla="*/ 336291 w 1504749"/>
              <a:gd name="connsiteY32" fmla="*/ 1248082 h 1692581"/>
              <a:gd name="connsiteX33" fmla="*/ 345816 w 1504749"/>
              <a:gd name="connsiteY33" fmla="*/ 981382 h 1692581"/>
              <a:gd name="connsiteX34" fmla="*/ 364866 w 1504749"/>
              <a:gd name="connsiteY34" fmla="*/ 743257 h 1692581"/>
              <a:gd name="connsiteX35" fmla="*/ 383916 w 1504749"/>
              <a:gd name="connsiteY35" fmla="*/ 581332 h 1692581"/>
              <a:gd name="connsiteX36" fmla="*/ 383916 w 1504749"/>
              <a:gd name="connsiteY36" fmla="*/ 476557 h 1692581"/>
              <a:gd name="connsiteX37" fmla="*/ 355341 w 1504749"/>
              <a:gd name="connsiteY37" fmla="*/ 447982 h 1692581"/>
              <a:gd name="connsiteX38" fmla="*/ 317241 w 1504749"/>
              <a:gd name="connsiteY38" fmla="*/ 752782 h 1692581"/>
              <a:gd name="connsiteX39" fmla="*/ 279141 w 1504749"/>
              <a:gd name="connsiteY39" fmla="*/ 1000432 h 1692581"/>
              <a:gd name="connsiteX40" fmla="*/ 279141 w 1504749"/>
              <a:gd name="connsiteY40" fmla="*/ 1190932 h 1692581"/>
              <a:gd name="connsiteX41" fmla="*/ 231516 w 1504749"/>
              <a:gd name="connsiteY41" fmla="*/ 1362382 h 169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04749" h="1692581">
                <a:moveTo>
                  <a:pt x="231516" y="1362382"/>
                </a:moveTo>
                <a:cubicBezTo>
                  <a:pt x="204529" y="1400482"/>
                  <a:pt x="155316" y="1417944"/>
                  <a:pt x="117216" y="1419532"/>
                </a:cubicBezTo>
                <a:cubicBezTo>
                  <a:pt x="79116" y="1421120"/>
                  <a:pt x="15616" y="1475094"/>
                  <a:pt x="2916" y="1371907"/>
                </a:cubicBezTo>
                <a:cubicBezTo>
                  <a:pt x="-9784" y="1268720"/>
                  <a:pt x="21966" y="978207"/>
                  <a:pt x="41016" y="800407"/>
                </a:cubicBezTo>
                <a:cubicBezTo>
                  <a:pt x="60066" y="622607"/>
                  <a:pt x="91816" y="411469"/>
                  <a:pt x="117216" y="305107"/>
                </a:cubicBezTo>
                <a:cubicBezTo>
                  <a:pt x="142616" y="198745"/>
                  <a:pt x="153729" y="205094"/>
                  <a:pt x="193416" y="162232"/>
                </a:cubicBezTo>
                <a:cubicBezTo>
                  <a:pt x="233103" y="119370"/>
                  <a:pt x="310891" y="71744"/>
                  <a:pt x="355341" y="47932"/>
                </a:cubicBezTo>
                <a:cubicBezTo>
                  <a:pt x="399791" y="24120"/>
                  <a:pt x="423604" y="27294"/>
                  <a:pt x="460116" y="19357"/>
                </a:cubicBezTo>
                <a:cubicBezTo>
                  <a:pt x="496628" y="11420"/>
                  <a:pt x="574416" y="307"/>
                  <a:pt x="574416" y="307"/>
                </a:cubicBezTo>
                <a:cubicBezTo>
                  <a:pt x="647441" y="-1280"/>
                  <a:pt x="817304" y="3482"/>
                  <a:pt x="898266" y="9832"/>
                </a:cubicBezTo>
                <a:cubicBezTo>
                  <a:pt x="979228" y="16182"/>
                  <a:pt x="1006216" y="22532"/>
                  <a:pt x="1060191" y="38407"/>
                </a:cubicBezTo>
                <a:cubicBezTo>
                  <a:pt x="1114166" y="54282"/>
                  <a:pt x="1182429" y="84444"/>
                  <a:pt x="1222116" y="105082"/>
                </a:cubicBezTo>
                <a:cubicBezTo>
                  <a:pt x="1261804" y="125719"/>
                  <a:pt x="1271329" y="128894"/>
                  <a:pt x="1298316" y="162232"/>
                </a:cubicBezTo>
                <a:cubicBezTo>
                  <a:pt x="1325304" y="195569"/>
                  <a:pt x="1364991" y="257482"/>
                  <a:pt x="1384041" y="305107"/>
                </a:cubicBezTo>
                <a:cubicBezTo>
                  <a:pt x="1403091" y="352732"/>
                  <a:pt x="1396741" y="290819"/>
                  <a:pt x="1412616" y="447982"/>
                </a:cubicBezTo>
                <a:cubicBezTo>
                  <a:pt x="1428491" y="605144"/>
                  <a:pt x="1465004" y="1094095"/>
                  <a:pt x="1479291" y="1248082"/>
                </a:cubicBezTo>
                <a:cubicBezTo>
                  <a:pt x="1493578" y="1402069"/>
                  <a:pt x="1515803" y="1341745"/>
                  <a:pt x="1498341" y="1371907"/>
                </a:cubicBezTo>
                <a:cubicBezTo>
                  <a:pt x="1480879" y="1402069"/>
                  <a:pt x="1414203" y="1429057"/>
                  <a:pt x="1374516" y="1429057"/>
                </a:cubicBezTo>
                <a:cubicBezTo>
                  <a:pt x="1334829" y="1429057"/>
                  <a:pt x="1290378" y="1459219"/>
                  <a:pt x="1260216" y="1371907"/>
                </a:cubicBezTo>
                <a:cubicBezTo>
                  <a:pt x="1230054" y="1284595"/>
                  <a:pt x="1212591" y="1046469"/>
                  <a:pt x="1193541" y="905182"/>
                </a:cubicBezTo>
                <a:cubicBezTo>
                  <a:pt x="1174491" y="763895"/>
                  <a:pt x="1160203" y="603557"/>
                  <a:pt x="1145916" y="524182"/>
                </a:cubicBezTo>
                <a:cubicBezTo>
                  <a:pt x="1131629" y="444807"/>
                  <a:pt x="1120516" y="446394"/>
                  <a:pt x="1107816" y="428932"/>
                </a:cubicBezTo>
                <a:cubicBezTo>
                  <a:pt x="1095116" y="411469"/>
                  <a:pt x="1066541" y="290820"/>
                  <a:pt x="1069716" y="419407"/>
                </a:cubicBezTo>
                <a:cubicBezTo>
                  <a:pt x="1072891" y="547994"/>
                  <a:pt x="1114166" y="1024244"/>
                  <a:pt x="1126866" y="1200457"/>
                </a:cubicBezTo>
                <a:cubicBezTo>
                  <a:pt x="1139566" y="1376670"/>
                  <a:pt x="1139566" y="1411595"/>
                  <a:pt x="1145916" y="1476682"/>
                </a:cubicBezTo>
                <a:cubicBezTo>
                  <a:pt x="1152266" y="1541769"/>
                  <a:pt x="1174491" y="1565582"/>
                  <a:pt x="1164966" y="1590982"/>
                </a:cubicBezTo>
                <a:cubicBezTo>
                  <a:pt x="1155441" y="1616382"/>
                  <a:pt x="1133216" y="1613207"/>
                  <a:pt x="1088766" y="1629082"/>
                </a:cubicBezTo>
                <a:cubicBezTo>
                  <a:pt x="1044316" y="1644957"/>
                  <a:pt x="968116" y="1676707"/>
                  <a:pt x="898266" y="1686232"/>
                </a:cubicBezTo>
                <a:cubicBezTo>
                  <a:pt x="828416" y="1695757"/>
                  <a:pt x="669666" y="1686232"/>
                  <a:pt x="669666" y="1686232"/>
                </a:cubicBezTo>
                <a:cubicBezTo>
                  <a:pt x="607754" y="1686232"/>
                  <a:pt x="579178" y="1700519"/>
                  <a:pt x="526791" y="1686232"/>
                </a:cubicBezTo>
                <a:cubicBezTo>
                  <a:pt x="474404" y="1671945"/>
                  <a:pt x="390266" y="1622732"/>
                  <a:pt x="355341" y="1600507"/>
                </a:cubicBezTo>
                <a:cubicBezTo>
                  <a:pt x="320416" y="1578282"/>
                  <a:pt x="320416" y="1611620"/>
                  <a:pt x="317241" y="1552882"/>
                </a:cubicBezTo>
                <a:cubicBezTo>
                  <a:pt x="314066" y="1494145"/>
                  <a:pt x="331529" y="1343332"/>
                  <a:pt x="336291" y="1248082"/>
                </a:cubicBezTo>
                <a:cubicBezTo>
                  <a:pt x="341053" y="1152832"/>
                  <a:pt x="341054" y="1065519"/>
                  <a:pt x="345816" y="981382"/>
                </a:cubicBezTo>
                <a:cubicBezTo>
                  <a:pt x="350578" y="897245"/>
                  <a:pt x="358516" y="809932"/>
                  <a:pt x="364866" y="743257"/>
                </a:cubicBezTo>
                <a:cubicBezTo>
                  <a:pt x="371216" y="676582"/>
                  <a:pt x="380741" y="625782"/>
                  <a:pt x="383916" y="581332"/>
                </a:cubicBezTo>
                <a:cubicBezTo>
                  <a:pt x="387091" y="536882"/>
                  <a:pt x="388679" y="498782"/>
                  <a:pt x="383916" y="476557"/>
                </a:cubicBezTo>
                <a:cubicBezTo>
                  <a:pt x="379154" y="454332"/>
                  <a:pt x="366453" y="401945"/>
                  <a:pt x="355341" y="447982"/>
                </a:cubicBezTo>
                <a:cubicBezTo>
                  <a:pt x="344229" y="494019"/>
                  <a:pt x="329941" y="660707"/>
                  <a:pt x="317241" y="752782"/>
                </a:cubicBezTo>
                <a:cubicBezTo>
                  <a:pt x="304541" y="844857"/>
                  <a:pt x="285491" y="927407"/>
                  <a:pt x="279141" y="1000432"/>
                </a:cubicBezTo>
                <a:cubicBezTo>
                  <a:pt x="272791" y="1073457"/>
                  <a:pt x="282316" y="1133782"/>
                  <a:pt x="279141" y="1190932"/>
                </a:cubicBezTo>
                <a:cubicBezTo>
                  <a:pt x="275966" y="1248082"/>
                  <a:pt x="258503" y="1324282"/>
                  <a:pt x="231516" y="1362382"/>
                </a:cubicBezTo>
                <a:close/>
              </a:path>
            </a:pathLst>
          </a:custGeom>
          <a:blipFill>
            <a:blip r:embed="rId3"/>
            <a:tile tx="0" ty="0" sx="100000" sy="100000" flip="none" algn="tl"/>
          </a:blipFill>
          <a:ln>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56463" y="3884665"/>
            <a:ext cx="101343" cy="5791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oon 13"/>
          <p:cNvSpPr/>
          <p:nvPr/>
        </p:nvSpPr>
        <p:spPr>
          <a:xfrm rot="5400000">
            <a:off x="719383" y="3510107"/>
            <a:ext cx="575501" cy="384036"/>
          </a:xfrm>
          <a:custGeom>
            <a:avLst/>
            <a:gdLst>
              <a:gd name="connsiteX0" fmla="*/ 990599 w 990599"/>
              <a:gd name="connsiteY0" fmla="*/ 905426 h 905426"/>
              <a:gd name="connsiteX1" fmla="*/ 0 w 990599"/>
              <a:gd name="connsiteY1" fmla="*/ 452713 h 905426"/>
              <a:gd name="connsiteX2" fmla="*/ 990599 w 990599"/>
              <a:gd name="connsiteY2" fmla="*/ 0 h 905426"/>
              <a:gd name="connsiteX3" fmla="*/ 282320 w 990599"/>
              <a:gd name="connsiteY3" fmla="*/ 452713 h 905426"/>
              <a:gd name="connsiteX4" fmla="*/ 990599 w 990599"/>
              <a:gd name="connsiteY4" fmla="*/ 905426 h 905426"/>
              <a:gd name="connsiteX0" fmla="*/ 990696 w 1036998"/>
              <a:gd name="connsiteY0" fmla="*/ 893851 h 893851"/>
              <a:gd name="connsiteX1" fmla="*/ 97 w 1036998"/>
              <a:gd name="connsiteY1" fmla="*/ 441138 h 893851"/>
              <a:gd name="connsiteX2" fmla="*/ 1036998 w 1036998"/>
              <a:gd name="connsiteY2" fmla="*/ 0 h 893851"/>
              <a:gd name="connsiteX3" fmla="*/ 282417 w 1036998"/>
              <a:gd name="connsiteY3" fmla="*/ 441138 h 893851"/>
              <a:gd name="connsiteX4" fmla="*/ 990696 w 1036998"/>
              <a:gd name="connsiteY4" fmla="*/ 893851 h 893851"/>
              <a:gd name="connsiteX0" fmla="*/ 1048481 w 1048481"/>
              <a:gd name="connsiteY0" fmla="*/ 882276 h 882276"/>
              <a:gd name="connsiteX1" fmla="*/ 6 w 1048481"/>
              <a:gd name="connsiteY1" fmla="*/ 441138 h 882276"/>
              <a:gd name="connsiteX2" fmla="*/ 1036907 w 1048481"/>
              <a:gd name="connsiteY2" fmla="*/ 0 h 882276"/>
              <a:gd name="connsiteX3" fmla="*/ 282326 w 1048481"/>
              <a:gd name="connsiteY3" fmla="*/ 441138 h 882276"/>
              <a:gd name="connsiteX4" fmla="*/ 1048481 w 1048481"/>
              <a:gd name="connsiteY4" fmla="*/ 882276 h 882276"/>
              <a:gd name="connsiteX0" fmla="*/ 1071054 w 1071054"/>
              <a:gd name="connsiteY0" fmla="*/ 903093 h 903093"/>
              <a:gd name="connsiteX1" fmla="*/ 22579 w 1071054"/>
              <a:gd name="connsiteY1" fmla="*/ 461955 h 903093"/>
              <a:gd name="connsiteX2" fmla="*/ 407437 w 1071054"/>
              <a:gd name="connsiteY2" fmla="*/ 104440 h 903093"/>
              <a:gd name="connsiteX3" fmla="*/ 1059480 w 1071054"/>
              <a:gd name="connsiteY3" fmla="*/ 20817 h 903093"/>
              <a:gd name="connsiteX4" fmla="*/ 304899 w 1071054"/>
              <a:gd name="connsiteY4" fmla="*/ 461955 h 903093"/>
              <a:gd name="connsiteX5" fmla="*/ 1071054 w 1071054"/>
              <a:gd name="connsiteY5" fmla="*/ 903093 h 903093"/>
              <a:gd name="connsiteX0" fmla="*/ 1049054 w 1050077"/>
              <a:gd name="connsiteY0" fmla="*/ 903093 h 923375"/>
              <a:gd name="connsiteX1" fmla="*/ 466461 w 1050077"/>
              <a:gd name="connsiteY1" fmla="*/ 833646 h 923375"/>
              <a:gd name="connsiteX2" fmla="*/ 579 w 1050077"/>
              <a:gd name="connsiteY2" fmla="*/ 461955 h 923375"/>
              <a:gd name="connsiteX3" fmla="*/ 385437 w 1050077"/>
              <a:gd name="connsiteY3" fmla="*/ 104440 h 923375"/>
              <a:gd name="connsiteX4" fmla="*/ 1037480 w 1050077"/>
              <a:gd name="connsiteY4" fmla="*/ 20817 h 923375"/>
              <a:gd name="connsiteX5" fmla="*/ 282899 w 1050077"/>
              <a:gd name="connsiteY5" fmla="*/ 461955 h 923375"/>
              <a:gd name="connsiteX6" fmla="*/ 1049054 w 1050077"/>
              <a:gd name="connsiteY6" fmla="*/ 903093 h 923375"/>
              <a:gd name="connsiteX0" fmla="*/ 979844 w 980867"/>
              <a:gd name="connsiteY0" fmla="*/ 903093 h 923375"/>
              <a:gd name="connsiteX1" fmla="*/ 397251 w 980867"/>
              <a:gd name="connsiteY1" fmla="*/ 833646 h 923375"/>
              <a:gd name="connsiteX2" fmla="*/ 817 w 980867"/>
              <a:gd name="connsiteY2" fmla="*/ 461955 h 923375"/>
              <a:gd name="connsiteX3" fmla="*/ 316227 w 980867"/>
              <a:gd name="connsiteY3" fmla="*/ 104440 h 923375"/>
              <a:gd name="connsiteX4" fmla="*/ 968270 w 980867"/>
              <a:gd name="connsiteY4" fmla="*/ 20817 h 923375"/>
              <a:gd name="connsiteX5" fmla="*/ 213689 w 980867"/>
              <a:gd name="connsiteY5" fmla="*/ 461955 h 923375"/>
              <a:gd name="connsiteX6" fmla="*/ 979844 w 980867"/>
              <a:gd name="connsiteY6" fmla="*/ 903093 h 923375"/>
              <a:gd name="connsiteX0" fmla="*/ 922386 w 923409"/>
              <a:gd name="connsiteY0" fmla="*/ 903093 h 923375"/>
              <a:gd name="connsiteX1" fmla="*/ 339793 w 923409"/>
              <a:gd name="connsiteY1" fmla="*/ 833646 h 923375"/>
              <a:gd name="connsiteX2" fmla="*/ 1233 w 923409"/>
              <a:gd name="connsiteY2" fmla="*/ 461955 h 923375"/>
              <a:gd name="connsiteX3" fmla="*/ 258769 w 923409"/>
              <a:gd name="connsiteY3" fmla="*/ 104440 h 923375"/>
              <a:gd name="connsiteX4" fmla="*/ 910812 w 923409"/>
              <a:gd name="connsiteY4" fmla="*/ 20817 h 923375"/>
              <a:gd name="connsiteX5" fmla="*/ 156231 w 923409"/>
              <a:gd name="connsiteY5" fmla="*/ 461955 h 923375"/>
              <a:gd name="connsiteX6" fmla="*/ 922386 w 923409"/>
              <a:gd name="connsiteY6" fmla="*/ 903093 h 923375"/>
              <a:gd name="connsiteX0" fmla="*/ 922386 w 923409"/>
              <a:gd name="connsiteY0" fmla="*/ 876061 h 896343"/>
              <a:gd name="connsiteX1" fmla="*/ 339793 w 923409"/>
              <a:gd name="connsiteY1" fmla="*/ 806614 h 896343"/>
              <a:gd name="connsiteX2" fmla="*/ 1233 w 923409"/>
              <a:gd name="connsiteY2" fmla="*/ 434923 h 896343"/>
              <a:gd name="connsiteX3" fmla="*/ 258769 w 923409"/>
              <a:gd name="connsiteY3" fmla="*/ 77408 h 896343"/>
              <a:gd name="connsiteX4" fmla="*/ 922386 w 923409"/>
              <a:gd name="connsiteY4" fmla="*/ 28510 h 896343"/>
              <a:gd name="connsiteX5" fmla="*/ 156231 w 923409"/>
              <a:gd name="connsiteY5" fmla="*/ 434923 h 896343"/>
              <a:gd name="connsiteX6" fmla="*/ 922386 w 923409"/>
              <a:gd name="connsiteY6" fmla="*/ 876061 h 896343"/>
              <a:gd name="connsiteX0" fmla="*/ 922386 w 923409"/>
              <a:gd name="connsiteY0" fmla="*/ 841337 h 871230"/>
              <a:gd name="connsiteX1" fmla="*/ 339793 w 923409"/>
              <a:gd name="connsiteY1" fmla="*/ 806614 h 871230"/>
              <a:gd name="connsiteX2" fmla="*/ 1233 w 923409"/>
              <a:gd name="connsiteY2" fmla="*/ 434923 h 871230"/>
              <a:gd name="connsiteX3" fmla="*/ 258769 w 923409"/>
              <a:gd name="connsiteY3" fmla="*/ 77408 h 871230"/>
              <a:gd name="connsiteX4" fmla="*/ 922386 w 923409"/>
              <a:gd name="connsiteY4" fmla="*/ 28510 h 871230"/>
              <a:gd name="connsiteX5" fmla="*/ 156231 w 923409"/>
              <a:gd name="connsiteY5" fmla="*/ 434923 h 871230"/>
              <a:gd name="connsiteX6" fmla="*/ 922386 w 923409"/>
              <a:gd name="connsiteY6" fmla="*/ 841337 h 871230"/>
              <a:gd name="connsiteX0" fmla="*/ 922386 w 923409"/>
              <a:gd name="connsiteY0" fmla="*/ 841337 h 871230"/>
              <a:gd name="connsiteX1" fmla="*/ 339793 w 923409"/>
              <a:gd name="connsiteY1" fmla="*/ 806614 h 871230"/>
              <a:gd name="connsiteX2" fmla="*/ 1233 w 923409"/>
              <a:gd name="connsiteY2" fmla="*/ 434923 h 871230"/>
              <a:gd name="connsiteX3" fmla="*/ 258769 w 923409"/>
              <a:gd name="connsiteY3" fmla="*/ 77408 h 871230"/>
              <a:gd name="connsiteX4" fmla="*/ 922386 w 923409"/>
              <a:gd name="connsiteY4" fmla="*/ 28510 h 871230"/>
              <a:gd name="connsiteX5" fmla="*/ 218698 w 923409"/>
              <a:gd name="connsiteY5" fmla="*/ 460687 h 871230"/>
              <a:gd name="connsiteX6" fmla="*/ 922386 w 923409"/>
              <a:gd name="connsiteY6" fmla="*/ 841337 h 871230"/>
              <a:gd name="connsiteX0" fmla="*/ 922386 w 923409"/>
              <a:gd name="connsiteY0" fmla="*/ 841337 h 871230"/>
              <a:gd name="connsiteX1" fmla="*/ 339793 w 923409"/>
              <a:gd name="connsiteY1" fmla="*/ 806614 h 871230"/>
              <a:gd name="connsiteX2" fmla="*/ 1233 w 923409"/>
              <a:gd name="connsiteY2" fmla="*/ 434923 h 871230"/>
              <a:gd name="connsiteX3" fmla="*/ 258769 w 923409"/>
              <a:gd name="connsiteY3" fmla="*/ 77408 h 871230"/>
              <a:gd name="connsiteX4" fmla="*/ 922386 w 923409"/>
              <a:gd name="connsiteY4" fmla="*/ 28510 h 871230"/>
              <a:gd name="connsiteX5" fmla="*/ 304322 w 923409"/>
              <a:gd name="connsiteY5" fmla="*/ 460686 h 871230"/>
              <a:gd name="connsiteX6" fmla="*/ 922386 w 923409"/>
              <a:gd name="connsiteY6" fmla="*/ 841337 h 871230"/>
              <a:gd name="connsiteX0" fmla="*/ 871958 w 872981"/>
              <a:gd name="connsiteY0" fmla="*/ 841337 h 871230"/>
              <a:gd name="connsiteX1" fmla="*/ 289365 w 872981"/>
              <a:gd name="connsiteY1" fmla="*/ 806614 h 871230"/>
              <a:gd name="connsiteX2" fmla="*/ 2182 w 872981"/>
              <a:gd name="connsiteY2" fmla="*/ 460050 h 871230"/>
              <a:gd name="connsiteX3" fmla="*/ 208341 w 872981"/>
              <a:gd name="connsiteY3" fmla="*/ 77408 h 871230"/>
              <a:gd name="connsiteX4" fmla="*/ 871958 w 872981"/>
              <a:gd name="connsiteY4" fmla="*/ 28510 h 871230"/>
              <a:gd name="connsiteX5" fmla="*/ 253894 w 872981"/>
              <a:gd name="connsiteY5" fmla="*/ 460686 h 871230"/>
              <a:gd name="connsiteX6" fmla="*/ 871958 w 872981"/>
              <a:gd name="connsiteY6" fmla="*/ 841337 h 871230"/>
              <a:gd name="connsiteX0" fmla="*/ 871958 w 872981"/>
              <a:gd name="connsiteY0" fmla="*/ 824928 h 854821"/>
              <a:gd name="connsiteX1" fmla="*/ 289365 w 872981"/>
              <a:gd name="connsiteY1" fmla="*/ 790205 h 854821"/>
              <a:gd name="connsiteX2" fmla="*/ 2182 w 872981"/>
              <a:gd name="connsiteY2" fmla="*/ 443641 h 854821"/>
              <a:gd name="connsiteX3" fmla="*/ 208341 w 872981"/>
              <a:gd name="connsiteY3" fmla="*/ 60999 h 854821"/>
              <a:gd name="connsiteX4" fmla="*/ 871962 w 872981"/>
              <a:gd name="connsiteY4" fmla="*/ 37227 h 854821"/>
              <a:gd name="connsiteX5" fmla="*/ 253894 w 872981"/>
              <a:gd name="connsiteY5" fmla="*/ 444277 h 854821"/>
              <a:gd name="connsiteX6" fmla="*/ 871958 w 872981"/>
              <a:gd name="connsiteY6" fmla="*/ 824928 h 85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981" h="854821">
                <a:moveTo>
                  <a:pt x="871958" y="824928"/>
                </a:moveTo>
                <a:cubicBezTo>
                  <a:pt x="896764" y="873372"/>
                  <a:pt x="464111" y="863728"/>
                  <a:pt x="289365" y="790205"/>
                </a:cubicBezTo>
                <a:cubicBezTo>
                  <a:pt x="114619" y="716682"/>
                  <a:pt x="15686" y="565175"/>
                  <a:pt x="2182" y="443641"/>
                </a:cubicBezTo>
                <a:cubicBezTo>
                  <a:pt x="-11322" y="322107"/>
                  <a:pt x="35524" y="134522"/>
                  <a:pt x="208341" y="60999"/>
                </a:cubicBezTo>
                <a:cubicBezTo>
                  <a:pt x="381158" y="-12524"/>
                  <a:pt x="889051" y="-18501"/>
                  <a:pt x="871962" y="37227"/>
                </a:cubicBezTo>
                <a:cubicBezTo>
                  <a:pt x="448348" y="103398"/>
                  <a:pt x="253895" y="312994"/>
                  <a:pt x="253894" y="444277"/>
                </a:cubicBezTo>
                <a:cubicBezTo>
                  <a:pt x="253893" y="575560"/>
                  <a:pt x="448343" y="758757"/>
                  <a:pt x="871958" y="824928"/>
                </a:cubicBezTo>
                <a:close/>
              </a:path>
            </a:pathLst>
          </a:custGeom>
          <a:blipFill>
            <a:blip r:embed="rId4"/>
            <a:tile tx="0" ty="0" sx="100000" sy="100000" flip="none" algn="tl"/>
          </a:blipFill>
          <a:ln>
            <a:solidFill>
              <a:srgbClr val="462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oon 13"/>
          <p:cNvSpPr/>
          <p:nvPr/>
        </p:nvSpPr>
        <p:spPr>
          <a:xfrm rot="5400000">
            <a:off x="728691" y="3501203"/>
            <a:ext cx="575501" cy="384036"/>
          </a:xfrm>
          <a:custGeom>
            <a:avLst/>
            <a:gdLst>
              <a:gd name="connsiteX0" fmla="*/ 990599 w 990599"/>
              <a:gd name="connsiteY0" fmla="*/ 905426 h 905426"/>
              <a:gd name="connsiteX1" fmla="*/ 0 w 990599"/>
              <a:gd name="connsiteY1" fmla="*/ 452713 h 905426"/>
              <a:gd name="connsiteX2" fmla="*/ 990599 w 990599"/>
              <a:gd name="connsiteY2" fmla="*/ 0 h 905426"/>
              <a:gd name="connsiteX3" fmla="*/ 282320 w 990599"/>
              <a:gd name="connsiteY3" fmla="*/ 452713 h 905426"/>
              <a:gd name="connsiteX4" fmla="*/ 990599 w 990599"/>
              <a:gd name="connsiteY4" fmla="*/ 905426 h 905426"/>
              <a:gd name="connsiteX0" fmla="*/ 990696 w 1036998"/>
              <a:gd name="connsiteY0" fmla="*/ 893851 h 893851"/>
              <a:gd name="connsiteX1" fmla="*/ 97 w 1036998"/>
              <a:gd name="connsiteY1" fmla="*/ 441138 h 893851"/>
              <a:gd name="connsiteX2" fmla="*/ 1036998 w 1036998"/>
              <a:gd name="connsiteY2" fmla="*/ 0 h 893851"/>
              <a:gd name="connsiteX3" fmla="*/ 282417 w 1036998"/>
              <a:gd name="connsiteY3" fmla="*/ 441138 h 893851"/>
              <a:gd name="connsiteX4" fmla="*/ 990696 w 1036998"/>
              <a:gd name="connsiteY4" fmla="*/ 893851 h 893851"/>
              <a:gd name="connsiteX0" fmla="*/ 1048481 w 1048481"/>
              <a:gd name="connsiteY0" fmla="*/ 882276 h 882276"/>
              <a:gd name="connsiteX1" fmla="*/ 6 w 1048481"/>
              <a:gd name="connsiteY1" fmla="*/ 441138 h 882276"/>
              <a:gd name="connsiteX2" fmla="*/ 1036907 w 1048481"/>
              <a:gd name="connsiteY2" fmla="*/ 0 h 882276"/>
              <a:gd name="connsiteX3" fmla="*/ 282326 w 1048481"/>
              <a:gd name="connsiteY3" fmla="*/ 441138 h 882276"/>
              <a:gd name="connsiteX4" fmla="*/ 1048481 w 1048481"/>
              <a:gd name="connsiteY4" fmla="*/ 882276 h 882276"/>
              <a:gd name="connsiteX0" fmla="*/ 1071054 w 1071054"/>
              <a:gd name="connsiteY0" fmla="*/ 903093 h 903093"/>
              <a:gd name="connsiteX1" fmla="*/ 22579 w 1071054"/>
              <a:gd name="connsiteY1" fmla="*/ 461955 h 903093"/>
              <a:gd name="connsiteX2" fmla="*/ 407437 w 1071054"/>
              <a:gd name="connsiteY2" fmla="*/ 104440 h 903093"/>
              <a:gd name="connsiteX3" fmla="*/ 1059480 w 1071054"/>
              <a:gd name="connsiteY3" fmla="*/ 20817 h 903093"/>
              <a:gd name="connsiteX4" fmla="*/ 304899 w 1071054"/>
              <a:gd name="connsiteY4" fmla="*/ 461955 h 903093"/>
              <a:gd name="connsiteX5" fmla="*/ 1071054 w 1071054"/>
              <a:gd name="connsiteY5" fmla="*/ 903093 h 903093"/>
              <a:gd name="connsiteX0" fmla="*/ 1049054 w 1050077"/>
              <a:gd name="connsiteY0" fmla="*/ 903093 h 923375"/>
              <a:gd name="connsiteX1" fmla="*/ 466461 w 1050077"/>
              <a:gd name="connsiteY1" fmla="*/ 833646 h 923375"/>
              <a:gd name="connsiteX2" fmla="*/ 579 w 1050077"/>
              <a:gd name="connsiteY2" fmla="*/ 461955 h 923375"/>
              <a:gd name="connsiteX3" fmla="*/ 385437 w 1050077"/>
              <a:gd name="connsiteY3" fmla="*/ 104440 h 923375"/>
              <a:gd name="connsiteX4" fmla="*/ 1037480 w 1050077"/>
              <a:gd name="connsiteY4" fmla="*/ 20817 h 923375"/>
              <a:gd name="connsiteX5" fmla="*/ 282899 w 1050077"/>
              <a:gd name="connsiteY5" fmla="*/ 461955 h 923375"/>
              <a:gd name="connsiteX6" fmla="*/ 1049054 w 1050077"/>
              <a:gd name="connsiteY6" fmla="*/ 903093 h 923375"/>
              <a:gd name="connsiteX0" fmla="*/ 979844 w 980867"/>
              <a:gd name="connsiteY0" fmla="*/ 903093 h 923375"/>
              <a:gd name="connsiteX1" fmla="*/ 397251 w 980867"/>
              <a:gd name="connsiteY1" fmla="*/ 833646 h 923375"/>
              <a:gd name="connsiteX2" fmla="*/ 817 w 980867"/>
              <a:gd name="connsiteY2" fmla="*/ 461955 h 923375"/>
              <a:gd name="connsiteX3" fmla="*/ 316227 w 980867"/>
              <a:gd name="connsiteY3" fmla="*/ 104440 h 923375"/>
              <a:gd name="connsiteX4" fmla="*/ 968270 w 980867"/>
              <a:gd name="connsiteY4" fmla="*/ 20817 h 923375"/>
              <a:gd name="connsiteX5" fmla="*/ 213689 w 980867"/>
              <a:gd name="connsiteY5" fmla="*/ 461955 h 923375"/>
              <a:gd name="connsiteX6" fmla="*/ 979844 w 980867"/>
              <a:gd name="connsiteY6" fmla="*/ 903093 h 923375"/>
              <a:gd name="connsiteX0" fmla="*/ 922386 w 923409"/>
              <a:gd name="connsiteY0" fmla="*/ 903093 h 923375"/>
              <a:gd name="connsiteX1" fmla="*/ 339793 w 923409"/>
              <a:gd name="connsiteY1" fmla="*/ 833646 h 923375"/>
              <a:gd name="connsiteX2" fmla="*/ 1233 w 923409"/>
              <a:gd name="connsiteY2" fmla="*/ 461955 h 923375"/>
              <a:gd name="connsiteX3" fmla="*/ 258769 w 923409"/>
              <a:gd name="connsiteY3" fmla="*/ 104440 h 923375"/>
              <a:gd name="connsiteX4" fmla="*/ 910812 w 923409"/>
              <a:gd name="connsiteY4" fmla="*/ 20817 h 923375"/>
              <a:gd name="connsiteX5" fmla="*/ 156231 w 923409"/>
              <a:gd name="connsiteY5" fmla="*/ 461955 h 923375"/>
              <a:gd name="connsiteX6" fmla="*/ 922386 w 923409"/>
              <a:gd name="connsiteY6" fmla="*/ 903093 h 923375"/>
              <a:gd name="connsiteX0" fmla="*/ 922386 w 923409"/>
              <a:gd name="connsiteY0" fmla="*/ 876061 h 896343"/>
              <a:gd name="connsiteX1" fmla="*/ 339793 w 923409"/>
              <a:gd name="connsiteY1" fmla="*/ 806614 h 896343"/>
              <a:gd name="connsiteX2" fmla="*/ 1233 w 923409"/>
              <a:gd name="connsiteY2" fmla="*/ 434923 h 896343"/>
              <a:gd name="connsiteX3" fmla="*/ 258769 w 923409"/>
              <a:gd name="connsiteY3" fmla="*/ 77408 h 896343"/>
              <a:gd name="connsiteX4" fmla="*/ 922386 w 923409"/>
              <a:gd name="connsiteY4" fmla="*/ 28510 h 896343"/>
              <a:gd name="connsiteX5" fmla="*/ 156231 w 923409"/>
              <a:gd name="connsiteY5" fmla="*/ 434923 h 896343"/>
              <a:gd name="connsiteX6" fmla="*/ 922386 w 923409"/>
              <a:gd name="connsiteY6" fmla="*/ 876061 h 896343"/>
              <a:gd name="connsiteX0" fmla="*/ 922386 w 923409"/>
              <a:gd name="connsiteY0" fmla="*/ 841337 h 871230"/>
              <a:gd name="connsiteX1" fmla="*/ 339793 w 923409"/>
              <a:gd name="connsiteY1" fmla="*/ 806614 h 871230"/>
              <a:gd name="connsiteX2" fmla="*/ 1233 w 923409"/>
              <a:gd name="connsiteY2" fmla="*/ 434923 h 871230"/>
              <a:gd name="connsiteX3" fmla="*/ 258769 w 923409"/>
              <a:gd name="connsiteY3" fmla="*/ 77408 h 871230"/>
              <a:gd name="connsiteX4" fmla="*/ 922386 w 923409"/>
              <a:gd name="connsiteY4" fmla="*/ 28510 h 871230"/>
              <a:gd name="connsiteX5" fmla="*/ 156231 w 923409"/>
              <a:gd name="connsiteY5" fmla="*/ 434923 h 871230"/>
              <a:gd name="connsiteX6" fmla="*/ 922386 w 923409"/>
              <a:gd name="connsiteY6" fmla="*/ 841337 h 871230"/>
              <a:gd name="connsiteX0" fmla="*/ 922386 w 923409"/>
              <a:gd name="connsiteY0" fmla="*/ 841337 h 871230"/>
              <a:gd name="connsiteX1" fmla="*/ 339793 w 923409"/>
              <a:gd name="connsiteY1" fmla="*/ 806614 h 871230"/>
              <a:gd name="connsiteX2" fmla="*/ 1233 w 923409"/>
              <a:gd name="connsiteY2" fmla="*/ 434923 h 871230"/>
              <a:gd name="connsiteX3" fmla="*/ 258769 w 923409"/>
              <a:gd name="connsiteY3" fmla="*/ 77408 h 871230"/>
              <a:gd name="connsiteX4" fmla="*/ 922386 w 923409"/>
              <a:gd name="connsiteY4" fmla="*/ 28510 h 871230"/>
              <a:gd name="connsiteX5" fmla="*/ 218698 w 923409"/>
              <a:gd name="connsiteY5" fmla="*/ 460687 h 871230"/>
              <a:gd name="connsiteX6" fmla="*/ 922386 w 923409"/>
              <a:gd name="connsiteY6" fmla="*/ 841337 h 871230"/>
              <a:gd name="connsiteX0" fmla="*/ 922386 w 923409"/>
              <a:gd name="connsiteY0" fmla="*/ 841337 h 871230"/>
              <a:gd name="connsiteX1" fmla="*/ 339793 w 923409"/>
              <a:gd name="connsiteY1" fmla="*/ 806614 h 871230"/>
              <a:gd name="connsiteX2" fmla="*/ 1233 w 923409"/>
              <a:gd name="connsiteY2" fmla="*/ 434923 h 871230"/>
              <a:gd name="connsiteX3" fmla="*/ 258769 w 923409"/>
              <a:gd name="connsiteY3" fmla="*/ 77408 h 871230"/>
              <a:gd name="connsiteX4" fmla="*/ 922386 w 923409"/>
              <a:gd name="connsiteY4" fmla="*/ 28510 h 871230"/>
              <a:gd name="connsiteX5" fmla="*/ 304322 w 923409"/>
              <a:gd name="connsiteY5" fmla="*/ 460686 h 871230"/>
              <a:gd name="connsiteX6" fmla="*/ 922386 w 923409"/>
              <a:gd name="connsiteY6" fmla="*/ 841337 h 871230"/>
              <a:gd name="connsiteX0" fmla="*/ 871958 w 872981"/>
              <a:gd name="connsiteY0" fmla="*/ 841337 h 871230"/>
              <a:gd name="connsiteX1" fmla="*/ 289365 w 872981"/>
              <a:gd name="connsiteY1" fmla="*/ 806614 h 871230"/>
              <a:gd name="connsiteX2" fmla="*/ 2182 w 872981"/>
              <a:gd name="connsiteY2" fmla="*/ 460050 h 871230"/>
              <a:gd name="connsiteX3" fmla="*/ 208341 w 872981"/>
              <a:gd name="connsiteY3" fmla="*/ 77408 h 871230"/>
              <a:gd name="connsiteX4" fmla="*/ 871958 w 872981"/>
              <a:gd name="connsiteY4" fmla="*/ 28510 h 871230"/>
              <a:gd name="connsiteX5" fmla="*/ 253894 w 872981"/>
              <a:gd name="connsiteY5" fmla="*/ 460686 h 871230"/>
              <a:gd name="connsiteX6" fmla="*/ 871958 w 872981"/>
              <a:gd name="connsiteY6" fmla="*/ 841337 h 871230"/>
              <a:gd name="connsiteX0" fmla="*/ 871958 w 872981"/>
              <a:gd name="connsiteY0" fmla="*/ 824928 h 854821"/>
              <a:gd name="connsiteX1" fmla="*/ 289365 w 872981"/>
              <a:gd name="connsiteY1" fmla="*/ 790205 h 854821"/>
              <a:gd name="connsiteX2" fmla="*/ 2182 w 872981"/>
              <a:gd name="connsiteY2" fmla="*/ 443641 h 854821"/>
              <a:gd name="connsiteX3" fmla="*/ 208341 w 872981"/>
              <a:gd name="connsiteY3" fmla="*/ 60999 h 854821"/>
              <a:gd name="connsiteX4" fmla="*/ 871962 w 872981"/>
              <a:gd name="connsiteY4" fmla="*/ 37227 h 854821"/>
              <a:gd name="connsiteX5" fmla="*/ 253894 w 872981"/>
              <a:gd name="connsiteY5" fmla="*/ 444277 h 854821"/>
              <a:gd name="connsiteX6" fmla="*/ 871958 w 872981"/>
              <a:gd name="connsiteY6" fmla="*/ 824928 h 85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981" h="854821">
                <a:moveTo>
                  <a:pt x="871958" y="824928"/>
                </a:moveTo>
                <a:cubicBezTo>
                  <a:pt x="896764" y="873372"/>
                  <a:pt x="464111" y="863728"/>
                  <a:pt x="289365" y="790205"/>
                </a:cubicBezTo>
                <a:cubicBezTo>
                  <a:pt x="114619" y="716682"/>
                  <a:pt x="15686" y="565175"/>
                  <a:pt x="2182" y="443641"/>
                </a:cubicBezTo>
                <a:cubicBezTo>
                  <a:pt x="-11322" y="322107"/>
                  <a:pt x="35524" y="134522"/>
                  <a:pt x="208341" y="60999"/>
                </a:cubicBezTo>
                <a:cubicBezTo>
                  <a:pt x="381158" y="-12524"/>
                  <a:pt x="889051" y="-18501"/>
                  <a:pt x="871962" y="37227"/>
                </a:cubicBezTo>
                <a:cubicBezTo>
                  <a:pt x="448348" y="103398"/>
                  <a:pt x="253895" y="312994"/>
                  <a:pt x="253894" y="444277"/>
                </a:cubicBezTo>
                <a:cubicBezTo>
                  <a:pt x="253893" y="575560"/>
                  <a:pt x="448343" y="758757"/>
                  <a:pt x="871958" y="824928"/>
                </a:cubicBezTo>
                <a:close/>
              </a:path>
            </a:pathLst>
          </a:custGeom>
          <a:gradFill flip="none" rotWithShape="0">
            <a:gsLst>
              <a:gs pos="23000">
                <a:schemeClr val="bg1">
                  <a:lumMod val="65000"/>
                </a:schemeClr>
              </a:gs>
              <a:gs pos="0">
                <a:schemeClr val="bg1">
                  <a:lumMod val="50000"/>
                </a:schemeClr>
              </a:gs>
              <a:gs pos="45000">
                <a:schemeClr val="bg1">
                  <a:lumMod val="85000"/>
                </a:schemeClr>
              </a:gs>
              <a:gs pos="72000">
                <a:schemeClr val="bg1">
                  <a:lumMod val="95000"/>
                </a:schemeClr>
              </a:gs>
              <a:gs pos="100000">
                <a:schemeClr val="bg1">
                  <a:lumMod val="95000"/>
                </a:schemeClr>
              </a:gs>
            </a:gsLst>
            <a:lin ang="16200000" scaled="1"/>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050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2000"/>
                                        <p:tgtEl>
                                          <p:spTgt spid="16"/>
                                        </p:tgtEl>
                                        <p:attrNameLst>
                                          <p:attrName>ppt_x</p:attrName>
                                        </p:attrNameLst>
                                      </p:cBhvr>
                                      <p:tavLst>
                                        <p:tav tm="0">
                                          <p:val>
                                            <p:strVal val="ppt_x"/>
                                          </p:val>
                                        </p:tav>
                                        <p:tav tm="100000">
                                          <p:val>
                                            <p:strVal val="0-ppt_w/2"/>
                                          </p:val>
                                        </p:tav>
                                      </p:tavLst>
                                    </p:anim>
                                    <p:anim calcmode="lin" valueType="num">
                                      <p:cBhvr additive="base">
                                        <p:cTn id="7" dur="2000"/>
                                        <p:tgtEl>
                                          <p:spTgt spid="16"/>
                                        </p:tgtEl>
                                        <p:attrNameLst>
                                          <p:attrName>ppt_y</p:attrName>
                                        </p:attrNameLst>
                                      </p:cBhvr>
                                      <p:tavLst>
                                        <p:tav tm="0">
                                          <p:val>
                                            <p:strVal val="ppt_y"/>
                                          </p:val>
                                        </p:tav>
                                        <p:tav tm="100000">
                                          <p:val>
                                            <p:strVal val="ppt_y"/>
                                          </p:val>
                                        </p:tav>
                                      </p:tavLst>
                                    </p:anim>
                                    <p:set>
                                      <p:cBhvr>
                                        <p:cTn id="8" dur="1" fill="hold">
                                          <p:stCondLst>
                                            <p:cond delay="1999"/>
                                          </p:stCondLst>
                                        </p:cTn>
                                        <p:tgtEl>
                                          <p:spTgt spid="16"/>
                                        </p:tgtEl>
                                        <p:attrNameLst>
                                          <p:attrName>style.visibility</p:attrName>
                                        </p:attrNameLst>
                                      </p:cBhvr>
                                      <p:to>
                                        <p:strVal val="hidden"/>
                                      </p:to>
                                    </p:set>
                                  </p:childTnLst>
                                </p:cTn>
                              </p:par>
                              <p:par>
                                <p:cTn id="9" presetID="2" presetClass="exit" presetSubtype="8" fill="hold" grpId="0" nodeType="withEffect">
                                  <p:stCondLst>
                                    <p:cond delay="0"/>
                                  </p:stCondLst>
                                  <p:childTnLst>
                                    <p:anim calcmode="lin" valueType="num">
                                      <p:cBhvr additive="base">
                                        <p:cTn id="10" dur="2000"/>
                                        <p:tgtEl>
                                          <p:spTgt spid="15"/>
                                        </p:tgtEl>
                                        <p:attrNameLst>
                                          <p:attrName>ppt_x</p:attrName>
                                        </p:attrNameLst>
                                      </p:cBhvr>
                                      <p:tavLst>
                                        <p:tav tm="0">
                                          <p:val>
                                            <p:strVal val="ppt_x"/>
                                          </p:val>
                                        </p:tav>
                                        <p:tav tm="100000">
                                          <p:val>
                                            <p:strVal val="0-ppt_w/2"/>
                                          </p:val>
                                        </p:tav>
                                      </p:tavLst>
                                    </p:anim>
                                    <p:anim calcmode="lin" valueType="num">
                                      <p:cBhvr additive="base">
                                        <p:cTn id="11" dur="2000"/>
                                        <p:tgtEl>
                                          <p:spTgt spid="15"/>
                                        </p:tgtEl>
                                        <p:attrNameLst>
                                          <p:attrName>ppt_y</p:attrName>
                                        </p:attrNameLst>
                                      </p:cBhvr>
                                      <p:tavLst>
                                        <p:tav tm="0">
                                          <p:val>
                                            <p:strVal val="ppt_y"/>
                                          </p:val>
                                        </p:tav>
                                        <p:tav tm="100000">
                                          <p:val>
                                            <p:strVal val="ppt_y"/>
                                          </p:val>
                                        </p:tav>
                                      </p:tavLst>
                                    </p:anim>
                                    <p:set>
                                      <p:cBhvr>
                                        <p:cTn id="12" dur="1" fill="hold">
                                          <p:stCondLst>
                                            <p:cond delay="1999"/>
                                          </p:stCondLst>
                                        </p:cTn>
                                        <p:tgtEl>
                                          <p:spTgt spid="15"/>
                                        </p:tgtEl>
                                        <p:attrNameLst>
                                          <p:attrName>style.visibility</p:attrName>
                                        </p:attrNameLst>
                                      </p:cBhvr>
                                      <p:to>
                                        <p:strVal val="hidden"/>
                                      </p:to>
                                    </p:set>
                                  </p:childTnLst>
                                </p:cTn>
                              </p:par>
                              <p:par>
                                <p:cTn id="13" presetID="2" presetClass="exit" presetSubtype="2" fill="hold" grpId="0" nodeType="withEffect">
                                  <p:stCondLst>
                                    <p:cond delay="0"/>
                                  </p:stCondLst>
                                  <p:childTnLst>
                                    <p:anim calcmode="lin" valueType="num">
                                      <p:cBhvr additive="base">
                                        <p:cTn id="14" dur="3000"/>
                                        <p:tgtEl>
                                          <p:spTgt spid="12"/>
                                        </p:tgtEl>
                                        <p:attrNameLst>
                                          <p:attrName>ppt_x</p:attrName>
                                        </p:attrNameLst>
                                      </p:cBhvr>
                                      <p:tavLst>
                                        <p:tav tm="0">
                                          <p:val>
                                            <p:strVal val="ppt_x"/>
                                          </p:val>
                                        </p:tav>
                                        <p:tav tm="100000">
                                          <p:val>
                                            <p:strVal val="1+ppt_w/2"/>
                                          </p:val>
                                        </p:tav>
                                      </p:tavLst>
                                    </p:anim>
                                    <p:anim calcmode="lin" valueType="num">
                                      <p:cBhvr additive="base">
                                        <p:cTn id="15" dur="3000"/>
                                        <p:tgtEl>
                                          <p:spTgt spid="12"/>
                                        </p:tgtEl>
                                        <p:attrNameLst>
                                          <p:attrName>ppt_y</p:attrName>
                                        </p:attrNameLst>
                                      </p:cBhvr>
                                      <p:tavLst>
                                        <p:tav tm="0">
                                          <p:val>
                                            <p:strVal val="ppt_y"/>
                                          </p:val>
                                        </p:tav>
                                        <p:tav tm="100000">
                                          <p:val>
                                            <p:strVal val="ppt_y"/>
                                          </p:val>
                                        </p:tav>
                                      </p:tavLst>
                                    </p:anim>
                                    <p:set>
                                      <p:cBhvr>
                                        <p:cTn id="16" dur="1" fill="hold">
                                          <p:stCondLst>
                                            <p:cond delay="2999"/>
                                          </p:stCondLst>
                                        </p:cTn>
                                        <p:tgtEl>
                                          <p:spTgt spid="12"/>
                                        </p:tgtEl>
                                        <p:attrNameLst>
                                          <p:attrName>style.visibility</p:attrName>
                                        </p:attrNameLst>
                                      </p:cBhvr>
                                      <p:to>
                                        <p:strVal val="hidden"/>
                                      </p:to>
                                    </p:set>
                                  </p:childTnLst>
                                </p:cTn>
                              </p:par>
                              <p:par>
                                <p:cTn id="17" presetID="2" presetClass="exit" presetSubtype="6" fill="hold" grpId="0" nodeType="withEffect">
                                  <p:stCondLst>
                                    <p:cond delay="0"/>
                                  </p:stCondLst>
                                  <p:childTnLst>
                                    <p:anim calcmode="lin" valueType="num">
                                      <p:cBhvr additive="base">
                                        <p:cTn id="18" dur="3000"/>
                                        <p:tgtEl>
                                          <p:spTgt spid="13"/>
                                        </p:tgtEl>
                                        <p:attrNameLst>
                                          <p:attrName>ppt_x</p:attrName>
                                        </p:attrNameLst>
                                      </p:cBhvr>
                                      <p:tavLst>
                                        <p:tav tm="0">
                                          <p:val>
                                            <p:strVal val="ppt_x"/>
                                          </p:val>
                                        </p:tav>
                                        <p:tav tm="100000">
                                          <p:val>
                                            <p:strVal val="1+ppt_w/2"/>
                                          </p:val>
                                        </p:tav>
                                      </p:tavLst>
                                    </p:anim>
                                    <p:anim calcmode="lin" valueType="num">
                                      <p:cBhvr additive="base">
                                        <p:cTn id="19" dur="3000"/>
                                        <p:tgtEl>
                                          <p:spTgt spid="13"/>
                                        </p:tgtEl>
                                        <p:attrNameLst>
                                          <p:attrName>ppt_y</p:attrName>
                                        </p:attrNameLst>
                                      </p:cBhvr>
                                      <p:tavLst>
                                        <p:tav tm="0">
                                          <p:val>
                                            <p:strVal val="ppt_y"/>
                                          </p:val>
                                        </p:tav>
                                        <p:tav tm="100000">
                                          <p:val>
                                            <p:strVal val="1+ppt_h/2"/>
                                          </p:val>
                                        </p:tav>
                                      </p:tavLst>
                                    </p:anim>
                                    <p:set>
                                      <p:cBhvr>
                                        <p:cTn id="20" dur="1" fill="hold">
                                          <p:stCondLst>
                                            <p:cond delay="2999"/>
                                          </p:stCondLst>
                                        </p:cTn>
                                        <p:tgtEl>
                                          <p:spTgt spid="13"/>
                                        </p:tgtEl>
                                        <p:attrNameLst>
                                          <p:attrName>style.visibility</p:attrName>
                                        </p:attrNameLst>
                                      </p:cBhvr>
                                      <p:to>
                                        <p:strVal val="hidden"/>
                                      </p:to>
                                    </p:set>
                                  </p:childTnLst>
                                </p:cTn>
                              </p:par>
                              <p:par>
                                <p:cTn id="21" presetID="42" presetClass="exit" presetSubtype="0" fill="hold" grpId="0" nodeType="withEffect">
                                  <p:stCondLst>
                                    <p:cond delay="0"/>
                                  </p:stCondLst>
                                  <p:childTnLst>
                                    <p:animEffect transition="out" filter="fade">
                                      <p:cBhvr>
                                        <p:cTn id="22" dur="1000"/>
                                        <p:tgtEl>
                                          <p:spTgt spid="18"/>
                                        </p:tgtEl>
                                      </p:cBhvr>
                                    </p:animEffect>
                                    <p:anim calcmode="lin" valueType="num">
                                      <p:cBhvr>
                                        <p:cTn id="23" dur="1000"/>
                                        <p:tgtEl>
                                          <p:spTgt spid="18"/>
                                        </p:tgtEl>
                                        <p:attrNameLst>
                                          <p:attrName>ppt_x</p:attrName>
                                        </p:attrNameLst>
                                      </p:cBhvr>
                                      <p:tavLst>
                                        <p:tav tm="0">
                                          <p:val>
                                            <p:strVal val="ppt_x"/>
                                          </p:val>
                                        </p:tav>
                                        <p:tav tm="100000">
                                          <p:val>
                                            <p:strVal val="ppt_x"/>
                                          </p:val>
                                        </p:tav>
                                      </p:tavLst>
                                    </p:anim>
                                    <p:anim calcmode="lin" valueType="num">
                                      <p:cBhvr>
                                        <p:cTn id="24" dur="1000"/>
                                        <p:tgtEl>
                                          <p:spTgt spid="18"/>
                                        </p:tgtEl>
                                        <p:attrNameLst>
                                          <p:attrName>ppt_y</p:attrName>
                                        </p:attrNameLst>
                                      </p:cBhvr>
                                      <p:tavLst>
                                        <p:tav tm="0">
                                          <p:val>
                                            <p:strVal val="ppt_y"/>
                                          </p:val>
                                        </p:tav>
                                        <p:tav tm="100000">
                                          <p:val>
                                            <p:strVal val="ppt_y+.1"/>
                                          </p:val>
                                        </p:tav>
                                      </p:tavLst>
                                    </p:anim>
                                    <p:set>
                                      <p:cBhvr>
                                        <p:cTn id="25" dur="1" fill="hold">
                                          <p:stCondLst>
                                            <p:cond delay="999"/>
                                          </p:stCondLst>
                                        </p:cTn>
                                        <p:tgtEl>
                                          <p:spTgt spid="18"/>
                                        </p:tgtEl>
                                        <p:attrNameLst>
                                          <p:attrName>style.visibility</p:attrName>
                                        </p:attrNameLst>
                                      </p:cBhvr>
                                      <p:to>
                                        <p:strVal val="hidden"/>
                                      </p:to>
                                    </p:set>
                                  </p:childTnLst>
                                </p:cTn>
                              </p:par>
                              <p:par>
                                <p:cTn id="26" presetID="2" presetClass="exit" presetSubtype="9" fill="hold" grpId="0" nodeType="withEffect">
                                  <p:stCondLst>
                                    <p:cond delay="0"/>
                                  </p:stCondLst>
                                  <p:childTnLst>
                                    <p:anim calcmode="lin" valueType="num">
                                      <p:cBhvr additive="base">
                                        <p:cTn id="27" dur="3000"/>
                                        <p:tgtEl>
                                          <p:spTgt spid="11"/>
                                        </p:tgtEl>
                                        <p:attrNameLst>
                                          <p:attrName>ppt_x</p:attrName>
                                        </p:attrNameLst>
                                      </p:cBhvr>
                                      <p:tavLst>
                                        <p:tav tm="0">
                                          <p:val>
                                            <p:strVal val="ppt_x"/>
                                          </p:val>
                                        </p:tav>
                                        <p:tav tm="100000">
                                          <p:val>
                                            <p:strVal val="0-ppt_w/2"/>
                                          </p:val>
                                        </p:tav>
                                      </p:tavLst>
                                    </p:anim>
                                    <p:anim calcmode="lin" valueType="num">
                                      <p:cBhvr additive="base">
                                        <p:cTn id="28" dur="3000"/>
                                        <p:tgtEl>
                                          <p:spTgt spid="11"/>
                                        </p:tgtEl>
                                        <p:attrNameLst>
                                          <p:attrName>ppt_y</p:attrName>
                                        </p:attrNameLst>
                                      </p:cBhvr>
                                      <p:tavLst>
                                        <p:tav tm="0">
                                          <p:val>
                                            <p:strVal val="ppt_y"/>
                                          </p:val>
                                        </p:tav>
                                        <p:tav tm="100000">
                                          <p:val>
                                            <p:strVal val="0-ppt_h/2"/>
                                          </p:val>
                                        </p:tav>
                                      </p:tavLst>
                                    </p:anim>
                                    <p:set>
                                      <p:cBhvr>
                                        <p:cTn id="29" dur="1" fill="hold">
                                          <p:stCondLst>
                                            <p:cond delay="2999"/>
                                          </p:stCondLst>
                                        </p:cTn>
                                        <p:tgtEl>
                                          <p:spTgt spid="11"/>
                                        </p:tgtEl>
                                        <p:attrNameLst>
                                          <p:attrName>style.visibility</p:attrName>
                                        </p:attrNameLst>
                                      </p:cBhvr>
                                      <p:to>
                                        <p:strVal val="hidden"/>
                                      </p:to>
                                    </p:set>
                                  </p:childTnLst>
                                </p:cTn>
                              </p:par>
                              <p:par>
                                <p:cTn id="30" presetID="2" presetClass="exit" presetSubtype="6" fill="hold" grpId="0" nodeType="withEffect">
                                  <p:stCondLst>
                                    <p:cond delay="0"/>
                                  </p:stCondLst>
                                  <p:childTnLst>
                                    <p:anim calcmode="lin" valueType="num">
                                      <p:cBhvr additive="base">
                                        <p:cTn id="31" dur="5000"/>
                                        <p:tgtEl>
                                          <p:spTgt spid="14"/>
                                        </p:tgtEl>
                                        <p:attrNameLst>
                                          <p:attrName>ppt_x</p:attrName>
                                        </p:attrNameLst>
                                      </p:cBhvr>
                                      <p:tavLst>
                                        <p:tav tm="0">
                                          <p:val>
                                            <p:strVal val="ppt_x"/>
                                          </p:val>
                                        </p:tav>
                                        <p:tav tm="100000">
                                          <p:val>
                                            <p:strVal val="1+ppt_w/2"/>
                                          </p:val>
                                        </p:tav>
                                      </p:tavLst>
                                    </p:anim>
                                    <p:anim calcmode="lin" valueType="num">
                                      <p:cBhvr additive="base">
                                        <p:cTn id="32" dur="5000"/>
                                        <p:tgtEl>
                                          <p:spTgt spid="14"/>
                                        </p:tgtEl>
                                        <p:attrNameLst>
                                          <p:attrName>ppt_y</p:attrName>
                                        </p:attrNameLst>
                                      </p:cBhvr>
                                      <p:tavLst>
                                        <p:tav tm="0">
                                          <p:val>
                                            <p:strVal val="ppt_y"/>
                                          </p:val>
                                        </p:tav>
                                        <p:tav tm="100000">
                                          <p:val>
                                            <p:strVal val="1+ppt_h/2"/>
                                          </p:val>
                                        </p:tav>
                                      </p:tavLst>
                                    </p:anim>
                                    <p:set>
                                      <p:cBhvr>
                                        <p:cTn id="33" dur="1" fill="hold">
                                          <p:stCondLst>
                                            <p:cond delay="4999"/>
                                          </p:stCondLst>
                                        </p:cTn>
                                        <p:tgtEl>
                                          <p:spTgt spid="14"/>
                                        </p:tgtEl>
                                        <p:attrNameLst>
                                          <p:attrName>style.visibility</p:attrName>
                                        </p:attrNameLst>
                                      </p:cBhvr>
                                      <p:to>
                                        <p:strVal val="hidden"/>
                                      </p:to>
                                    </p:set>
                                  </p:childTnLst>
                                </p:cTn>
                              </p:par>
                            </p:childTnLst>
                          </p:cTn>
                        </p:par>
                        <p:par>
                          <p:cTn id="34" fill="hold">
                            <p:stCondLst>
                              <p:cond delay="5000"/>
                            </p:stCondLst>
                            <p:childTnLst>
                              <p:par>
                                <p:cTn id="35" presetID="10" presetClass="exit" presetSubtype="0" fill="hold" grpId="0" nodeType="afterEffect">
                                  <p:stCondLst>
                                    <p:cond delay="250"/>
                                  </p:stCondLst>
                                  <p:childTnLst>
                                    <p:animEffect transition="out" filter="fade">
                                      <p:cBhvr>
                                        <p:cTn id="36" dur="2000"/>
                                        <p:tgtEl>
                                          <p:spTgt spid="22"/>
                                        </p:tgtEl>
                                      </p:cBhvr>
                                    </p:animEffect>
                                    <p:set>
                                      <p:cBhvr>
                                        <p:cTn id="37" dur="1" fill="hold">
                                          <p:stCondLst>
                                            <p:cond delay="1999"/>
                                          </p:stCondLst>
                                        </p:cTn>
                                        <p:tgtEl>
                                          <p:spTgt spid="22"/>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2000"/>
                                        <p:tgtEl>
                                          <p:spTgt spid="23"/>
                                        </p:tgtEl>
                                      </p:cBhvr>
                                    </p:animEffect>
                                    <p:set>
                                      <p:cBhvr>
                                        <p:cTn id="40" dur="1" fill="hold">
                                          <p:stCondLst>
                                            <p:cond delay="1999"/>
                                          </p:stCondLst>
                                        </p:cTn>
                                        <p:tgtEl>
                                          <p:spTgt spid="23"/>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2000"/>
                                        <p:tgtEl>
                                          <p:spTgt spid="24"/>
                                        </p:tgtEl>
                                      </p:cBhvr>
                                    </p:animEffect>
                                    <p:set>
                                      <p:cBhvr>
                                        <p:cTn id="43" dur="1" fill="hold">
                                          <p:stCondLst>
                                            <p:cond delay="1999"/>
                                          </p:stCondLst>
                                        </p:cTn>
                                        <p:tgtEl>
                                          <p:spTgt spid="24"/>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2000"/>
                                        <p:tgtEl>
                                          <p:spTgt spid="25"/>
                                        </p:tgtEl>
                                      </p:cBhvr>
                                    </p:animEffect>
                                    <p:set>
                                      <p:cBhvr>
                                        <p:cTn id="46" dur="1" fill="hold">
                                          <p:stCondLst>
                                            <p:cond delay="1999"/>
                                          </p:stCondLst>
                                        </p:cTn>
                                        <p:tgtEl>
                                          <p:spTgt spid="25"/>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2000"/>
                                        <p:tgtEl>
                                          <p:spTgt spid="26"/>
                                        </p:tgtEl>
                                      </p:cBhvr>
                                    </p:animEffect>
                                    <p:set>
                                      <p:cBhvr>
                                        <p:cTn id="49" dur="1" fill="hold">
                                          <p:stCondLst>
                                            <p:cond delay="1999"/>
                                          </p:stCondLst>
                                        </p:cTn>
                                        <p:tgtEl>
                                          <p:spTgt spid="26"/>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2000"/>
                                        <p:tgtEl>
                                          <p:spTgt spid="27"/>
                                        </p:tgtEl>
                                      </p:cBhvr>
                                    </p:animEffect>
                                    <p:set>
                                      <p:cBhvr>
                                        <p:cTn id="52" dur="1" fill="hold">
                                          <p:stCondLst>
                                            <p:cond delay="1999"/>
                                          </p:stCondLst>
                                        </p:cTn>
                                        <p:tgtEl>
                                          <p:spTgt spid="27"/>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2000"/>
                                        <p:tgtEl>
                                          <p:spTgt spid="28"/>
                                        </p:tgtEl>
                                      </p:cBhvr>
                                    </p:animEffect>
                                    <p:set>
                                      <p:cBhvr>
                                        <p:cTn id="55" dur="1" fill="hold">
                                          <p:stCondLst>
                                            <p:cond delay="1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animBg="1"/>
      <p:bldP spid="12" grpId="0" animBg="1"/>
      <p:bldP spid="13" grpId="0" animBg="1"/>
      <p:bldP spid="14" grpId="0" animBg="1"/>
      <p:bldP spid="15" grpId="0" animBg="1"/>
      <p:bldP spid="18" grpId="0" animBg="1"/>
      <p:bldP spid="22" grpId="0" animBg="1"/>
      <p:bldP spid="23" grpId="0" animBg="1"/>
      <p:bldP spid="24" grpId="0" animBg="1"/>
      <p:bldP spid="25" grpId="0" animBg="1"/>
      <p:bldP spid="26" grpId="0" animBg="1"/>
      <p:bldP spid="27"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962"/>
            <a:ext cx="12192000" cy="830997"/>
          </a:xfrm>
          <a:prstGeom prst="rect">
            <a:avLst/>
          </a:prstGeom>
          <a:solidFill>
            <a:srgbClr val="00A7E6"/>
          </a:solidFill>
          <a:scene3d>
            <a:camera prst="orthographicFront"/>
            <a:lightRig rig="threePt" dir="t"/>
          </a:scene3d>
          <a:sp3d>
            <a:bevelT/>
          </a:sp3d>
        </p:spPr>
        <p:txBody>
          <a:bodyPr wrap="square" rtlCol="0">
            <a:spAutoFit/>
          </a:bodyPr>
          <a:lstStyle/>
          <a:p>
            <a:pPr algn="ctr"/>
            <a:r>
              <a:rPr lang="en-US" sz="4800" b="1" dirty="0" smtClean="0">
                <a:solidFill>
                  <a:srgbClr val="FFEBFF"/>
                </a:solidFill>
              </a:rPr>
              <a:t>5 Aggregates (S</a:t>
            </a:r>
            <a:r>
              <a:rPr lang="en-US" sz="4800" b="1" dirty="0">
                <a:solidFill>
                  <a:srgbClr val="FFEBFF"/>
                </a:solidFill>
              </a:rPr>
              <a:t>. </a:t>
            </a:r>
            <a:r>
              <a:rPr lang="en-US" sz="4800" b="1" dirty="0" err="1" smtClean="0">
                <a:solidFill>
                  <a:srgbClr val="FFEBFF"/>
                </a:solidFill>
              </a:rPr>
              <a:t>Skandha</a:t>
            </a:r>
            <a:r>
              <a:rPr lang="en-US" sz="4800" b="1" dirty="0" smtClean="0">
                <a:solidFill>
                  <a:srgbClr val="FFEBFF"/>
                </a:solidFill>
              </a:rPr>
              <a:t> ; C. </a:t>
            </a:r>
            <a:r>
              <a:rPr lang="ja-JP" altLang="en-US" sz="4800" b="1" dirty="0">
                <a:solidFill>
                  <a:srgbClr val="FFEBFF"/>
                </a:solidFill>
              </a:rPr>
              <a:t>五蘊</a:t>
            </a:r>
            <a:r>
              <a:rPr lang="en-US" altLang="ja-JP" sz="4800" b="1" dirty="0" smtClean="0">
                <a:solidFill>
                  <a:srgbClr val="FFEBFF"/>
                </a:solidFill>
              </a:rPr>
              <a:t>)</a:t>
            </a:r>
            <a:endParaRPr lang="en-US" sz="4800" b="1" dirty="0">
              <a:solidFill>
                <a:srgbClr val="FFEBFF"/>
              </a:solidFill>
            </a:endParaRPr>
          </a:p>
        </p:txBody>
      </p:sp>
      <p:sp>
        <p:nvSpPr>
          <p:cNvPr id="6" name="TextBox 5"/>
          <p:cNvSpPr txBox="1"/>
          <p:nvPr/>
        </p:nvSpPr>
        <p:spPr>
          <a:xfrm>
            <a:off x="602672" y="2278791"/>
            <a:ext cx="10986656" cy="4339650"/>
          </a:xfrm>
          <a:prstGeom prst="rect">
            <a:avLst/>
          </a:prstGeom>
          <a:solidFill>
            <a:srgbClr val="5000B4"/>
          </a:solidFill>
          <a:ln>
            <a:solidFill>
              <a:srgbClr val="320064"/>
            </a:solidFill>
          </a:ln>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sz="3600" b="1" dirty="0">
                <a:solidFill>
                  <a:schemeClr val="bg1"/>
                </a:solidFill>
              </a:rPr>
              <a:t>"If Buddhism denies a permanent self, how does it perceive identity?… What we conventionally call a 'person' can be understood in terms of five aggregates, the sum of which must not be taken for a permanent entity, since beings are nothing but an amalgam of ever-changing </a:t>
            </a:r>
            <a:r>
              <a:rPr lang="en-US" sz="3600" b="1" dirty="0" smtClean="0">
                <a:solidFill>
                  <a:schemeClr val="bg1"/>
                </a:solidFill>
              </a:rPr>
              <a:t>phenomena.”</a:t>
            </a:r>
          </a:p>
          <a:p>
            <a:pPr algn="r"/>
            <a:r>
              <a:rPr lang="en-US" sz="3600" b="1" dirty="0">
                <a:solidFill>
                  <a:schemeClr val="bg1"/>
                </a:solidFill>
              </a:rPr>
              <a:t> </a:t>
            </a:r>
            <a:r>
              <a:rPr lang="en-US" sz="2400" b="1" dirty="0" err="1">
                <a:solidFill>
                  <a:schemeClr val="bg1"/>
                </a:solidFill>
              </a:rPr>
              <a:t>Thanissaro</a:t>
            </a:r>
            <a:r>
              <a:rPr lang="en-US" sz="2400" b="1" dirty="0">
                <a:solidFill>
                  <a:schemeClr val="bg1"/>
                </a:solidFill>
              </a:rPr>
              <a:t> </a:t>
            </a:r>
            <a:r>
              <a:rPr lang="en-US" sz="2400" b="1" dirty="0" err="1" smtClean="0">
                <a:solidFill>
                  <a:schemeClr val="bg1"/>
                </a:solidFill>
              </a:rPr>
              <a:t>Bhikkhu</a:t>
            </a:r>
            <a:r>
              <a:rPr lang="en-US" sz="2400" b="1" dirty="0" smtClean="0">
                <a:solidFill>
                  <a:schemeClr val="bg1"/>
                </a:solidFill>
              </a:rPr>
              <a:t>.  “The </a:t>
            </a:r>
            <a:r>
              <a:rPr lang="en-US" sz="2400" b="1" dirty="0">
                <a:solidFill>
                  <a:schemeClr val="bg1"/>
                </a:solidFill>
              </a:rPr>
              <a:t>Five </a:t>
            </a:r>
            <a:r>
              <a:rPr lang="en-US" sz="2400" b="1" dirty="0" smtClean="0">
                <a:solidFill>
                  <a:schemeClr val="bg1"/>
                </a:solidFill>
              </a:rPr>
              <a:t>Aggregates: A </a:t>
            </a:r>
            <a:r>
              <a:rPr lang="en-US" sz="2400" b="1" dirty="0">
                <a:solidFill>
                  <a:schemeClr val="bg1"/>
                </a:solidFill>
              </a:rPr>
              <a:t>Study Guide.” https://</a:t>
            </a:r>
            <a:r>
              <a:rPr lang="en-US" sz="2400" b="1" dirty="0" smtClean="0">
                <a:solidFill>
                  <a:schemeClr val="bg1"/>
                </a:solidFill>
              </a:rPr>
              <a:t>www.accesstoinsight.org/lib/study/khandha.html</a:t>
            </a:r>
          </a:p>
        </p:txBody>
      </p:sp>
      <p:sp>
        <p:nvSpPr>
          <p:cNvPr id="7" name="Title 1"/>
          <p:cNvSpPr txBox="1">
            <a:spLocks/>
          </p:cNvSpPr>
          <p:nvPr/>
        </p:nvSpPr>
        <p:spPr>
          <a:xfrm>
            <a:off x="2364441" y="974548"/>
            <a:ext cx="7463117" cy="1166653"/>
          </a:xfrm>
          <a:prstGeom prst="rect">
            <a:avLst/>
          </a:prstGeom>
          <a:solidFill>
            <a:srgbClr val="9900CC"/>
          </a:solidFill>
          <a:scene3d>
            <a:camera prst="orthographicFront"/>
            <a:lightRig rig="threePt" dir="t"/>
          </a:scene3d>
          <a:sp3d>
            <a:bevel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chemeClr val="bg1"/>
                </a:solidFill>
                <a:latin typeface="Arial" panose="020B0604020202020204" pitchFamily="34" charset="0"/>
                <a:cs typeface="Arial" panose="020B0604020202020204" pitchFamily="34" charset="0"/>
              </a:rPr>
              <a:t>Self-Identity</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267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962"/>
            <a:ext cx="12192000" cy="830997"/>
          </a:xfrm>
          <a:prstGeom prst="rect">
            <a:avLst/>
          </a:prstGeom>
          <a:solidFill>
            <a:srgbClr val="00A7E6"/>
          </a:solidFill>
          <a:scene3d>
            <a:camera prst="orthographicFront"/>
            <a:lightRig rig="threePt" dir="t"/>
          </a:scene3d>
          <a:sp3d>
            <a:bevelT/>
          </a:sp3d>
        </p:spPr>
        <p:txBody>
          <a:bodyPr wrap="square" rtlCol="0">
            <a:spAutoFit/>
          </a:bodyPr>
          <a:lstStyle/>
          <a:p>
            <a:pPr algn="ctr"/>
            <a:r>
              <a:rPr lang="en-US" sz="4800" b="1" dirty="0" smtClean="0">
                <a:solidFill>
                  <a:srgbClr val="FFEBFF"/>
                </a:solidFill>
              </a:rPr>
              <a:t>5 Aggregates (S</a:t>
            </a:r>
            <a:r>
              <a:rPr lang="en-US" sz="4800" b="1" dirty="0">
                <a:solidFill>
                  <a:srgbClr val="FFEBFF"/>
                </a:solidFill>
              </a:rPr>
              <a:t>. </a:t>
            </a:r>
            <a:r>
              <a:rPr lang="en-US" sz="4800" b="1" dirty="0" err="1" smtClean="0">
                <a:solidFill>
                  <a:srgbClr val="FFEBFF"/>
                </a:solidFill>
              </a:rPr>
              <a:t>Skandha</a:t>
            </a:r>
            <a:r>
              <a:rPr lang="en-US" sz="4800" b="1" dirty="0" smtClean="0">
                <a:solidFill>
                  <a:srgbClr val="FFEBFF"/>
                </a:solidFill>
              </a:rPr>
              <a:t> ; C. </a:t>
            </a:r>
            <a:r>
              <a:rPr lang="ja-JP" altLang="en-US" sz="4800" b="1" dirty="0">
                <a:solidFill>
                  <a:srgbClr val="FFEBFF"/>
                </a:solidFill>
              </a:rPr>
              <a:t>五蘊</a:t>
            </a:r>
            <a:r>
              <a:rPr lang="en-US" altLang="ja-JP" sz="4800" b="1" dirty="0" smtClean="0">
                <a:solidFill>
                  <a:srgbClr val="FFEBFF"/>
                </a:solidFill>
              </a:rPr>
              <a:t>)</a:t>
            </a:r>
            <a:endParaRPr lang="en-US" sz="4800" b="1" dirty="0">
              <a:solidFill>
                <a:srgbClr val="FFEBFF"/>
              </a:solidFill>
            </a:endParaRPr>
          </a:p>
        </p:txBody>
      </p:sp>
      <p:sp>
        <p:nvSpPr>
          <p:cNvPr id="10" name="TextBox 9"/>
          <p:cNvSpPr txBox="1"/>
          <p:nvPr/>
        </p:nvSpPr>
        <p:spPr>
          <a:xfrm>
            <a:off x="602671" y="1283709"/>
            <a:ext cx="10986656" cy="2862322"/>
          </a:xfrm>
          <a:prstGeom prst="rect">
            <a:avLst/>
          </a:prstGeom>
          <a:solidFill>
            <a:srgbClr val="5000B4"/>
          </a:solidFill>
          <a:ln>
            <a:solidFill>
              <a:srgbClr val="320064"/>
            </a:solidFill>
          </a:ln>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sz="3600" b="1" dirty="0" smtClean="0">
                <a:solidFill>
                  <a:schemeClr val="bg1"/>
                </a:solidFill>
              </a:rPr>
              <a:t>These five aggregates are the building blocks that we typically use to construct our sense of personal identity; they are the things that we cling to as being “mine,” “I,” and “my self.”  (</a:t>
            </a:r>
            <a:r>
              <a:rPr lang="en-US" sz="3600" b="1" dirty="0" err="1" smtClean="0">
                <a:solidFill>
                  <a:schemeClr val="bg1"/>
                </a:solidFill>
              </a:rPr>
              <a:t>Bhikkhu</a:t>
            </a:r>
            <a:r>
              <a:rPr lang="en-US" sz="3600" b="1" dirty="0" smtClean="0">
                <a:solidFill>
                  <a:schemeClr val="bg1"/>
                </a:solidFill>
              </a:rPr>
              <a:t> Bodhi.  </a:t>
            </a:r>
            <a:r>
              <a:rPr lang="en-US" sz="3600" b="1" i="1" dirty="0" smtClean="0">
                <a:solidFill>
                  <a:schemeClr val="bg1"/>
                </a:solidFill>
              </a:rPr>
              <a:t>In the Buddha’s words, </a:t>
            </a:r>
            <a:r>
              <a:rPr lang="en-US" sz="3600" b="1" dirty="0" smtClean="0">
                <a:solidFill>
                  <a:schemeClr val="bg1"/>
                </a:solidFill>
              </a:rPr>
              <a:t>p. 22)</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1866" y="4592781"/>
            <a:ext cx="1165583" cy="1235600"/>
          </a:xfrm>
          <a:prstGeom prst="rect">
            <a:avLst/>
          </a:prstGeom>
          <a:ln w="12700">
            <a:solidFill>
              <a:srgbClr val="7030A0"/>
            </a:solidFill>
          </a:ln>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7537" y="4592781"/>
            <a:ext cx="1165583" cy="1235600"/>
          </a:xfrm>
          <a:prstGeom prst="rect">
            <a:avLst/>
          </a:prstGeom>
          <a:ln w="12700">
            <a:solidFill>
              <a:srgbClr val="7030A0"/>
            </a:solidFill>
          </a:ln>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3208" y="4592781"/>
            <a:ext cx="1165583" cy="1235600"/>
          </a:xfrm>
          <a:prstGeom prst="rect">
            <a:avLst/>
          </a:prstGeom>
          <a:ln w="12700">
            <a:solidFill>
              <a:srgbClr val="7030A0"/>
            </a:solidFill>
          </a:ln>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8879" y="4592781"/>
            <a:ext cx="1165583" cy="1235600"/>
          </a:xfrm>
          <a:prstGeom prst="rect">
            <a:avLst/>
          </a:prstGeom>
          <a:ln w="12700">
            <a:solidFill>
              <a:srgbClr val="7030A0"/>
            </a:solidFill>
          </a:ln>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4550" y="4574544"/>
            <a:ext cx="1165583" cy="1235600"/>
          </a:xfrm>
          <a:prstGeom prst="rect">
            <a:avLst/>
          </a:prstGeom>
          <a:ln w="12700">
            <a:solidFill>
              <a:srgbClr val="7030A0"/>
            </a:solidFill>
          </a:ln>
        </p:spPr>
      </p:pic>
      <p:sp>
        <p:nvSpPr>
          <p:cNvPr id="3" name="TextBox 2"/>
          <p:cNvSpPr txBox="1"/>
          <p:nvPr/>
        </p:nvSpPr>
        <p:spPr>
          <a:xfrm>
            <a:off x="3456708" y="6090465"/>
            <a:ext cx="5278582" cy="646331"/>
          </a:xfrm>
          <a:prstGeom prst="rect">
            <a:avLst/>
          </a:prstGeom>
          <a:solidFill>
            <a:srgbClr val="8700C8"/>
          </a:solidFill>
          <a:scene3d>
            <a:camera prst="orthographicFront"/>
            <a:lightRig rig="threePt" dir="t"/>
          </a:scene3d>
          <a:sp3d>
            <a:bevelT/>
          </a:sp3d>
        </p:spPr>
        <p:txBody>
          <a:bodyPr wrap="square" rtlCol="0">
            <a:spAutoFit/>
          </a:bodyPr>
          <a:lstStyle/>
          <a:p>
            <a:pPr algn="ctr"/>
            <a:r>
              <a:rPr lang="en-US" sz="3600" b="1" dirty="0" smtClean="0">
                <a:solidFill>
                  <a:schemeClr val="bg1"/>
                </a:solidFill>
              </a:rPr>
              <a:t>(Aggregates)</a:t>
            </a:r>
            <a:endParaRPr lang="en-US" sz="3600" b="1" dirty="0">
              <a:solidFill>
                <a:schemeClr val="bg1"/>
              </a:solidFill>
            </a:endParaRPr>
          </a:p>
        </p:txBody>
      </p:sp>
    </p:spTree>
    <p:extLst>
      <p:ext uri="{BB962C8B-B14F-4D97-AF65-F5344CB8AC3E}">
        <p14:creationId xmlns:p14="http://schemas.microsoft.com/office/powerpoint/2010/main" val="1677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663</TotalTime>
  <Words>3534</Words>
  <Application>Microsoft Office PowerPoint</Application>
  <PresentationFormat>Widescreen</PresentationFormat>
  <Paragraphs>364</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ＭＳ Ｐゴシック</vt:lpstr>
      <vt:lpstr>Arial</vt:lpstr>
      <vt:lpstr>Calibri</vt:lpstr>
      <vt:lpstr>Calibri Light</vt:lpstr>
      <vt:lpstr>Monotype Corsiva</vt:lpstr>
      <vt:lpstr>Office Theme</vt:lpstr>
      <vt:lpstr>PowerPoint Presentation</vt:lpstr>
      <vt:lpstr>PowerPoint Presentation</vt:lpstr>
      <vt:lpstr>Anātman</vt:lpstr>
      <vt:lpstr>Anātman</vt:lpstr>
      <vt:lpstr>A question…</vt:lpstr>
      <vt:lpstr>Dependent Arising</vt:lpstr>
      <vt:lpstr>Impermanence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Skandha (5 Aggregates (C. 五蘊)</dc:title>
  <dc:creator>donna</dc:creator>
  <cp:lastModifiedBy>donna</cp:lastModifiedBy>
  <cp:revision>97</cp:revision>
  <cp:lastPrinted>2018-05-26T23:27:39Z</cp:lastPrinted>
  <dcterms:created xsi:type="dcterms:W3CDTF">2018-05-24T21:57:44Z</dcterms:created>
  <dcterms:modified xsi:type="dcterms:W3CDTF">2018-05-26T23:30:12Z</dcterms:modified>
</cp:coreProperties>
</file>