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aw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aw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F769-7BA5-5447-B551-39F3F0B1AADD}" type="datetimeFigureOut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11EB-A57C-9741-9791-716776C8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1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aw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F769-7BA5-5447-B551-39F3F0B1AADD}" type="datetimeFigureOut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11EB-A57C-9741-9791-716776C8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4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aw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F769-7BA5-5447-B551-39F3F0B1AADD}" type="datetimeFigureOut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11EB-A57C-9741-9791-716776C8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8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aw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F769-7BA5-5447-B551-39F3F0B1AADD}" type="datetimeFigureOut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11EB-A57C-9741-9791-716776C8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6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aw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aw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F769-7BA5-5447-B551-39F3F0B1AADD}" type="datetimeFigureOut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11EB-A57C-9741-9791-716776C8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2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aw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F769-7BA5-5447-B551-39F3F0B1AADD}" type="datetimeFigureOut">
              <a:rPr lang="en-US" smtClean="0"/>
              <a:t>6/17/16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11EB-A57C-9741-9791-716776C8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2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aw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aw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aw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F769-7BA5-5447-B551-39F3F0B1AADD}" type="datetimeFigureOut">
              <a:rPr lang="en-US" smtClean="0"/>
              <a:t>6/17/16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11EB-A57C-9741-9791-716776C8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3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aw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F769-7BA5-5447-B551-39F3F0B1AADD}" type="datetimeFigureOut">
              <a:rPr lang="en-US" smtClean="0"/>
              <a:t>6/17/16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11EB-A57C-9741-9791-716776C8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1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F769-7BA5-5447-B551-39F3F0B1AADD}" type="datetimeFigureOut">
              <a:rPr lang="en-US" smtClean="0"/>
              <a:t>6/17/16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11EB-A57C-9741-9791-716776C8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3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aw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aw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F769-7BA5-5447-B551-39F3F0B1AADD}" type="datetimeFigureOut">
              <a:rPr lang="en-US" smtClean="0"/>
              <a:t>6/17/16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11EB-A57C-9741-9791-716776C8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2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aw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aw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F769-7BA5-5447-B551-39F3F0B1AADD}" type="datetimeFigureOut">
              <a:rPr lang="en-US" smtClean="0"/>
              <a:t>6/17/16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11EB-A57C-9741-9791-716776C8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aw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5F769-7BA5-5447-B551-39F3F0B1AADD}" type="datetimeFigureOut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D11EB-A57C-9741-9791-716776C8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9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rreversibility" TargetMode="External"/><Relationship Id="rId4" Type="http://schemas.openxmlformats.org/officeDocument/2006/relationships/hyperlink" Target="https://en.wikipedia.org/wiki/Uncertainty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Intergenerational_equit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Nutrient_cycles" TargetMode="External"/><Relationship Id="rId3" Type="http://schemas.openxmlformats.org/officeDocument/2006/relationships/hyperlink" Target="https://en.wikipedia.org/wiki/Pollinati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cosystem" TargetMode="External"/><Relationship Id="rId4" Type="http://schemas.openxmlformats.org/officeDocument/2006/relationships/hyperlink" Target="https://en.wikipedia.org/wiki/Wilderness" TargetMode="External"/><Relationship Id="rId5" Type="http://schemas.openxmlformats.org/officeDocument/2006/relationships/hyperlink" Target="https://en.wikipedia.org/wiki/Natural_capita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Earth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Holisti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Carbon_neutral_fue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Ecosystem" TargetMode="External"/><Relationship Id="rId3" Type="http://schemas.openxmlformats.org/officeDocument/2006/relationships/hyperlink" Target="https://en.wikipedia.org/wiki/Disturbance_(ecology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7 Core Concepts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ustainability </a:t>
            </a:r>
            <a:r>
              <a:rPr lang="en-US" dirty="0"/>
              <a:t>means serving the needs of the present without jeopardizing the needs of the </a:t>
            </a:r>
            <a:r>
              <a:rPr lang="en-US" dirty="0" smtClean="0"/>
              <a:t>future. These concepts refer to sustainability in all its dimensions: environmental, economic, social, political, and cultural.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23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72712"/>
          </a:xfrm>
        </p:spPr>
        <p:txBody>
          <a:bodyPr/>
          <a:lstStyle/>
          <a:p>
            <a:r>
              <a:rPr lang="en-US" b="1" dirty="0" smtClean="0"/>
              <a:t>Sustainable Economics</a:t>
            </a:r>
            <a:br>
              <a:rPr lang="en-US" b="1" dirty="0" smtClean="0"/>
            </a:br>
            <a:r>
              <a:rPr lang="en-US" dirty="0" smtClean="0"/>
              <a:t>(Triple/Quadruple bottom line, </a:t>
            </a:r>
            <a:br>
              <a:rPr lang="en-US" dirty="0" smtClean="0"/>
            </a:br>
            <a:r>
              <a:rPr lang="en-US" dirty="0" smtClean="0"/>
              <a:t>Gross </a:t>
            </a:r>
            <a:r>
              <a:rPr lang="en-US" dirty="0"/>
              <a:t>N</a:t>
            </a:r>
            <a:r>
              <a:rPr lang="en-US" dirty="0" smtClean="0"/>
              <a:t>ational </a:t>
            </a:r>
            <a:r>
              <a:rPr lang="en-US" dirty="0"/>
              <a:t>H</a:t>
            </a:r>
            <a:r>
              <a:rPr lang="en-US" dirty="0" smtClean="0"/>
              <a:t>appiness)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04" y="2726161"/>
            <a:ext cx="8229600" cy="3400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Sustainable (or ecological) economics is defined by its focus on nature, justice, and time, as well as Issues of </a:t>
            </a:r>
            <a:r>
              <a:rPr lang="en-US" dirty="0" smtClean="0">
                <a:hlinkClick r:id="rId2" tooltip="Intergenerational equity"/>
              </a:rPr>
              <a:t>intergenerational equity</a:t>
            </a:r>
            <a:r>
              <a:rPr lang="en-US" dirty="0" smtClean="0"/>
              <a:t>, </a:t>
            </a:r>
            <a:r>
              <a:rPr lang="en-US" dirty="0" smtClean="0">
                <a:hlinkClick r:id="rId3" tooltip="Irreversibility"/>
              </a:rPr>
              <a:t>irreversibility</a:t>
            </a:r>
            <a:r>
              <a:rPr lang="en-US" dirty="0" smtClean="0"/>
              <a:t> of environmental change, </a:t>
            </a:r>
            <a:r>
              <a:rPr lang="en-US" dirty="0" smtClean="0">
                <a:hlinkClick r:id="rId4" tooltip="Uncertainty"/>
              </a:rPr>
              <a:t>uncertainty</a:t>
            </a:r>
            <a:r>
              <a:rPr lang="en-US" dirty="0" smtClean="0"/>
              <a:t> of long-term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0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Ecosystem Services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cosystem services describe what nature does for “free”. These services fall into </a:t>
            </a:r>
            <a:r>
              <a:rPr lang="en-US" dirty="0" smtClean="0"/>
              <a:t>four broad categories: </a:t>
            </a:r>
            <a:r>
              <a:rPr lang="en-US" i="1" dirty="0" smtClean="0"/>
              <a:t>provisioning</a:t>
            </a:r>
            <a:r>
              <a:rPr lang="en-US" dirty="0" smtClean="0"/>
              <a:t>, such as the production of food and water; </a:t>
            </a:r>
            <a:r>
              <a:rPr lang="en-US" i="1" dirty="0" smtClean="0"/>
              <a:t>regulating</a:t>
            </a:r>
            <a:r>
              <a:rPr lang="en-US" dirty="0" smtClean="0"/>
              <a:t>, such as the control of climate and disease; </a:t>
            </a:r>
            <a:r>
              <a:rPr lang="en-US" i="1" dirty="0" smtClean="0"/>
              <a:t>supporting</a:t>
            </a:r>
            <a:r>
              <a:rPr lang="en-US" dirty="0" smtClean="0"/>
              <a:t>, such as </a:t>
            </a:r>
            <a:r>
              <a:rPr lang="en-US" dirty="0" smtClean="0">
                <a:hlinkClick r:id="rId2" tooltip="Nutrient cycles"/>
              </a:rPr>
              <a:t>nutrient cycles</a:t>
            </a:r>
            <a:r>
              <a:rPr lang="en-US" dirty="0" smtClean="0"/>
              <a:t> and crop </a:t>
            </a:r>
            <a:r>
              <a:rPr lang="en-US" dirty="0" smtClean="0">
                <a:hlinkClick r:id="rId3" tooltip="Pollination"/>
              </a:rPr>
              <a:t>pollination</a:t>
            </a:r>
            <a:r>
              <a:rPr lang="en-US" dirty="0" smtClean="0"/>
              <a:t>; and </a:t>
            </a:r>
            <a:r>
              <a:rPr lang="en-US" i="1" dirty="0" smtClean="0"/>
              <a:t>cultural</a:t>
            </a:r>
            <a:r>
              <a:rPr lang="en-US" dirty="0" smtClean="0"/>
              <a:t>, such as spiritual and recreational benefits.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063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b="1" dirty="0" smtClean="0"/>
              <a:t>ecological footprint</a:t>
            </a:r>
            <a:r>
              <a:rPr lang="en-US" dirty="0" smtClean="0"/>
              <a:t> is a measure of human impact on </a:t>
            </a:r>
            <a:r>
              <a:rPr lang="en-US" dirty="0" smtClean="0">
                <a:hlinkClick r:id="rId2" tooltip="Earth"/>
              </a:rPr>
              <a:t>Earth</a:t>
            </a:r>
            <a:r>
              <a:rPr lang="en-US" dirty="0" smtClean="0"/>
              <a:t>'s </a:t>
            </a:r>
            <a:r>
              <a:rPr lang="en-US" dirty="0" smtClean="0">
                <a:hlinkClick r:id="rId3" tooltip="Ecosystem"/>
              </a:rPr>
              <a:t>ecosystems</a:t>
            </a:r>
            <a:r>
              <a:rPr lang="en-US" dirty="0" smtClean="0"/>
              <a:t>. It's typically measured in area of </a:t>
            </a:r>
            <a:r>
              <a:rPr lang="en-US" dirty="0" smtClean="0">
                <a:hlinkClick r:id="rId4" tooltip="Wilderness"/>
              </a:rPr>
              <a:t>wilderness</a:t>
            </a:r>
            <a:r>
              <a:rPr lang="en-US" dirty="0" smtClean="0"/>
              <a:t> or amount of </a:t>
            </a:r>
            <a:r>
              <a:rPr lang="en-US" dirty="0" smtClean="0">
                <a:hlinkClick r:id="rId5" tooltip="Natural capital"/>
              </a:rPr>
              <a:t>natural capital</a:t>
            </a:r>
            <a:r>
              <a:rPr lang="en-US" dirty="0" smtClean="0"/>
              <a:t> consumed each year.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It is estimated that as of 2007 our planet has been using natural capital 1.5 times as fast as nature can renew it.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313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Ecological Footprint</a:t>
            </a:r>
            <a:br>
              <a:rPr lang="en-US" b="1" dirty="0" smtClean="0"/>
            </a:br>
            <a:r>
              <a:rPr lang="en-US" dirty="0" smtClean="0"/>
              <a:t>(Carbon Footprint)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490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900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Waste Reduction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dirty="0" smtClean="0"/>
              <a:t>Cradle to Cradle, C2C,</a:t>
            </a:r>
            <a:br>
              <a:rPr lang="en-US" dirty="0" smtClean="0"/>
            </a:br>
            <a:r>
              <a:rPr lang="en-US" dirty="0" smtClean="0"/>
              <a:t>Regenerative Design)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5391"/>
            <a:ext cx="8229600" cy="37407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C2C is a </a:t>
            </a:r>
            <a:r>
              <a:rPr lang="en-US" dirty="0" smtClean="0">
                <a:hlinkClick r:id="rId2" tooltip="Holistic"/>
              </a:rPr>
              <a:t>holistic</a:t>
            </a:r>
            <a:r>
              <a:rPr lang="en-US" dirty="0" smtClean="0"/>
              <a:t> economic, industrial and social framework that seeks to create systems that are not only efficient but also essentially waste free.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O</a:t>
            </a:r>
            <a:r>
              <a:rPr lang="en-US" dirty="0" smtClean="0"/>
              <a:t>ahu deals with 1.6 million tons of waste per year. (9lbs per day, per person.) Recycling and waste-to-energy combined for a total waste landfill diversion rate of nearly 73% for 2014.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205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Carbon Neutrality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Carbon neutrality is used in the context of carbon dioxide releasing processes associated with transportation, energy production, and industrial processes such as production of </a:t>
            </a:r>
            <a:r>
              <a:rPr lang="en-US" dirty="0" smtClean="0">
                <a:hlinkClick r:id="rId2" tooltip="Carbon neutral fuel"/>
              </a:rPr>
              <a:t>carbon neutral fuel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Carbon neutrality is related to energy, net zero energy, and renewable energy.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240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Local First</a:t>
            </a:r>
            <a:br>
              <a:rPr lang="en-US" b="1" dirty="0" smtClean="0"/>
            </a:br>
            <a:r>
              <a:rPr lang="en-US" dirty="0" smtClean="0"/>
              <a:t>(Food Sovereignty, Food Miles)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Local first means that the local economy and wellbeing of local communities is important. “Buy local.”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Food sovereignty and Food Miles are local first concepts applied to food.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02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Resilience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resilience</a:t>
            </a:r>
            <a:r>
              <a:rPr lang="en-US" dirty="0" smtClean="0"/>
              <a:t> is the capacity of an </a:t>
            </a:r>
            <a:r>
              <a:rPr lang="en-US" dirty="0" smtClean="0">
                <a:hlinkClick r:id="rId2" tooltip="Ecosystem"/>
              </a:rPr>
              <a:t>ecosystem</a:t>
            </a:r>
            <a:r>
              <a:rPr lang="en-US" dirty="0" smtClean="0"/>
              <a:t> or community to respond to a perturbation or </a:t>
            </a:r>
            <a:r>
              <a:rPr lang="en-US" dirty="0" smtClean="0">
                <a:hlinkClick r:id="rId3" tooltip="Disturbance (ecology)"/>
              </a:rPr>
              <a:t>disturbance</a:t>
            </a:r>
            <a:r>
              <a:rPr lang="en-US" dirty="0" smtClean="0"/>
              <a:t> by resisting damage and recovering quickly.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Adaptive resilience </a:t>
            </a:r>
            <a:r>
              <a:rPr lang="en-US" dirty="0" smtClean="0"/>
              <a:t>uses a disruption or threat of such to move beyond “business as usual” to do things differently or more sustainably.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16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400</Words>
  <Application>Microsoft Macintosh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7 Core Concepts</vt:lpstr>
      <vt:lpstr>Sustainable Economics (Triple/Quadruple bottom line,  Gross National Happiness)  </vt:lpstr>
      <vt:lpstr>Ecosystem Services  </vt:lpstr>
      <vt:lpstr>Ecological Footprint (Carbon Footprint) </vt:lpstr>
      <vt:lpstr>Waste Reduction (Cradle to Cradle, C2C, Regenerative Design)</vt:lpstr>
      <vt:lpstr>Carbon Neutrality  </vt:lpstr>
      <vt:lpstr>Local First (Food Sovereignty, Food Miles)</vt:lpstr>
      <vt:lpstr>Adaptive Resilience </vt:lpstr>
    </vt:vector>
  </TitlesOfParts>
  <Company>Kapiolani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Concepts </dc:title>
  <dc:creator>KCC</dc:creator>
  <cp:lastModifiedBy>KCC</cp:lastModifiedBy>
  <cp:revision>6</cp:revision>
  <dcterms:created xsi:type="dcterms:W3CDTF">2016-06-17T06:24:24Z</dcterms:created>
  <dcterms:modified xsi:type="dcterms:W3CDTF">2016-06-17T23:23:30Z</dcterms:modified>
</cp:coreProperties>
</file>