
<file path=[Content_Types].xml><?xml version="1.0" encoding="utf-8"?>
<Types xmlns="http://schemas.openxmlformats.org/package/2006/content-types">
  <Override PartName="/ppt/slides/slide41.xml" ContentType="application/vnd.openxmlformats-officedocument.presentationml.slide+xml"/>
  <Override PartName="/ppt/notesSlides/notesSlide16.xml" ContentType="application/vnd.openxmlformats-officedocument.presentationml.notesSlide+xml"/>
  <Override PartName="/ppt/slides/slide50.xml" ContentType="application/vnd.openxmlformats-officedocument.presentationml.slide+xml"/>
  <Override PartName="/ppt/slides/slide18.xml" ContentType="application/vnd.openxmlformats-officedocument.presentationml.slide+xml"/>
  <Override PartName="/ppt/notesSlides/notesSlide26.xml" ContentType="application/vnd.openxmlformats-officedocument.presentationml.notesSlide+xml"/>
  <Override PartName="/ppt/slides/slide60.xml" ContentType="application/vnd.openxmlformats-officedocument.presentationml.slide+xml"/>
  <Override PartName="/ppt/slides/slide28.xml" ContentType="application/vnd.openxmlformats-officedocument.presentationml.slide+xml"/>
  <Override PartName="/ppt/slides/slide37.xml" ContentType="application/vnd.openxmlformats-officedocument.presentationml.slide+xml"/>
  <Override PartName="/ppt/slides/slide70.xml" ContentType="application/vnd.openxmlformats-officedocument.presentationml.slide+xml"/>
  <Override PartName="/ppt/slides/slide9.xml" ContentType="application/vnd.openxmlformats-officedocument.presentationml.slide+xml"/>
  <Override PartName="/ppt/notesSlides/notesSlide45.xml" ContentType="application/vnd.openxmlformats-officedocument.presentationml.notesSlide+xml"/>
  <Override PartName="/ppt/slides/slide47.xml" ContentType="application/vnd.openxmlformats-officedocument.presentationml.slide+xml"/>
  <Override PartName="/ppt/notesSlides/notesSlide55.xml" ContentType="application/vnd.openxmlformats-officedocument.presentationml.notesSlide+xml"/>
  <Override PartName="/ppt/slides/slide56.xml" ContentType="application/vnd.openxmlformats-officedocument.presentationml.slide+xml"/>
  <Override PartName="/ppt/notesMasters/notesMaster1.xml" ContentType="application/vnd.openxmlformats-officedocument.presentationml.notesMaster+xml"/>
  <Override PartName="/ppt/notesSlides/notesSlide64.xml" ContentType="application/vnd.openxmlformats-officedocument.presentationml.notesSlide+xml"/>
  <Default Extension="vml" ContentType="application/vnd.openxmlformats-officedocument.vmlDrawing"/>
  <Override PartName="/ppt/slides/slide66.xml" ContentType="application/vnd.openxmlformats-officedocument.presentationml.slide+xml"/>
  <Override PartName="/ppt/theme/theme1.xml" ContentType="application/vnd.openxmlformats-officedocument.theme+xml"/>
  <Override PartName="/ppt/notesSlides/notesSlide74.xml" ContentType="application/vnd.openxmlformats-officedocument.presentationml.notesSlide+xml"/>
  <Override PartName="/ppt/notesSlides/notesSlide2.xml" ContentType="application/vnd.openxmlformats-officedocument.presentationml.notesSlide+xml"/>
  <Override PartName="/ppt/slides/slide75.xml" ContentType="application/vnd.openxmlformats-officedocument.presentationml.slide+xml"/>
  <Override PartName="/ppt/notesSlides/notesSlide83.xml" ContentType="application/vnd.openxmlformats-officedocument.presentationml.notesSlide+xml"/>
  <Default Extension="xls" ContentType="application/vnd.ms-excel"/>
  <Override PartName="/ppt/slides/slide85.xml" ContentType="application/vnd.openxmlformats-officedocument.presentationml.slide+xml"/>
  <Override PartName="/ppt/notesSlides/notesSlide93.xml" ContentType="application/vnd.openxmlformats-officedocument.presentationml.notesSlide+xml"/>
  <Override PartName="/ppt/slides/slide95.xml" ContentType="application/vnd.openxmlformats-officedocument.presentationml.slide+xml"/>
  <Default Extension="jpeg" ContentType="image/jpeg"/>
  <Override PartName="/ppt/notesSlides/notesSlide11.xml" ContentType="application/vnd.openxmlformats-officedocument.presentationml.notesSlide+xml"/>
  <Override PartName="/ppt/slides/slide13.xml" ContentType="application/vnd.openxmlformats-officedocument.presentationml.slide+xml"/>
  <Override PartName="/ppt/notesSlides/notesSlide89.xml" ContentType="application/vnd.openxmlformats-officedocument.presentationml.notesSlide+xml"/>
  <Override PartName="/ppt/notesSlides/notesSlide21.xml" ContentType="application/vnd.openxmlformats-officedocument.presentationml.notesSlide+xml"/>
  <Override PartName="/ppt/slides/slide23.xml" ContentType="application/vnd.openxmlformats-officedocument.presentationml.slide+xml"/>
  <Override PartName="/ppt/notesSlides/notesSlide99.xml" ContentType="application/vnd.openxmlformats-officedocument.presentationml.notesSlide+xml"/>
  <Override PartName="/ppt/notesSlides/notesSlide31.xml" ContentType="application/vnd.openxmlformats-officedocument.presentationml.notesSlide+xml"/>
  <Override PartName="/ppt/slides/slide32.xml" ContentType="application/vnd.openxmlformats-officedocument.presentationml.slide+xml"/>
  <Override PartName="/ppt/slides/slide4.xml" ContentType="application/vnd.openxmlformats-officedocument.presentationml.slide+xml"/>
  <Override PartName="/ppt/notesSlides/notesSlide40.xml" ContentType="application/vnd.openxmlformats-officedocument.presentationml.notesSlide+xml"/>
  <Override PartName="/ppt/slideLayouts/slideLayout5.xml" ContentType="application/vnd.openxmlformats-officedocument.presentationml.slideLayout+xml"/>
  <Override PartName="/ppt/slides/slide42.xml" ContentType="application/vnd.openxmlformats-officedocument.presentationml.slide+xml"/>
  <Override PartName="/ppt/notesSlides/notesSlide17.xml" ContentType="application/vnd.openxmlformats-officedocument.presentationml.notesSlide+xml"/>
  <Override PartName="/ppt/notesSlides/notesSlide50.xml" ContentType="application/vnd.openxmlformats-officedocument.presentationml.notesSlide+xml"/>
  <Override PartName="/ppt/slides/slide51.xml" ContentType="application/vnd.openxmlformats-officedocument.presentationml.slide+xml"/>
  <Override PartName="/ppt/slides/slide19.xml" ContentType="application/vnd.openxmlformats-officedocument.presentationml.slide+xml"/>
  <Override PartName="/ppt/notesSlides/notesSlide27.xml" ContentType="application/vnd.openxmlformats-officedocument.presentationml.notesSlide+xml"/>
  <Override PartName="/ppt/slideLayouts/slideLayout10.xml" ContentType="application/vnd.openxmlformats-officedocument.presentationml.slideLayout+xml"/>
  <Override PartName="/ppt/slides/slide61.xml" ContentType="application/vnd.openxmlformats-officedocument.presentationml.slide+xml"/>
  <Override PartName="/ppt/slides/slide29.xml" ContentType="application/vnd.openxmlformats-officedocument.presentationml.slide+xml"/>
  <Override PartName="/ppt/notesSlides/notesSlide36.xml" ContentType="application/vnd.openxmlformats-officedocument.presentationml.notesSlide+xml"/>
  <Override PartName="/ppt/slides/slide38.xml" ContentType="application/vnd.openxmlformats-officedocument.presentationml.slide+xml"/>
  <Override PartName="/ppt/slides/slide71.xml" ContentType="application/vnd.openxmlformats-officedocument.presentationml.slide+xml"/>
  <Override PartName="/ppt/notesSlides/notesSlide46.xml" ContentType="application/vnd.openxmlformats-officedocument.presentationml.notesSlide+xml"/>
  <Override PartName="/ppt/slides/slide80.xml" ContentType="application/vnd.openxmlformats-officedocument.presentationml.slide+xml"/>
  <Override PartName="/ppt/slides/slide48.xml" ContentType="application/vnd.openxmlformats-officedocument.presentationml.slide+xml"/>
  <Override PartName="/ppt/notesSlides/notesSlide56.xml" ContentType="application/vnd.openxmlformats-officedocument.presentationml.notesSlide+xml"/>
  <Override PartName="/ppt/slides/slide57.xml" ContentType="application/vnd.openxmlformats-officedocument.presentationml.slide+xml"/>
  <Override PartName="/ppt/slides/slide90.xml" ContentType="application/vnd.openxmlformats-officedocument.presentationml.slide+xml"/>
  <Override PartName="/ppt/notesSlides/notesSlide65.xml" ContentType="application/vnd.openxmlformats-officedocument.presentationml.notesSlide+xml"/>
  <Override PartName="/ppt/slides/slide67.xml" ContentType="application/vnd.openxmlformats-officedocument.presentationml.slide+xml"/>
  <Override PartName="/ppt/theme/theme2.xml" ContentType="application/vnd.openxmlformats-officedocument.theme+xml"/>
  <Override PartName="/ppt/notesSlides/notesSlide75.xml" ContentType="application/vnd.openxmlformats-officedocument.presentationml.notesSlide+xml"/>
  <Override PartName="/ppt/notesSlides/notesSlide3.xml" ContentType="application/vnd.openxmlformats-officedocument.presentationml.notesSlide+xml"/>
  <Override PartName="/ppt/slides/slide76.xml" ContentType="application/vnd.openxmlformats-officedocument.presentationml.slide+xml"/>
  <Override PartName="/ppt/notesSlides/notesSlide84.xml" ContentType="application/vnd.openxmlformats-officedocument.presentationml.notesSlide+xml"/>
  <Override PartName="/ppt/slides/slide86.xml" ContentType="application/vnd.openxmlformats-officedocument.presentationml.slide+xml"/>
  <Override PartName="/ppt/notesSlides/notesSlide94.xml" ContentType="application/vnd.openxmlformats-officedocument.presentationml.notesSlide+xml"/>
  <Override PartName="/ppt/notesSlides/notesSlide8.xml" ContentType="application/vnd.openxmlformats-officedocument.presentationml.notesSlide+xml"/>
  <Override PartName="/ppt/notesSlides/notesSlide12.xml" ContentType="application/vnd.openxmlformats-officedocument.presentationml.notesSlide+xml"/>
  <Override PartName="/ppt/slides/slide14.xml" ContentType="application/vnd.openxmlformats-officedocument.presentationml.slide+xml"/>
  <Override PartName="/ppt/notesSlides/notesSlide22.xml" ContentType="application/vnd.openxmlformats-officedocument.presentationml.notesSlide+xml"/>
  <Override PartName="/ppt/slides/slide24.xml" ContentType="application/vnd.openxmlformats-officedocument.presentationml.slide+xml"/>
  <Default Extension="bin" ContentType="application/vnd.openxmlformats-officedocument.presentationml.printerSettings"/>
  <Override PartName="/ppt/notesSlides/notesSlide32.xml" ContentType="application/vnd.openxmlformats-officedocument.presentationml.notesSlide+xml"/>
  <Override PartName="/ppt/slides/slide33.xml" ContentType="application/vnd.openxmlformats-officedocument.presentationml.slide+xml"/>
  <Override PartName="/ppt/slides/slide5.xml" ContentType="application/vnd.openxmlformats-officedocument.presentationml.slide+xml"/>
  <Default Extension="xml" ContentType="application/xml"/>
  <Override PartName="/ppt/slideLayouts/slideLayout6.xml" ContentType="application/vnd.openxmlformats-officedocument.presentationml.slideLayout+xml"/>
  <Override PartName="/ppt/tableStyles.xml" ContentType="application/vnd.openxmlformats-officedocument.presentationml.tableStyles+xml"/>
  <Override PartName="/ppt/slides/slide43.xml" ContentType="application/vnd.openxmlformats-officedocument.presentationml.slide+xml"/>
  <Override PartName="/ppt/notesSlides/notesSlide41.xml" ContentType="application/vnd.openxmlformats-officedocument.presentationml.notesSlide+xml"/>
  <Override PartName="/ppt/notesSlides/notesSlide18.xml" ContentType="application/vnd.openxmlformats-officedocument.presentationml.notesSlide+xml"/>
  <Override PartName="/ppt/notesSlides/notesSlide51.xml" ContentType="application/vnd.openxmlformats-officedocument.presentationml.notesSlide+xml"/>
  <Override PartName="/ppt/slides/slide52.xml" ContentType="application/vnd.openxmlformats-officedocument.presentationml.slide+xml"/>
  <Override PartName="/ppt/notesSlides/notesSlide60.xml" ContentType="application/vnd.openxmlformats-officedocument.presentationml.notesSlide+xml"/>
  <Override PartName="/ppt/notesSlides/notesSlide28.xml" ContentType="application/vnd.openxmlformats-officedocument.presentationml.notesSlide+xml"/>
  <Override PartName="/ppt/slideLayouts/slideLayout11.xml" ContentType="application/vnd.openxmlformats-officedocument.presentationml.slideLayout+xml"/>
  <Override PartName="/ppt/slides/slide62.xml" ContentType="application/vnd.openxmlformats-officedocument.presentationml.slide+xml"/>
  <Override PartName="/ppt/notesSlides/notesSlide37.xml" ContentType="application/vnd.openxmlformats-officedocument.presentationml.notesSlide+xml"/>
  <Override PartName="/ppt/notesSlides/notesSlide70.xml" ContentType="application/vnd.openxmlformats-officedocument.presentationml.notesSlide+xml"/>
  <Override PartName="/docProps/app.xml" ContentType="application/vnd.openxmlformats-officedocument.extended-properties+xml"/>
  <Override PartName="/ppt/slides/slide39.xml" ContentType="application/vnd.openxmlformats-officedocument.presentationml.slide+xml"/>
  <Override PartName="/ppt/notesSlides/notesSlide47.xml" ContentType="application/vnd.openxmlformats-officedocument.presentationml.notesSlide+xml"/>
  <Override PartName="/ppt/slides/slide81.xml" ContentType="application/vnd.openxmlformats-officedocument.presentationml.slide+xml"/>
  <Override PartName="/ppt/slides/slide49.xml" ContentType="application/vnd.openxmlformats-officedocument.presentationml.slide+xml"/>
  <Override PartName="/ppt/notesSlides/notesSlide57.xml" ContentType="application/vnd.openxmlformats-officedocument.presentationml.notesSlide+xml"/>
  <Override PartName="/ppt/slides/slide58.xml" ContentType="application/vnd.openxmlformats-officedocument.presentationml.slide+xml"/>
  <Override PartName="/ppt/slides/slide91.xml" ContentType="application/vnd.openxmlformats-officedocument.presentationml.slide+xml"/>
  <Override PartName="/ppt/notesSlides/notesSlide66.xml" ContentType="application/vnd.openxmlformats-officedocument.presentationml.notesSlide+xml"/>
  <Override PartName="/docProps/core.xml" ContentType="application/vnd.openxmlformats-package.core-properties+xml"/>
  <Override PartName="/ppt/slides/slide68.xml" ContentType="application/vnd.openxmlformats-officedocument.presentationml.slide+xml"/>
  <Override PartName="/ppt/theme/theme3.xml" ContentType="application/vnd.openxmlformats-officedocument.theme+xml"/>
  <Override PartName="/ppt/notesSlides/notesSlide76.xml" ContentType="application/vnd.openxmlformats-officedocument.presentationml.notesSlide+xml"/>
  <Override PartName="/ppt/notesSlides/notesSlide4.xml" ContentType="application/vnd.openxmlformats-officedocument.presentationml.notesSlide+xml"/>
  <Override PartName="/ppt/slides/slide77.xml" ContentType="application/vnd.openxmlformats-officedocument.presentationml.slide+xml"/>
  <Override PartName="/ppt/notesSlides/notesSlide85.xml" ContentType="application/vnd.openxmlformats-officedocument.presentationml.notesSlide+xml"/>
  <Override PartName="/ppt/slides/slide87.xml" ContentType="application/vnd.openxmlformats-officedocument.presentationml.slide+xml"/>
  <Override PartName="/ppt/notesSlides/notesSlide95.xml" ContentType="application/vnd.openxmlformats-officedocument.presentationml.notesSlide+xml"/>
  <Override PartName="/ppt/slides/slide96.xml" ContentType="application/vnd.openxmlformats-officedocument.presentationml.slide+xml"/>
  <Override PartName="/ppt/slideLayouts/slideLayout1.xml" ContentType="application/vnd.openxmlformats-officedocument.presentationml.slideLayout+xml"/>
  <Override PartName="/ppt/notesSlides/notesSlide9.xml" ContentType="application/vnd.openxmlformats-officedocument.presentationml.notesSlide+xml"/>
  <Override PartName="/ppt/notesSlides/notesSlide13.xml" ContentType="application/vnd.openxmlformats-officedocument.presentationml.notesSlide+xml"/>
  <Override PartName="/ppt/slides/slide15.xml" ContentType="application/vnd.openxmlformats-officedocument.presentationml.slide+xml"/>
  <Override PartName="/ppt/notesSlides/notesSlide23.xml" ContentType="application/vnd.openxmlformats-officedocument.presentationml.notesSlide+xml"/>
  <Override PartName="/ppt/slides/slide25.xml" ContentType="application/vnd.openxmlformats-officedocument.presentationml.slide+xml"/>
  <Override PartName="/ppt/notesSlides/notesSlide33.xml" ContentType="application/vnd.openxmlformats-officedocument.presentationml.notesSlide+xml"/>
  <Override PartName="/ppt/slides/slide34.xml" ContentType="application/vnd.openxmlformats-officedocument.presentationml.slide+xml"/>
  <Override PartName="/ppt/slides/slide6.xml" ContentType="application/vnd.openxmlformats-officedocument.presentationml.slide+xml"/>
  <Default Extension="png" ContentType="image/png"/>
  <Override PartName="/ppt/slideLayouts/slideLayout7.xml" ContentType="application/vnd.openxmlformats-officedocument.presentationml.slideLayout+xml"/>
  <Override PartName="/ppt/notesSlides/notesSlide42.xml" ContentType="application/vnd.openxmlformats-officedocument.presentationml.notesSlide+xml"/>
  <Override PartName="/ppt/slides/slide44.xml" ContentType="application/vnd.openxmlformats-officedocument.presentationml.slide+xml"/>
  <Override PartName="/ppt/notesSlides/notesSlide19.xml" ContentType="application/vnd.openxmlformats-officedocument.presentationml.notesSlide+xml"/>
  <Override PartName="/ppt/notesSlides/notesSlide52.xml" ContentType="application/vnd.openxmlformats-officedocument.presentationml.notesSlide+xml"/>
  <Override PartName="/ppt/slides/slide53.xml" ContentType="application/vnd.openxmlformats-officedocument.presentationml.slide+xml"/>
  <Override PartName="/ppt/notesSlides/notesSlide61.xml" ContentType="application/vnd.openxmlformats-officedocument.presentationml.notesSlide+xml"/>
  <Override PartName="/ppt/notesSlides/notesSlide29.xml" ContentType="application/vnd.openxmlformats-officedocument.presentationml.notesSlide+xml"/>
  <Override PartName="/ppt/slideLayouts/slideLayout12.xml" ContentType="application/vnd.openxmlformats-officedocument.presentationml.slideLayout+xml"/>
  <Override PartName="/ppt/slides/slide63.xml" ContentType="application/vnd.openxmlformats-officedocument.presentationml.slide+xml"/>
  <Override PartName="/ppt/notesSlides/notesSlide38.xml" ContentType="application/vnd.openxmlformats-officedocument.presentationml.notesSlide+xml"/>
  <Override PartName="/ppt/notesSlides/notesSlide71.xml" ContentType="application/vnd.openxmlformats-officedocument.presentationml.notesSlide+xml"/>
  <Override PartName="/ppt/slides/slide72.xml" ContentType="application/vnd.openxmlformats-officedocument.presentationml.slide+xml"/>
  <Override PartName="/ppt/notesSlides/notesSlide80.xml" ContentType="application/vnd.openxmlformats-officedocument.presentationml.notesSlide+xml"/>
  <Override PartName="/ppt/notesSlides/notesSlide48.xml" ContentType="application/vnd.openxmlformats-officedocument.presentationml.notesSlide+xml"/>
  <Override PartName="/ppt/slides/slide82.xml" ContentType="application/vnd.openxmlformats-officedocument.presentationml.slide+xml"/>
  <Override PartName="/ppt/notesSlides/notesSlide90.xml" ContentType="application/vnd.openxmlformats-officedocument.presentationml.notesSlide+xml"/>
  <Override PartName="/ppt/notesSlides/notesSlide58.xml" ContentType="application/vnd.openxmlformats-officedocument.presentationml.notesSlide+xml"/>
  <Override PartName="/ppt/slides/slide92.xml" ContentType="application/vnd.openxmlformats-officedocument.presentationml.slide+xml"/>
  <Override PartName="/ppt/slides/slide59.xml" ContentType="application/vnd.openxmlformats-officedocument.presentationml.slide+xml"/>
  <Override PartName="/ppt/notesSlides/notesSlide67.xml" ContentType="application/vnd.openxmlformats-officedocument.presentationml.notesSlide+xml"/>
  <Override PartName="/ppt/slides/slide100.xml" ContentType="application/vnd.openxmlformats-officedocument.presentationml.slide+xml"/>
  <Override PartName="/ppt/slides/slide69.xml" ContentType="application/vnd.openxmlformats-officedocument.presentationml.slide+xml"/>
  <Override PartName="/ppt/notesSlides/notesSlide77.xml" ContentType="application/vnd.openxmlformats-officedocument.presentationml.notesSlide+xml"/>
  <Override PartName="/ppt/notesSlides/notesSlide5.xml" ContentType="application/vnd.openxmlformats-officedocument.presentationml.notesSlide+xml"/>
  <Override PartName="/ppt/slides/slide78.xml" ContentType="application/vnd.openxmlformats-officedocument.presentationml.slide+xml"/>
  <Override PartName="/ppt/slides/slide10.xml" ContentType="application/vnd.openxmlformats-officedocument.presentationml.slide+xml"/>
  <Override PartName="/ppt/notesSlides/notesSlide86.xml" ContentType="application/vnd.openxmlformats-officedocument.presentationml.notesSlide+xml"/>
  <Override PartName="/ppt/slides/slide88.xml" ContentType="application/vnd.openxmlformats-officedocument.presentationml.slide+xml"/>
  <Override PartName="/ppt/slides/slide20.xml" ContentType="application/vnd.openxmlformats-officedocument.presentationml.slide+xml"/>
  <Override PartName="/ppt/notesSlides/notesSlide96.xml" ContentType="application/vnd.openxmlformats-officedocument.presentationml.notesSlide+xml"/>
  <Override PartName="/ppt/slides/slide97.xml" ContentType="application/vnd.openxmlformats-officedocument.presentationml.slide+xml"/>
  <Override PartName="/ppt/slides/slide1.xml" ContentType="application/vnd.openxmlformats-officedocument.presentationml.slide+xml"/>
  <Override PartName="/ppt/slideLayouts/slideLayout2.xml" ContentType="application/vnd.openxmlformats-officedocument.presentationml.slideLayout+xml"/>
  <Override PartName="/ppt/notesSlides/notesSlide14.xml" ContentType="application/vnd.openxmlformats-officedocument.presentationml.notesSlide+xml"/>
  <Override PartName="/ppt/slides/slide16.xml" ContentType="application/vnd.openxmlformats-officedocument.presentationml.slide+xml"/>
  <Override PartName="/ppt/notesSlides/notesSlide24.xml" ContentType="application/vnd.openxmlformats-officedocument.presentationml.notesSlide+xml"/>
  <Override PartName="/ppt/viewProps.xml" ContentType="application/vnd.openxmlformats-officedocument.presentationml.viewProps+xml"/>
  <Default Extension="rels" ContentType="application/vnd.openxmlformats-package.relationships+xml"/>
  <Override PartName="/ppt/slides/slide26.xml" ContentType="application/vnd.openxmlformats-officedocument.presentationml.slide+xml"/>
  <Default Extension="pict" ContentType="image/pict"/>
  <Override PartName="/ppt/notesSlides/notesSlide34.xml" ContentType="application/vnd.openxmlformats-officedocument.presentationml.notesSlide+xml"/>
  <Override PartName="/ppt/slides/slide35.xml" ContentType="application/vnd.openxmlformats-officedocument.presentationml.slide+xml"/>
  <Override PartName="/ppt/slides/slide7.xml" ContentType="application/vnd.openxmlformats-officedocument.presentationml.slide+xml"/>
  <Override PartName="/ppt/notesSlides/notesSlide43.xml" ContentType="application/vnd.openxmlformats-officedocument.presentationml.notesSlide+xml"/>
  <Override PartName="/ppt/slideLayouts/slideLayout8.xml" ContentType="application/vnd.openxmlformats-officedocument.presentationml.slideLayout+xml"/>
  <Override PartName="/ppt/slides/slide45.xml" ContentType="application/vnd.openxmlformats-officedocument.presentationml.slide+xml"/>
  <Override PartName="/ppt/notesSlides/notesSlide53.xml" ContentType="application/vnd.openxmlformats-officedocument.presentationml.notesSlide+xml"/>
  <Override PartName="/ppt/slides/slide54.xml" ContentType="application/vnd.openxmlformats-officedocument.presentationml.slide+xml"/>
  <Override PartName="/ppt/notesSlides/notesSlide62.xml" ContentType="application/vnd.openxmlformats-officedocument.presentationml.notesSlide+xml"/>
  <Override PartName="/ppt/slideLayouts/slideLayout13.xml" ContentType="application/vnd.openxmlformats-officedocument.presentationml.slideLayout+xml"/>
  <Override PartName="/ppt/slides/slide64.xml" ContentType="application/vnd.openxmlformats-officedocument.presentationml.slide+xml"/>
  <Override PartName="/ppt/presProps.xml" ContentType="application/vnd.openxmlformats-officedocument.presentationml.presProps+xml"/>
  <Override PartName="/ppt/notesSlides/notesSlide39.xml" ContentType="application/vnd.openxmlformats-officedocument.presentationml.notesSlide+xml"/>
  <Override PartName="/ppt/notesSlides/notesSlide72.xml" ContentType="application/vnd.openxmlformats-officedocument.presentationml.notesSlide+xml"/>
  <Override PartName="/ppt/slides/slide73.xml" ContentType="application/vnd.openxmlformats-officedocument.presentationml.slide+xml"/>
  <Override PartName="/ppt/notesSlides/notesSlide81.xml" ContentType="application/vnd.openxmlformats-officedocument.presentationml.notesSlide+xml"/>
  <Override PartName="/ppt/presentation.xml" ContentType="application/vnd.openxmlformats-officedocument.presentationml.presentation.main+xml"/>
  <Override PartName="/ppt/notesSlides/notesSlide49.xml" ContentType="application/vnd.openxmlformats-officedocument.presentationml.notesSlide+xml"/>
  <Override PartName="/ppt/slides/slide83.xml" ContentType="application/vnd.openxmlformats-officedocument.presentationml.slide+xml"/>
  <Override PartName="/ppt/notesSlides/notesSlide91.xml" ContentType="application/vnd.openxmlformats-officedocument.presentationml.notesSlide+xml"/>
  <Override PartName="/ppt/notesSlides/notesSlide59.xml" ContentType="application/vnd.openxmlformats-officedocument.presentationml.notesSlide+xml"/>
  <Override PartName="/ppt/slides/slide93.xml" ContentType="application/vnd.openxmlformats-officedocument.presentationml.slide+xml"/>
  <Override PartName="/ppt/notesSlides/notesSlide68.xml" ContentType="application/vnd.openxmlformats-officedocument.presentationml.notesSlide+xml"/>
  <Override PartName="/ppt/notesSlides/notesSlide78.xml" ContentType="application/vnd.openxmlformats-officedocument.presentationml.notesSlide+xml"/>
  <Override PartName="/ppt/notesSlides/notesSlide6.xml" ContentType="application/vnd.openxmlformats-officedocument.presentationml.notesSlide+xml"/>
  <Override PartName="/ppt/slides/slide79.xml" ContentType="application/vnd.openxmlformats-officedocument.presentationml.slide+xml"/>
  <Override PartName="/ppt/notesSlides/notesSlide10.xml" ContentType="application/vnd.openxmlformats-officedocument.presentationml.notesSlide+xml"/>
  <Override PartName="/ppt/slides/slide11.xml" ContentType="application/vnd.openxmlformats-officedocument.presentationml.slide+xml"/>
  <Override PartName="/ppt/notesSlides/notesSlide87.xml" ContentType="application/vnd.openxmlformats-officedocument.presentationml.notesSlide+xml"/>
  <Override PartName="/ppt/slides/slide89.xml" ContentType="application/vnd.openxmlformats-officedocument.presentationml.slide+xml"/>
  <Override PartName="/ppt/slides/slide21.xml" ContentType="application/vnd.openxmlformats-officedocument.presentationml.slide+xml"/>
  <Override PartName="/ppt/notesSlides/notesSlide97.xml" ContentType="application/vnd.openxmlformats-officedocument.presentationml.notesSlide+xml"/>
  <Override PartName="/ppt/slides/slide98.xml" ContentType="application/vnd.openxmlformats-officedocument.presentationml.slide+xml"/>
  <Override PartName="/ppt/notesSlides/notesSlide100.xml" ContentType="application/vnd.openxmlformats-officedocument.presentationml.notesSlide+xml"/>
  <Override PartName="/ppt/slides/slide30.xml" ContentType="application/vnd.openxmlformats-officedocument.presentationml.slide+xml"/>
  <Override PartName="/ppt/slides/slide2.xml" ContentType="application/vnd.openxmlformats-officedocument.presentationml.slide+xml"/>
  <Override PartName="/ppt/handoutMasters/handoutMaster1.xml" ContentType="application/vnd.openxmlformats-officedocument.presentationml.handoutMaster+xml"/>
  <Override PartName="/ppt/slideLayouts/slideLayout3.xml" ContentType="application/vnd.openxmlformats-officedocument.presentationml.slideLayout+xml"/>
  <Override PartName="/ppt/slides/slide40.xml" ContentType="application/vnd.openxmlformats-officedocument.presentationml.slide+xml"/>
  <Override PartName="/ppt/notesSlides/notesSlide15.xml" ContentType="application/vnd.openxmlformats-officedocument.presentationml.notesSlide+xml"/>
  <Override PartName="/ppt/slides/slide17.xml" ContentType="application/vnd.openxmlformats-officedocument.presentationml.slide+xml"/>
  <Override PartName="/ppt/notesSlides/notesSlide25.xml" ContentType="application/vnd.openxmlformats-officedocument.presentationml.notesSlide+xml"/>
  <Override PartName="/ppt/slides/slide27.xml" ContentType="application/vnd.openxmlformats-officedocument.presentationml.slide+xml"/>
  <Override PartName="/ppt/notesSlides/notesSlide35.xml" ContentType="application/vnd.openxmlformats-officedocument.presentationml.notesSlide+xml"/>
  <Override PartName="/ppt/slides/slide36.xml" ContentType="application/vnd.openxmlformats-officedocument.presentationml.slide+xml"/>
  <Override PartName="/ppt/slides/slide8.xml" ContentType="application/vnd.openxmlformats-officedocument.presentationml.slide+xml"/>
  <Override PartName="/ppt/notesSlides/notesSlide44.xml" ContentType="application/vnd.openxmlformats-officedocument.presentationml.notesSlide+xml"/>
  <Override PartName="/ppt/slideLayouts/slideLayout9.xml" ContentType="application/vnd.openxmlformats-officedocument.presentationml.slideLayout+xml"/>
  <Override PartName="/ppt/slides/slide46.xml" ContentType="application/vnd.openxmlformats-officedocument.presentationml.slide+xml"/>
  <Override PartName="/ppt/notesSlides/notesSlide54.xml" ContentType="application/vnd.openxmlformats-officedocument.presentationml.notesSlide+xml"/>
  <Override PartName="/ppt/slides/slide55.xml" ContentType="application/vnd.openxmlformats-officedocument.presentationml.slide+xml"/>
  <Override PartName="/ppt/notesSlides/notesSlide63.xml" ContentType="application/vnd.openxmlformats-officedocument.presentationml.notesSlide+xml"/>
  <Override PartName="/ppt/slides/slide65.xml" ContentType="application/vnd.openxmlformats-officedocument.presentationml.slide+xml"/>
  <Override PartName="/ppt/notesSlides/notesSlide73.xml" ContentType="application/vnd.openxmlformats-officedocument.presentationml.notesSlide+xml"/>
  <Override PartName="/ppt/notesSlides/notesSlide1.xml" ContentType="application/vnd.openxmlformats-officedocument.presentationml.notesSlide+xml"/>
  <Override PartName="/ppt/slides/slide74.xml" ContentType="application/vnd.openxmlformats-officedocument.presentationml.slide+xml"/>
  <Override PartName="/ppt/notesSlides/notesSlide82.xml" ContentType="application/vnd.openxmlformats-officedocument.presentationml.notesSlide+xml"/>
  <Override PartName="/ppt/slides/slide84.xml" ContentType="application/vnd.openxmlformats-officedocument.presentationml.slide+xml"/>
  <Override PartName="/ppt/notesSlides/notesSlide92.xml" ContentType="application/vnd.openxmlformats-officedocument.presentationml.notesSlide+xml"/>
  <Override PartName="/ppt/slides/slide94.xml" ContentType="application/vnd.openxmlformats-officedocument.presentationml.slide+xml"/>
  <Override PartName="/ppt/notesSlides/notesSlide69.xml" ContentType="application/vnd.openxmlformats-officedocument.presentationml.notesSlide+xml"/>
  <Override PartName="/ppt/notesSlides/notesSlide79.xml" ContentType="application/vnd.openxmlformats-officedocument.presentationml.notesSlide+xml"/>
  <Override PartName="/ppt/notesSlides/notesSlide7.xml" ContentType="application/vnd.openxmlformats-officedocument.presentationml.notesSlide+xml"/>
  <Override PartName="/ppt/slides/slide12.xml" ContentType="application/vnd.openxmlformats-officedocument.presentationml.slide+xml"/>
  <Override PartName="/ppt/notesSlides/notesSlide88.xml" ContentType="application/vnd.openxmlformats-officedocument.presentationml.notesSlide+xml"/>
  <Override PartName="/ppt/notesSlides/notesSlide20.xml" ContentType="application/vnd.openxmlformats-officedocument.presentationml.notesSlide+xml"/>
  <Override PartName="/ppt/slides/slide22.xml" ContentType="application/vnd.openxmlformats-officedocument.presentationml.slide+xml"/>
  <Override PartName="/ppt/notesSlides/notesSlide98.xml" ContentType="application/vnd.openxmlformats-officedocument.presentationml.notesSlide+xml"/>
  <Override PartName="/ppt/slides/slide99.xml" ContentType="application/vnd.openxmlformats-officedocument.presentationml.slide+xml"/>
  <Override PartName="/ppt/notesSlides/notesSlide30.xml" ContentType="application/vnd.openxmlformats-officedocument.presentationml.notesSlide+xml"/>
  <Override PartName="/ppt/slides/slide31.xml" ContentType="application/vnd.openxmlformats-officedocument.presentationml.slide+xml"/>
  <Override PartName="/ppt/slides/slide3.xml" ContentType="application/vnd.openxmlformats-officedocument.presentationml.slide+xml"/>
  <Override PartName="/ppt/slideLayouts/slideLayout4.xml" ContentType="application/vnd.openxmlformats-officedocument.presentationml.slideLayout+xml"/>
  <Override PartName="/ppt/slideMasters/slideMaster1.xml" ContentType="application/vnd.openxmlformats-officedocument.presentationml.slideMaster+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50" r:id="rId1"/>
  </p:sldMasterIdLst>
  <p:notesMasterIdLst>
    <p:notesMasterId r:id="rId102"/>
  </p:notesMasterIdLst>
  <p:handoutMasterIdLst>
    <p:handoutMasterId r:id="rId103"/>
  </p:handoutMasterIdLst>
  <p:sldIdLst>
    <p:sldId id="256" r:id="rId2"/>
    <p:sldId id="257" r:id="rId3"/>
    <p:sldId id="273" r:id="rId4"/>
    <p:sldId id="258" r:id="rId5"/>
    <p:sldId id="324" r:id="rId6"/>
    <p:sldId id="325" r:id="rId7"/>
    <p:sldId id="326" r:id="rId8"/>
    <p:sldId id="333" r:id="rId9"/>
    <p:sldId id="387" r:id="rId10"/>
    <p:sldId id="336" r:id="rId11"/>
    <p:sldId id="388" r:id="rId12"/>
    <p:sldId id="342" r:id="rId13"/>
    <p:sldId id="274" r:id="rId14"/>
    <p:sldId id="269" r:id="rId15"/>
    <p:sldId id="268" r:id="rId16"/>
    <p:sldId id="267" r:id="rId17"/>
    <p:sldId id="265" r:id="rId18"/>
    <p:sldId id="270" r:id="rId19"/>
    <p:sldId id="314" r:id="rId20"/>
    <p:sldId id="271" r:id="rId21"/>
    <p:sldId id="276" r:id="rId22"/>
    <p:sldId id="331" r:id="rId23"/>
    <p:sldId id="332" r:id="rId24"/>
    <p:sldId id="277" r:id="rId25"/>
    <p:sldId id="266" r:id="rId26"/>
    <p:sldId id="298" r:id="rId27"/>
    <p:sldId id="379" r:id="rId28"/>
    <p:sldId id="299" r:id="rId29"/>
    <p:sldId id="300" r:id="rId30"/>
    <p:sldId id="318" r:id="rId31"/>
    <p:sldId id="278" r:id="rId32"/>
    <p:sldId id="327" r:id="rId33"/>
    <p:sldId id="328" r:id="rId34"/>
    <p:sldId id="351" r:id="rId35"/>
    <p:sldId id="354" r:id="rId36"/>
    <p:sldId id="353" r:id="rId37"/>
    <p:sldId id="381" r:id="rId38"/>
    <p:sldId id="362" r:id="rId39"/>
    <p:sldId id="382" r:id="rId40"/>
    <p:sldId id="363" r:id="rId41"/>
    <p:sldId id="383" r:id="rId42"/>
    <p:sldId id="364" r:id="rId43"/>
    <p:sldId id="374" r:id="rId44"/>
    <p:sldId id="365" r:id="rId45"/>
    <p:sldId id="376" r:id="rId46"/>
    <p:sldId id="366" r:id="rId47"/>
    <p:sldId id="373" r:id="rId48"/>
    <p:sldId id="367" r:id="rId49"/>
    <p:sldId id="279" r:id="rId50"/>
    <p:sldId id="335" r:id="rId51"/>
    <p:sldId id="337" r:id="rId52"/>
    <p:sldId id="338" r:id="rId53"/>
    <p:sldId id="377" r:id="rId54"/>
    <p:sldId id="280" r:id="rId55"/>
    <p:sldId id="287" r:id="rId56"/>
    <p:sldId id="290" r:id="rId57"/>
    <p:sldId id="292" r:id="rId58"/>
    <p:sldId id="293" r:id="rId59"/>
    <p:sldId id="281" r:id="rId60"/>
    <p:sldId id="340" r:id="rId61"/>
    <p:sldId id="345" r:id="rId62"/>
    <p:sldId id="344" r:id="rId63"/>
    <p:sldId id="343" r:id="rId64"/>
    <p:sldId id="282" r:id="rId65"/>
    <p:sldId id="288" r:id="rId66"/>
    <p:sldId id="313" r:id="rId67"/>
    <p:sldId id="305" r:id="rId68"/>
    <p:sldId id="304" r:id="rId69"/>
    <p:sldId id="308" r:id="rId70"/>
    <p:sldId id="283" r:id="rId71"/>
    <p:sldId id="360" r:id="rId72"/>
    <p:sldId id="358" r:id="rId73"/>
    <p:sldId id="359" r:id="rId74"/>
    <p:sldId id="355" r:id="rId75"/>
    <p:sldId id="356" r:id="rId76"/>
    <p:sldId id="357" r:id="rId77"/>
    <p:sldId id="361" r:id="rId78"/>
    <p:sldId id="311" r:id="rId79"/>
    <p:sldId id="306" r:id="rId80"/>
    <p:sldId id="309" r:id="rId81"/>
    <p:sldId id="307" r:id="rId82"/>
    <p:sldId id="315" r:id="rId83"/>
    <p:sldId id="310" r:id="rId84"/>
    <p:sldId id="378" r:id="rId85"/>
    <p:sldId id="320" r:id="rId86"/>
    <p:sldId id="321" r:id="rId87"/>
    <p:sldId id="322" r:id="rId88"/>
    <p:sldId id="323" r:id="rId89"/>
    <p:sldId id="285" r:id="rId90"/>
    <p:sldId id="294" r:id="rId91"/>
    <p:sldId id="319" r:id="rId92"/>
    <p:sldId id="341" r:id="rId93"/>
    <p:sldId id="385" r:id="rId94"/>
    <p:sldId id="263" r:id="rId95"/>
    <p:sldId id="264" r:id="rId96"/>
    <p:sldId id="301" r:id="rId97"/>
    <p:sldId id="316" r:id="rId98"/>
    <p:sldId id="312" r:id="rId99"/>
    <p:sldId id="295" r:id="rId100"/>
    <p:sldId id="386" r:id="rId101"/>
  </p:sldIdLst>
  <p:sldSz cx="9144000" cy="6858000" type="screen4x3"/>
  <p:notesSz cx="6858000" cy="9144000"/>
  <p:defaultTextStyle>
    <a:defPPr>
      <a:defRPr lang="en-US"/>
    </a:defPPr>
    <a:lvl1pPr algn="l" rtl="0" eaLnBrk="0" fontAlgn="base" hangingPunct="0">
      <a:spcBef>
        <a:spcPct val="0"/>
      </a:spcBef>
      <a:spcAft>
        <a:spcPct val="0"/>
      </a:spcAft>
      <a:defRPr kumimoji="1" sz="24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kumimoji="1" sz="24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kumimoji="1" sz="24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kumimoji="1" sz="24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kumimoji="1" sz="2400" kern="1200">
        <a:solidFill>
          <a:schemeClr val="tx1"/>
        </a:solidFill>
        <a:latin typeface="Times New Roman" pitchFamily="-1" charset="0"/>
        <a:ea typeface="+mn-ea"/>
        <a:cs typeface="+mn-cs"/>
      </a:defRPr>
    </a:lvl5pPr>
    <a:lvl6pPr marL="2286000" algn="l" defTabSz="457200" rtl="0" eaLnBrk="1" latinLnBrk="0" hangingPunct="1">
      <a:defRPr kumimoji="1" sz="2400" kern="1200">
        <a:solidFill>
          <a:schemeClr val="tx1"/>
        </a:solidFill>
        <a:latin typeface="Times New Roman" pitchFamily="-1" charset="0"/>
        <a:ea typeface="+mn-ea"/>
        <a:cs typeface="+mn-cs"/>
      </a:defRPr>
    </a:lvl6pPr>
    <a:lvl7pPr marL="2743200" algn="l" defTabSz="457200" rtl="0" eaLnBrk="1" latinLnBrk="0" hangingPunct="1">
      <a:defRPr kumimoji="1" sz="2400" kern="1200">
        <a:solidFill>
          <a:schemeClr val="tx1"/>
        </a:solidFill>
        <a:latin typeface="Times New Roman" pitchFamily="-1" charset="0"/>
        <a:ea typeface="+mn-ea"/>
        <a:cs typeface="+mn-cs"/>
      </a:defRPr>
    </a:lvl7pPr>
    <a:lvl8pPr marL="3200400" algn="l" defTabSz="457200" rtl="0" eaLnBrk="1" latinLnBrk="0" hangingPunct="1">
      <a:defRPr kumimoji="1" sz="2400" kern="1200">
        <a:solidFill>
          <a:schemeClr val="tx1"/>
        </a:solidFill>
        <a:latin typeface="Times New Roman" pitchFamily="-1" charset="0"/>
        <a:ea typeface="+mn-ea"/>
        <a:cs typeface="+mn-cs"/>
      </a:defRPr>
    </a:lvl8pPr>
    <a:lvl9pPr marL="3657600" algn="l" defTabSz="457200" rtl="0" eaLnBrk="1" latinLnBrk="0" hangingPunct="1">
      <a:defRPr kumimoji="1" sz="24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notes" clrMode="bw"/>
  <p:showPr showNarration="1">
    <p:present/>
    <p:sldAll/>
    <p:penClr>
      <a:schemeClr val="tx1"/>
    </p:penClr>
  </p:showPr>
  <p:clrMru>
    <a:srgbClr val="3399FF"/>
    <a:srgbClr val="0066FF"/>
    <a:srgbClr val="FF0000"/>
    <a:srgbClr val="FFFFFF"/>
    <a:srgbClr val="FFFF66"/>
    <a:srgbClr val="FFCC00"/>
    <a:srgbClr val="00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Comments="0">
  <p:normalViewPr>
    <p:restoredLeft sz="34599" autoAdjust="0"/>
    <p:restoredTop sz="51675" autoAdjust="0"/>
  </p:normalViewPr>
  <p:slideViewPr>
    <p:cSldViewPr>
      <p:cViewPr varScale="1">
        <p:scale>
          <a:sx n="64" d="100"/>
          <a:sy n="64" d="100"/>
        </p:scale>
        <p:origin x="-1368" y="-96"/>
      </p:cViewPr>
      <p:guideLst>
        <p:guide orient="horz" pos="2160"/>
        <p:guide pos="2880"/>
      </p:guideLst>
    </p:cSldViewPr>
  </p:slideViewPr>
  <p:outlineViewPr>
    <p:cViewPr>
      <p:scale>
        <a:sx n="50" d="100"/>
        <a:sy n="50" d="100"/>
      </p:scale>
      <p:origin x="0" y="169296"/>
    </p:cViewPr>
  </p:outlineViewPr>
  <p:notesTextViewPr>
    <p:cViewPr>
      <p:scale>
        <a:sx n="100" d="100"/>
        <a:sy n="100" d="100"/>
      </p:scale>
      <p:origin x="0" y="0"/>
    </p:cViewPr>
  </p:notesTextViewPr>
  <p:sorterViewPr>
    <p:cViewPr>
      <p:scale>
        <a:sx n="100" d="100"/>
        <a:sy n="100" d="100"/>
      </p:scale>
      <p:origin x="0" y="16856"/>
    </p:cViewPr>
  </p:sorterViewPr>
  <p:notesViewPr>
    <p:cSldViewPr>
      <p:cViewPr varScale="1">
        <p:scale>
          <a:sx n="107" d="100"/>
          <a:sy n="107" d="100"/>
        </p:scale>
        <p:origin x="-2472" y="-10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01" Type="http://schemas.openxmlformats.org/officeDocument/2006/relationships/slide" Target="slides/slide100.xml"/><Relationship Id="rId102" Type="http://schemas.openxmlformats.org/officeDocument/2006/relationships/notesMaster" Target="notesMasters/notesMaster1.xml"/><Relationship Id="rId103" Type="http://schemas.openxmlformats.org/officeDocument/2006/relationships/handoutMaster" Target="handoutMasters/handoutMaster1.xml"/><Relationship Id="rId104" Type="http://schemas.openxmlformats.org/officeDocument/2006/relationships/printerSettings" Target="printerSettings/printerSettings1.bin"/><Relationship Id="rId105" Type="http://schemas.openxmlformats.org/officeDocument/2006/relationships/presProps" Target="presProps.xml"/><Relationship Id="rId106" Type="http://schemas.openxmlformats.org/officeDocument/2006/relationships/viewProps" Target="viewProps.xml"/><Relationship Id="rId107"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slide" Target="slides/slide93.xml"/><Relationship Id="rId95" Type="http://schemas.openxmlformats.org/officeDocument/2006/relationships/slide" Target="slides/slide94.xml"/><Relationship Id="rId96" Type="http://schemas.openxmlformats.org/officeDocument/2006/relationships/slide" Target="slides/slide95.xml"/><Relationship Id="rId97" Type="http://schemas.openxmlformats.org/officeDocument/2006/relationships/slide" Target="slides/slide96.xml"/><Relationship Id="rId98" Type="http://schemas.openxmlformats.org/officeDocument/2006/relationships/slide" Target="slides/slide97.xml"/><Relationship Id="rId99" Type="http://schemas.openxmlformats.org/officeDocument/2006/relationships/slide" Target="slides/slide9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100" Type="http://schemas.openxmlformats.org/officeDocument/2006/relationships/slide" Target="slides/slide99.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ict"/></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pict"/></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764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r>
              <a:rPr lang="en-US"/>
              <a:t>UM-03 Tutorial Evaluating the Effectiveness of User Models by Experiments</a:t>
            </a:r>
          </a:p>
        </p:txBody>
      </p:sp>
      <p:sp>
        <p:nvSpPr>
          <p:cNvPr id="27648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r>
              <a:rPr lang="en-US"/>
              <a:t>23 June 2003</a:t>
            </a:r>
          </a:p>
        </p:txBody>
      </p:sp>
      <p:sp>
        <p:nvSpPr>
          <p:cNvPr id="27648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7648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BA0F860-E80E-904E-A90A-5FA0C5D22524}"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200">
                <a:latin typeface="Times" pitchFamily="-1" charset="0"/>
              </a:defRPr>
            </a:lvl1pPr>
          </a:lstStyle>
          <a:p>
            <a:r>
              <a:rPr lang="en-US"/>
              <a:t>UM-03 Tutorial Evaluating the Effectiveness of User Models by Experiments</a:t>
            </a:r>
          </a:p>
        </p:txBody>
      </p:sp>
      <p:sp>
        <p:nvSpPr>
          <p:cNvPr id="1433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200">
                <a:latin typeface="Times" pitchFamily="-1" charset="0"/>
              </a:defRPr>
            </a:lvl1pPr>
          </a:lstStyle>
          <a:p>
            <a:r>
              <a:rPr lang="en-US"/>
              <a:t>23 June 2003</a:t>
            </a:r>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434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34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200">
                <a:latin typeface="Times" pitchFamily="-1" charset="0"/>
              </a:defRPr>
            </a:lvl1pPr>
          </a:lstStyle>
          <a:p>
            <a:endParaRPr lang="en-US"/>
          </a:p>
        </p:txBody>
      </p:sp>
      <p:sp>
        <p:nvSpPr>
          <p:cNvPr id="1434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200">
                <a:latin typeface="Times" pitchFamily="-1" charset="0"/>
              </a:defRPr>
            </a:lvl1pPr>
          </a:lstStyle>
          <a:p>
            <a:fld id="{F20CD525-0CD1-024B-8444-D607139C9E40}" type="slidenum">
              <a:rPr lang="en-US"/>
              <a:pPr/>
              <a:t>‹#›</a:t>
            </a:fld>
            <a:endParaRPr lang="en-US"/>
          </a:p>
        </p:txBody>
      </p:sp>
    </p:spTree>
  </p:cSld>
  <p:clrMap bg1="lt1" tx1="dk1" bg2="lt2" tx2="dk2" accent1="accent1" accent2="accent2" accent3="accent3" accent4="accent4" accent5="accent5" accent6="accent6" hlink="hlink" folHlink="folHlink"/>
  <p:hf ftr="0"/>
  <p:notesStyle>
    <a:lvl1pPr algn="l" rtl="0" eaLnBrk="0" fontAlgn="base" hangingPunct="0">
      <a:spcBef>
        <a:spcPct val="30000"/>
      </a:spcBef>
      <a:spcAft>
        <a:spcPct val="0"/>
      </a:spcAft>
      <a:defRPr kumimoji="1" sz="1200" kern="1200">
        <a:solidFill>
          <a:schemeClr val="tx1"/>
        </a:solidFill>
        <a:latin typeface="Times New Roman" pitchFamily="-1"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 charset="0"/>
        <a:ea typeface="ＭＳ Ｐゴシック" pitchFamily="-1"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 charset="0"/>
        <a:ea typeface="ＭＳ Ｐゴシック" pitchFamily="-1"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 charset="0"/>
        <a:ea typeface="ＭＳ Ｐゴシック" pitchFamily="-1"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 charset="0"/>
        <a:ea typeface="ＭＳ Ｐゴシック" pitchFamily="-1"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0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1.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2.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3.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4.xml"/></Relationships>
</file>

<file path=ppt/notesSlides/_rels/notesSlide6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5.xml"/></Relationships>
</file>

<file path=ppt/notesSlides/_rels/notesSlide6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6.xml"/></Relationships>
</file>

<file path=ppt/notesSlides/_rels/notesSlide6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7.xml"/></Relationships>
</file>

<file path=ppt/notesSlides/_rels/notesSlide6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8.xml"/></Relationships>
</file>

<file path=ppt/notesSlides/_rels/notesSlide6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0.xml"/></Relationships>
</file>

<file path=ppt/notesSlides/_rels/notesSlide7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1.xml"/></Relationships>
</file>

<file path=ppt/notesSlides/_rels/notesSlide7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2.xml"/></Relationships>
</file>

<file path=ppt/notesSlides/_rels/notesSlide7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3.xml"/></Relationships>
</file>

<file path=ppt/notesSlides/_rels/notesSlide7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4.xml"/></Relationships>
</file>

<file path=ppt/notesSlides/_rels/notesSlide7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5.xml"/></Relationships>
</file>

<file path=ppt/notesSlides/_rels/notesSlide7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6.xml"/></Relationships>
</file>

<file path=ppt/notesSlides/_rels/notesSlide7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7.xml"/></Relationships>
</file>

<file path=ppt/notesSlides/_rels/notesSlide7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8.xml"/></Relationships>
</file>

<file path=ppt/notesSlides/_rels/notesSlide7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0.xml"/></Relationships>
</file>

<file path=ppt/notesSlides/_rels/notesSlide8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1.xml"/></Relationships>
</file>

<file path=ppt/notesSlides/_rels/notesSlide8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2.xml"/></Relationships>
</file>

<file path=ppt/notesSlides/_rels/notesSlide8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3.xml"/></Relationships>
</file>

<file path=ppt/notesSlides/_rels/notesSlide8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4.xml"/></Relationships>
</file>

<file path=ppt/notesSlides/_rels/notesSlide8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5.xml"/></Relationships>
</file>

<file path=ppt/notesSlides/_rels/notesSlide8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6.xml"/></Relationships>
</file>

<file path=ppt/notesSlides/_rels/notesSlide8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7.xml"/></Relationships>
</file>

<file path=ppt/notesSlides/_rels/notesSlide8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8.xml"/></Relationships>
</file>

<file path=ppt/notesSlides/_rels/notesSlide8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0.xml"/></Relationships>
</file>

<file path=ppt/notesSlides/_rels/notesSlide9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1.xml"/></Relationships>
</file>

<file path=ppt/notesSlides/_rels/notesSlide9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2.xml"/></Relationships>
</file>

<file path=ppt/notesSlides/_rels/notesSlide9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3.xml"/></Relationships>
</file>

<file path=ppt/notesSlides/_rels/notesSlide9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4.xml"/></Relationships>
</file>

<file path=ppt/notesSlides/_rels/notesSlide9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5.xml"/></Relationships>
</file>

<file path=ppt/notesSlides/_rels/notesSlide9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6.xml"/></Relationships>
</file>

<file path=ppt/notesSlides/_rels/notesSlide9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7.xml"/></Relationships>
</file>

<file path=ppt/notesSlides/_rels/notesSlide9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8.xml"/></Relationships>
</file>

<file path=ppt/notesSlides/_rels/notesSlide9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UM-03 Tutorial Evaluating the Effectiveness of User Models by Experiments</a:t>
            </a:r>
          </a:p>
        </p:txBody>
      </p:sp>
      <p:sp>
        <p:nvSpPr>
          <p:cNvPr id="5" name="Rectangle 3"/>
          <p:cNvSpPr>
            <a:spLocks noGrp="1" noChangeArrowheads="1"/>
          </p:cNvSpPr>
          <p:nvPr>
            <p:ph type="dt" idx="1"/>
          </p:nvPr>
        </p:nvSpPr>
        <p:spPr>
          <a:ln/>
        </p:spPr>
        <p:txBody>
          <a:bodyPr/>
          <a:lstStyle/>
          <a:p>
            <a:r>
              <a:rPr lang="en-US"/>
              <a:t>23 June 2003</a:t>
            </a:r>
          </a:p>
        </p:txBody>
      </p:sp>
      <p:sp>
        <p:nvSpPr>
          <p:cNvPr id="7" name="Rectangle 7"/>
          <p:cNvSpPr>
            <a:spLocks noGrp="1" noChangeArrowheads="1"/>
          </p:cNvSpPr>
          <p:nvPr>
            <p:ph type="sldNum" sz="quarter" idx="5"/>
          </p:nvPr>
        </p:nvSpPr>
        <p:spPr>
          <a:ln/>
        </p:spPr>
        <p:txBody>
          <a:bodyPr/>
          <a:lstStyle/>
          <a:p>
            <a:fld id="{6FA60D28-90DB-C142-AA64-BE49198BDAF5}" type="slidenum">
              <a:rPr lang="en-US"/>
              <a:pPr/>
              <a:t>1</a:t>
            </a:fld>
            <a:endParaRPr lang="en-US"/>
          </a:p>
        </p:txBody>
      </p:sp>
      <p:sp>
        <p:nvSpPr>
          <p:cNvPr id="277506" name="Rectangle 2"/>
          <p:cNvSpPr>
            <a:spLocks noGrp="1" noRot="1" noChangeAspect="1" noChangeArrowheads="1" noTextEdit="1"/>
          </p:cNvSpPr>
          <p:nvPr>
            <p:ph type="sldImg"/>
          </p:nvPr>
        </p:nvSpPr>
        <p:spPr>
          <a:ln/>
        </p:spPr>
      </p:sp>
      <p:sp>
        <p:nvSpPr>
          <p:cNvPr id="27750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UM-03 Tutorial Evaluating the Effectiveness of User Models by Experiments</a:t>
            </a:r>
          </a:p>
        </p:txBody>
      </p:sp>
      <p:sp>
        <p:nvSpPr>
          <p:cNvPr id="5" name="Rectangle 3"/>
          <p:cNvSpPr>
            <a:spLocks noGrp="1" noChangeArrowheads="1"/>
          </p:cNvSpPr>
          <p:nvPr>
            <p:ph type="dt" idx="1"/>
          </p:nvPr>
        </p:nvSpPr>
        <p:spPr>
          <a:ln/>
        </p:spPr>
        <p:txBody>
          <a:bodyPr/>
          <a:lstStyle/>
          <a:p>
            <a:r>
              <a:rPr lang="en-US"/>
              <a:t>23 June 2003</a:t>
            </a:r>
          </a:p>
        </p:txBody>
      </p:sp>
      <p:sp>
        <p:nvSpPr>
          <p:cNvPr id="7" name="Rectangle 7"/>
          <p:cNvSpPr>
            <a:spLocks noGrp="1" noChangeArrowheads="1"/>
          </p:cNvSpPr>
          <p:nvPr>
            <p:ph type="sldNum" sz="quarter" idx="5"/>
          </p:nvPr>
        </p:nvSpPr>
        <p:spPr>
          <a:ln/>
        </p:spPr>
        <p:txBody>
          <a:bodyPr/>
          <a:lstStyle/>
          <a:p>
            <a:fld id="{966D0A6B-1AE9-984B-937B-24F1ADD0D44D}" type="slidenum">
              <a:rPr lang="en-US"/>
              <a:pPr/>
              <a:t>10</a:t>
            </a:fld>
            <a:endParaRPr lang="en-US"/>
          </a:p>
        </p:txBody>
      </p:sp>
      <p:sp>
        <p:nvSpPr>
          <p:cNvPr id="339970" name="Rectangle 2"/>
          <p:cNvSpPr>
            <a:spLocks noGrp="1" noRot="1" noChangeAspect="1" noChangeArrowheads="1" noTextEdit="1"/>
          </p:cNvSpPr>
          <p:nvPr>
            <p:ph type="sldImg"/>
          </p:nvPr>
        </p:nvSpPr>
        <p:spPr>
          <a:ln/>
        </p:spPr>
      </p:sp>
      <p:sp>
        <p:nvSpPr>
          <p:cNvPr id="339971" name="Rectangle 3"/>
          <p:cNvSpPr>
            <a:spLocks noGrp="1" noChangeArrowheads="1"/>
          </p:cNvSpPr>
          <p:nvPr>
            <p:ph type="body" idx="1"/>
          </p:nvPr>
        </p:nvSpPr>
        <p:spPr/>
        <p:txBody>
          <a:bodyPr/>
          <a:lstStyle/>
          <a:p>
            <a:pPr>
              <a:lnSpc>
                <a:spcPct val="80000"/>
              </a:lnSpc>
            </a:pPr>
            <a:r>
              <a:rPr lang="en-US" sz="1000" dirty="0"/>
              <a:t>MBTI has 16 personality types, a combination of (from</a:t>
            </a:r>
            <a:r>
              <a:rPr lang="en-US" sz="1000" dirty="0" smtClean="0"/>
              <a:t> http://</a:t>
            </a:r>
            <a:r>
              <a:rPr lang="en-US" sz="1000" dirty="0" err="1" smtClean="0"/>
              <a:t>www.infj.org</a:t>
            </a:r>
            <a:r>
              <a:rPr lang="en-US" sz="1000" dirty="0" smtClean="0"/>
              <a:t>/)</a:t>
            </a:r>
            <a:r>
              <a:rPr lang="en-US" sz="1000" dirty="0"/>
              <a:t>:</a:t>
            </a:r>
          </a:p>
          <a:p>
            <a:pPr>
              <a:lnSpc>
                <a:spcPct val="80000"/>
              </a:lnSpc>
            </a:pPr>
            <a:r>
              <a:rPr lang="en-US" sz="1000" b="1" dirty="0"/>
              <a:t>Extraversion/Introversion (E/I) </a:t>
            </a:r>
            <a:r>
              <a:rPr lang="en-US" sz="1000" dirty="0"/>
              <a:t>describes how we are "</a:t>
            </a:r>
            <a:r>
              <a:rPr lang="en-US" sz="1000" dirty="0" err="1"/>
              <a:t>energised</a:t>
            </a:r>
            <a:r>
              <a:rPr lang="en-US" sz="1000" dirty="0"/>
              <a:t>": </a:t>
            </a:r>
            <a:r>
              <a:rPr lang="en-US" sz="1000" b="1" dirty="0"/>
              <a:t>extraverts</a:t>
            </a:r>
            <a:r>
              <a:rPr lang="en-US" sz="1000" dirty="0"/>
              <a:t> recharge and get </a:t>
            </a:r>
            <a:r>
              <a:rPr lang="en-US" sz="1000" dirty="0" err="1"/>
              <a:t>energised</a:t>
            </a:r>
            <a:r>
              <a:rPr lang="en-US" sz="1000" dirty="0"/>
              <a:t> from lots of interaction with other people, while </a:t>
            </a:r>
            <a:r>
              <a:rPr lang="en-US" sz="1000" b="1" dirty="0"/>
              <a:t>introverts</a:t>
            </a:r>
            <a:r>
              <a:rPr lang="en-US" sz="1000" dirty="0"/>
              <a:t> need to spend time alone to recharge their internal batteries. </a:t>
            </a:r>
          </a:p>
          <a:p>
            <a:pPr>
              <a:lnSpc>
                <a:spcPct val="80000"/>
              </a:lnSpc>
            </a:pPr>
            <a:r>
              <a:rPr lang="en-US" sz="1000" b="1" dirty="0"/>
              <a:t>Sensing/Intuition (S/N) </a:t>
            </a:r>
            <a:r>
              <a:rPr lang="en-US" sz="1000" dirty="0"/>
              <a:t>describes whether we are more observant (sensing) or introspective (intuitive). </a:t>
            </a:r>
            <a:r>
              <a:rPr lang="en-US" sz="1000" b="1" dirty="0" err="1"/>
              <a:t>Sensates</a:t>
            </a:r>
            <a:r>
              <a:rPr lang="en-US" sz="1000" dirty="0"/>
              <a:t> pay more attention to the outside world, the current surroundings and its immediate needs, whereas </a:t>
            </a:r>
            <a:r>
              <a:rPr lang="en-US" sz="1000" dirty="0" err="1"/>
              <a:t>intuitives</a:t>
            </a:r>
            <a:r>
              <a:rPr lang="en-US" sz="1000" dirty="0"/>
              <a:t> heed the promptings of the inner world of thoughts and feelings. </a:t>
            </a:r>
            <a:r>
              <a:rPr lang="en-US" sz="1000" b="1" dirty="0" err="1"/>
              <a:t>Intuitives</a:t>
            </a:r>
            <a:r>
              <a:rPr lang="en-US" sz="1000" dirty="0"/>
              <a:t> are more likely to have their heads in the future or the past, exploring possibilities and pathways - Ns typically like to daydream. Note that this is not to be mistaken for introversion. </a:t>
            </a:r>
          </a:p>
          <a:p>
            <a:pPr>
              <a:lnSpc>
                <a:spcPct val="80000"/>
              </a:lnSpc>
            </a:pPr>
            <a:r>
              <a:rPr lang="en-US" sz="1000" b="1" dirty="0"/>
              <a:t>Thinking/Feeling (T/F) </a:t>
            </a:r>
            <a:r>
              <a:rPr lang="en-US" sz="1000" dirty="0"/>
              <a:t>indicates whether our head or our heart rules us more. Contrary to popular belief, both thinking and feeling (in this context) are </a:t>
            </a:r>
            <a:r>
              <a:rPr lang="en-US" sz="1000" b="1" dirty="0"/>
              <a:t>rational</a:t>
            </a:r>
            <a:r>
              <a:rPr lang="en-US" sz="1000" dirty="0"/>
              <a:t> functions, used to make decisions and acting on them. A Feeling personality isn't illogical or irrational, despite what some may try to tell you! Feeling people cherish values more than principles -- so while they may follow rules, they will break them if it means helping somebody or being compassionate to others; the situation determines what the Feeler will do. Thinking types are more likely to stick to the principles and rules no matter what. They use logic to reach a conclusion and act on it.</a:t>
            </a:r>
          </a:p>
          <a:p>
            <a:pPr>
              <a:lnSpc>
                <a:spcPct val="80000"/>
              </a:lnSpc>
            </a:pPr>
            <a:r>
              <a:rPr lang="en-US" sz="1000" b="1" dirty="0"/>
              <a:t>Judging/Perceiving (J/P) </a:t>
            </a:r>
            <a:r>
              <a:rPr lang="en-US" sz="1000" dirty="0"/>
              <a:t>determines how we run our lives. Perceivers prefer keeping their options open and would rather not be tied to a schedule. Note that this doesn't necessarily mean they are messy or </a:t>
            </a:r>
            <a:r>
              <a:rPr lang="en-US" sz="1000" dirty="0" err="1"/>
              <a:t>disorganised</a:t>
            </a:r>
            <a:r>
              <a:rPr lang="en-US" sz="1000" dirty="0"/>
              <a:t> people. With perceptive types, work doesn't have to be finished before play begins! Judgers are much more routine-oriented and orderly; they tend to have agendas, timetables, outlines, and so on. They would rather have closure than leave something unfinished, and prefer working towards a deadline. If they aren't on time, Js tend to get very nervous!</a:t>
            </a:r>
          </a:p>
          <a:p>
            <a:pPr>
              <a:lnSpc>
                <a:spcPct val="80000"/>
              </a:lnSpc>
            </a:pPr>
            <a:r>
              <a:rPr lang="en-US" sz="1000" dirty="0"/>
              <a:t>Buy from </a:t>
            </a:r>
            <a:r>
              <a:rPr kumimoji="0" lang="en-US" sz="1100" dirty="0">
                <a:solidFill>
                  <a:srgbClr val="000000"/>
                </a:solidFill>
              </a:rPr>
              <a:t>http://</a:t>
            </a:r>
            <a:r>
              <a:rPr kumimoji="0" lang="en-US" sz="1100" dirty="0" err="1">
                <a:solidFill>
                  <a:srgbClr val="000000"/>
                </a:solidFill>
              </a:rPr>
              <a:t>www.capt.org</a:t>
            </a:r>
            <a:r>
              <a:rPr kumimoji="0" lang="en-US" sz="1100" dirty="0">
                <a:solidFill>
                  <a:srgbClr val="000000"/>
                </a:solidFill>
              </a:rPr>
              <a:t>/</a:t>
            </a:r>
            <a:endParaRPr kumimoji="0" lang="en-US" sz="1100" dirty="0">
              <a:solidFill>
                <a:srgbClr val="000000"/>
              </a:solidFill>
              <a:latin typeface="Lucida Grande" pitchFamily="-1" charset="0"/>
            </a:endParaRPr>
          </a:p>
        </p:txBody>
      </p:sp>
    </p:spTree>
  </p:cSld>
  <p:clrMapOvr>
    <a:masterClrMapping/>
  </p:clrMapOvr>
</p:notes>
</file>

<file path=ppt/notesSlides/notesSlide10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UM-03 Tutorial Evaluating the Effectiveness of User Models by Experiments</a:t>
            </a:r>
          </a:p>
        </p:txBody>
      </p:sp>
      <p:sp>
        <p:nvSpPr>
          <p:cNvPr id="5" name="Rectangle 3"/>
          <p:cNvSpPr>
            <a:spLocks noGrp="1" noChangeArrowheads="1"/>
          </p:cNvSpPr>
          <p:nvPr>
            <p:ph type="dt" idx="1"/>
          </p:nvPr>
        </p:nvSpPr>
        <p:spPr>
          <a:ln/>
        </p:spPr>
        <p:txBody>
          <a:bodyPr/>
          <a:lstStyle/>
          <a:p>
            <a:r>
              <a:rPr lang="en-US"/>
              <a:t>23 June 2003</a:t>
            </a:r>
          </a:p>
        </p:txBody>
      </p:sp>
      <p:sp>
        <p:nvSpPr>
          <p:cNvPr id="7" name="Rectangle 7"/>
          <p:cNvSpPr>
            <a:spLocks noGrp="1" noChangeArrowheads="1"/>
          </p:cNvSpPr>
          <p:nvPr>
            <p:ph type="sldNum" sz="quarter" idx="5"/>
          </p:nvPr>
        </p:nvSpPr>
        <p:spPr>
          <a:ln/>
        </p:spPr>
        <p:txBody>
          <a:bodyPr/>
          <a:lstStyle/>
          <a:p>
            <a:fld id="{50D4B243-4D35-6D47-90FB-679917D2105C}" type="slidenum">
              <a:rPr lang="en-US"/>
              <a:pPr/>
              <a:t>100</a:t>
            </a:fld>
            <a:endParaRPr lang="en-US"/>
          </a:p>
        </p:txBody>
      </p:sp>
      <p:sp>
        <p:nvSpPr>
          <p:cNvPr id="452610" name="Rectangle 2"/>
          <p:cNvSpPr>
            <a:spLocks noGrp="1" noRot="1" noChangeAspect="1" noChangeArrowheads="1" noTextEdit="1"/>
          </p:cNvSpPr>
          <p:nvPr>
            <p:ph type="sldImg"/>
          </p:nvPr>
        </p:nvSpPr>
        <p:spPr>
          <a:ln/>
        </p:spPr>
      </p:sp>
      <p:sp>
        <p:nvSpPr>
          <p:cNvPr id="45261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UM-03 Tutorial Evaluating the Effectiveness of User Models by Experiments</a:t>
            </a:r>
          </a:p>
        </p:txBody>
      </p:sp>
      <p:sp>
        <p:nvSpPr>
          <p:cNvPr id="5" name="Rectangle 3"/>
          <p:cNvSpPr>
            <a:spLocks noGrp="1" noChangeArrowheads="1"/>
          </p:cNvSpPr>
          <p:nvPr>
            <p:ph type="dt" idx="1"/>
          </p:nvPr>
        </p:nvSpPr>
        <p:spPr>
          <a:ln/>
        </p:spPr>
        <p:txBody>
          <a:bodyPr/>
          <a:lstStyle/>
          <a:p>
            <a:r>
              <a:rPr lang="en-US"/>
              <a:t>23 June 2003</a:t>
            </a:r>
          </a:p>
        </p:txBody>
      </p:sp>
      <p:sp>
        <p:nvSpPr>
          <p:cNvPr id="7" name="Rectangle 7"/>
          <p:cNvSpPr>
            <a:spLocks noGrp="1" noChangeArrowheads="1"/>
          </p:cNvSpPr>
          <p:nvPr>
            <p:ph type="sldNum" sz="quarter" idx="5"/>
          </p:nvPr>
        </p:nvSpPr>
        <p:spPr>
          <a:ln/>
        </p:spPr>
        <p:txBody>
          <a:bodyPr/>
          <a:lstStyle/>
          <a:p>
            <a:fld id="{18210FF6-6E59-D149-BD97-9F716E3F7048}" type="slidenum">
              <a:rPr lang="en-US"/>
              <a:pPr/>
              <a:t>11</a:t>
            </a:fld>
            <a:endParaRPr lang="en-US"/>
          </a:p>
        </p:txBody>
      </p:sp>
      <p:sp>
        <p:nvSpPr>
          <p:cNvPr id="371714" name="Rectangle 2"/>
          <p:cNvSpPr>
            <a:spLocks noGrp="1" noRot="1" noChangeAspect="1" noChangeArrowheads="1" noTextEdit="1"/>
          </p:cNvSpPr>
          <p:nvPr>
            <p:ph type="sldImg"/>
          </p:nvPr>
        </p:nvSpPr>
        <p:spPr>
          <a:ln/>
        </p:spPr>
      </p:sp>
      <p:sp>
        <p:nvSpPr>
          <p:cNvPr id="371715" name="Rectangle 3"/>
          <p:cNvSpPr>
            <a:spLocks noGrp="1" noChangeArrowheads="1"/>
          </p:cNvSpPr>
          <p:nvPr>
            <p:ph type="body" idx="1"/>
          </p:nvPr>
        </p:nvSpPr>
        <p:spPr/>
        <p:txBody>
          <a:bodyPr/>
          <a:lstStyle/>
          <a:p>
            <a:pPr>
              <a:lnSpc>
                <a:spcPct val="80000"/>
              </a:lnSpc>
            </a:pPr>
            <a:r>
              <a:rPr lang="en-US"/>
              <a:t>Do you control your destiny or are you controlled </a:t>
            </a:r>
            <a:r>
              <a:rPr lang="en-US" i="1"/>
              <a:t>by</a:t>
            </a:r>
            <a:r>
              <a:rPr lang="en-US"/>
              <a:t> it? This test assesses your locus of control orientation and your attribution style. </a:t>
            </a:r>
          </a:p>
          <a:p>
            <a:pPr>
              <a:lnSpc>
                <a:spcPct val="80000"/>
              </a:lnSpc>
            </a:pPr>
            <a:r>
              <a:rPr lang="en-US"/>
              <a:t>"A locus of control orientation is a belief about whether the outcomes of our actions are contingent on what we do (internal control orientation) or on events outside our personal control (external control orientation)." (Zimbardo, 1985, p. 275)Our attribution style determines which forces we hold responsible for our successes and failures. Both locus of control and attribution styles have great influence on our motivation, expectations, self-esteem, risk-taking behavior, and even on the actual outcome of our actions. What is your locus of control? And what forces are responsible for your successes and failures? Find out with the Locus of Control and Attribution Style Test. Examine the following statements and indicate how often you feel that way, to what degree you endorse the statement or how much it applies to you. After finishing the test, you will receive a detailed, personalized interpretation of your score that includes diagrams, information on the test topic and tips.</a:t>
            </a:r>
          </a:p>
          <a:p>
            <a:pPr>
              <a:lnSpc>
                <a:spcPct val="80000"/>
              </a:lnSpc>
            </a:pPr>
            <a:r>
              <a:rPr lang="en-US"/>
              <a:t>Buy from </a:t>
            </a:r>
            <a:r>
              <a:rPr kumimoji="0" lang="en-US" sz="1100">
                <a:solidFill>
                  <a:srgbClr val="000000"/>
                </a:solidFill>
              </a:rPr>
              <a:t>http://www.queendom.com/tests/access_page/index.htm?idRegTest=704</a:t>
            </a:r>
            <a:endParaRPr kumimoji="0" lang="en-US" sz="1100">
              <a:solidFill>
                <a:srgbClr val="000000"/>
              </a:solidFill>
              <a:latin typeface="Lucida Grande" pitchFamily="-1"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UM-03 Tutorial Evaluating the Effectiveness of User Models by Experiments</a:t>
            </a:r>
          </a:p>
        </p:txBody>
      </p:sp>
      <p:sp>
        <p:nvSpPr>
          <p:cNvPr id="5" name="Rectangle 3"/>
          <p:cNvSpPr>
            <a:spLocks noGrp="1" noChangeArrowheads="1"/>
          </p:cNvSpPr>
          <p:nvPr>
            <p:ph type="dt" idx="1"/>
          </p:nvPr>
        </p:nvSpPr>
        <p:spPr>
          <a:ln/>
        </p:spPr>
        <p:txBody>
          <a:bodyPr/>
          <a:lstStyle/>
          <a:p>
            <a:r>
              <a:rPr lang="en-US"/>
              <a:t>23 June 2003</a:t>
            </a:r>
          </a:p>
        </p:txBody>
      </p:sp>
      <p:sp>
        <p:nvSpPr>
          <p:cNvPr id="7" name="Rectangle 7"/>
          <p:cNvSpPr>
            <a:spLocks noGrp="1" noChangeArrowheads="1"/>
          </p:cNvSpPr>
          <p:nvPr>
            <p:ph type="sldNum" sz="quarter" idx="5"/>
          </p:nvPr>
        </p:nvSpPr>
        <p:spPr>
          <a:ln/>
        </p:spPr>
        <p:txBody>
          <a:bodyPr/>
          <a:lstStyle/>
          <a:p>
            <a:fld id="{6FF2187E-5489-8A4D-9D26-B5F00CF1ACB3}" type="slidenum">
              <a:rPr lang="en-US"/>
              <a:pPr/>
              <a:t>12</a:t>
            </a:fld>
            <a:endParaRPr lang="en-US"/>
          </a:p>
        </p:txBody>
      </p:sp>
      <p:sp>
        <p:nvSpPr>
          <p:cNvPr id="345090" name="Rectangle 2"/>
          <p:cNvSpPr>
            <a:spLocks noGrp="1" noRot="1" noChangeAspect="1" noChangeArrowheads="1" noTextEdit="1"/>
          </p:cNvSpPr>
          <p:nvPr>
            <p:ph type="sldImg"/>
          </p:nvPr>
        </p:nvSpPr>
        <p:spPr>
          <a:ln/>
        </p:spPr>
      </p:sp>
      <p:sp>
        <p:nvSpPr>
          <p:cNvPr id="345091" name="Rectangle 3"/>
          <p:cNvSpPr>
            <a:spLocks noGrp="1" noChangeArrowheads="1"/>
          </p:cNvSpPr>
          <p:nvPr>
            <p:ph type="body" idx="1"/>
          </p:nvPr>
        </p:nvSpPr>
        <p:spPr/>
        <p:txBody>
          <a:bodyPr/>
          <a:lstStyle/>
          <a:p>
            <a:pPr>
              <a:lnSpc>
                <a:spcPct val="80000"/>
              </a:lnSpc>
            </a:pPr>
            <a:r>
              <a:rPr lang="en-US" dirty="0"/>
              <a:t>From http://pss.uvm.edu/pss162/learning_styles.html:</a:t>
            </a:r>
          </a:p>
          <a:p>
            <a:pPr>
              <a:lnSpc>
                <a:spcPct val="80000"/>
              </a:lnSpc>
            </a:pPr>
            <a:r>
              <a:rPr lang="en-US" dirty="0"/>
              <a:t>The Kolb Learning Style Inventory (LSI) is a statistically reliable and valid, 12-item questionnaire and workbook, developed by David A. Kolb, Ph.D.</a:t>
            </a:r>
          </a:p>
          <a:p>
            <a:pPr>
              <a:lnSpc>
                <a:spcPct val="80000"/>
              </a:lnSpc>
            </a:pPr>
            <a:r>
              <a:rPr lang="en-US" dirty="0"/>
              <a:t>Experiencing:  learning from specific experiences, being sensitive to feelings and people </a:t>
            </a:r>
          </a:p>
          <a:p>
            <a:pPr>
              <a:lnSpc>
                <a:spcPct val="80000"/>
              </a:lnSpc>
            </a:pPr>
            <a:r>
              <a:rPr lang="en-US" dirty="0"/>
              <a:t>Observation:   observing before making judgments, viewing issues from different perspectives, looking for the meaning of things </a:t>
            </a:r>
          </a:p>
          <a:p>
            <a:pPr>
              <a:lnSpc>
                <a:spcPct val="80000"/>
              </a:lnSpc>
            </a:pPr>
            <a:r>
              <a:rPr lang="en-US" dirty="0"/>
              <a:t>Thinking:    logically analyzing ideas, planning systematically, acting on an intellectual basis </a:t>
            </a:r>
          </a:p>
          <a:p>
            <a:pPr>
              <a:lnSpc>
                <a:spcPct val="80000"/>
              </a:lnSpc>
            </a:pPr>
            <a:r>
              <a:rPr lang="en-US" dirty="0"/>
              <a:t>Action:     learning through </a:t>
            </a:r>
            <a:r>
              <a:rPr lang="en-US" dirty="0">
                <a:ea typeface="ヒラギノ角ゴ Pro W3" pitchFamily="-1" charset="-128"/>
                <a:cs typeface="ヒラギノ角ゴ Pro W3" pitchFamily="-1" charset="-128"/>
              </a:rPr>
              <a:t>‘</a:t>
            </a:r>
            <a:r>
              <a:rPr lang="en-US" dirty="0"/>
              <a:t>hands on’ activities, dealing with people and events through action</a:t>
            </a:r>
          </a:p>
          <a:p>
            <a:pPr>
              <a:lnSpc>
                <a:spcPct val="80000"/>
              </a:lnSpc>
            </a:pPr>
            <a:r>
              <a:rPr lang="en-US" dirty="0"/>
              <a:t>Buy from</a:t>
            </a:r>
            <a:r>
              <a:rPr lang="en-US" dirty="0" smtClean="0"/>
              <a:t> </a:t>
            </a:r>
            <a:r>
              <a:rPr kumimoji="0" lang="en-US" sz="1100" dirty="0" err="1" smtClean="0">
                <a:solidFill>
                  <a:srgbClr val="000000"/>
                </a:solidFill>
              </a:rPr>
              <a:t>http://www.haygroup.com/leadershipandtalentondemand/enhancing/kolb.aspx</a:t>
            </a:r>
            <a:endParaRPr kumimoji="0" lang="en-US" sz="1100" dirty="0">
              <a:solidFill>
                <a:srgbClr val="000000"/>
              </a:solidFill>
              <a:latin typeface="Lucida Grande" pitchFamily="-1"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UM-03 Tutorial Evaluating the Effectiveness of User Models by Experiments</a:t>
            </a:r>
          </a:p>
        </p:txBody>
      </p:sp>
      <p:sp>
        <p:nvSpPr>
          <p:cNvPr id="5" name="Rectangle 3"/>
          <p:cNvSpPr>
            <a:spLocks noGrp="1" noChangeArrowheads="1"/>
          </p:cNvSpPr>
          <p:nvPr>
            <p:ph type="dt" idx="1"/>
          </p:nvPr>
        </p:nvSpPr>
        <p:spPr>
          <a:ln/>
        </p:spPr>
        <p:txBody>
          <a:bodyPr/>
          <a:lstStyle/>
          <a:p>
            <a:r>
              <a:rPr lang="en-US"/>
              <a:t>23 June 2003</a:t>
            </a:r>
          </a:p>
        </p:txBody>
      </p:sp>
      <p:sp>
        <p:nvSpPr>
          <p:cNvPr id="7" name="Rectangle 7"/>
          <p:cNvSpPr>
            <a:spLocks noGrp="1" noChangeArrowheads="1"/>
          </p:cNvSpPr>
          <p:nvPr>
            <p:ph type="sldNum" sz="quarter" idx="5"/>
          </p:nvPr>
        </p:nvSpPr>
        <p:spPr>
          <a:ln/>
        </p:spPr>
        <p:txBody>
          <a:bodyPr/>
          <a:lstStyle/>
          <a:p>
            <a:fld id="{164FB0C7-E2F5-AD47-AE7C-08B4E678BA1F}" type="slidenum">
              <a:rPr lang="en-US"/>
              <a:pPr/>
              <a:t>13</a:t>
            </a:fld>
            <a:endParaRPr lang="en-US"/>
          </a:p>
        </p:txBody>
      </p:sp>
      <p:sp>
        <p:nvSpPr>
          <p:cNvPr id="355330" name="Rectangle 2"/>
          <p:cNvSpPr>
            <a:spLocks noGrp="1" noRot="1" noChangeAspect="1" noChangeArrowheads="1" noTextEdit="1"/>
          </p:cNvSpPr>
          <p:nvPr>
            <p:ph type="sldImg"/>
          </p:nvPr>
        </p:nvSpPr>
        <p:spPr>
          <a:ln/>
        </p:spPr>
      </p:sp>
      <p:sp>
        <p:nvSpPr>
          <p:cNvPr id="3553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UM-03 Tutorial Evaluating the Effectiveness of User Models by Experiments</a:t>
            </a:r>
          </a:p>
        </p:txBody>
      </p:sp>
      <p:sp>
        <p:nvSpPr>
          <p:cNvPr id="5" name="Rectangle 3"/>
          <p:cNvSpPr>
            <a:spLocks noGrp="1" noChangeArrowheads="1"/>
          </p:cNvSpPr>
          <p:nvPr>
            <p:ph type="dt" idx="1"/>
          </p:nvPr>
        </p:nvSpPr>
        <p:spPr>
          <a:ln/>
        </p:spPr>
        <p:txBody>
          <a:bodyPr/>
          <a:lstStyle/>
          <a:p>
            <a:r>
              <a:rPr lang="en-US"/>
              <a:t>23 June 2003</a:t>
            </a:r>
          </a:p>
        </p:txBody>
      </p:sp>
      <p:sp>
        <p:nvSpPr>
          <p:cNvPr id="7" name="Rectangle 7"/>
          <p:cNvSpPr>
            <a:spLocks noGrp="1" noChangeArrowheads="1"/>
          </p:cNvSpPr>
          <p:nvPr>
            <p:ph type="sldNum" sz="quarter" idx="5"/>
          </p:nvPr>
        </p:nvSpPr>
        <p:spPr>
          <a:ln/>
        </p:spPr>
        <p:txBody>
          <a:bodyPr/>
          <a:lstStyle/>
          <a:p>
            <a:fld id="{73F8558E-B322-6B42-AA08-C9F713745C15}" type="slidenum">
              <a:rPr lang="en-US"/>
              <a:pPr/>
              <a:t>14</a:t>
            </a:fld>
            <a:endParaRPr lang="en-US"/>
          </a:p>
        </p:txBody>
      </p:sp>
      <p:sp>
        <p:nvSpPr>
          <p:cNvPr id="356354" name="Rectangle 2"/>
          <p:cNvSpPr>
            <a:spLocks noGrp="1" noRot="1" noChangeAspect="1" noChangeArrowheads="1" noTextEdit="1"/>
          </p:cNvSpPr>
          <p:nvPr>
            <p:ph type="sldImg"/>
          </p:nvPr>
        </p:nvSpPr>
        <p:spPr>
          <a:ln/>
        </p:spPr>
      </p:sp>
      <p:sp>
        <p:nvSpPr>
          <p:cNvPr id="356355" name="Rectangle 3"/>
          <p:cNvSpPr>
            <a:spLocks noGrp="1" noChangeArrowheads="1"/>
          </p:cNvSpPr>
          <p:nvPr>
            <p:ph type="body" idx="1"/>
          </p:nvPr>
        </p:nvSpPr>
        <p:spPr/>
        <p:txBody>
          <a:bodyPr/>
          <a:lstStyle/>
          <a:p>
            <a:r>
              <a:rPr lang="en-US"/>
              <a:t>Imagine your dependent variable is which key is pressed on an electronic keyboard and your independent variable is the sound that you hear.  Your participants are keyboards.  Nuisance variables are individual differences in the programmed sound of the participating keyboards and environmental sounds like nearby construction noise.  If the nuisance variables are too large, you might not even be able to hear the independent variable above the noise.</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UM-03 Tutorial Evaluating the Effectiveness of User Models by Experiments</a:t>
            </a:r>
          </a:p>
        </p:txBody>
      </p:sp>
      <p:sp>
        <p:nvSpPr>
          <p:cNvPr id="5" name="Rectangle 3"/>
          <p:cNvSpPr>
            <a:spLocks noGrp="1" noChangeArrowheads="1"/>
          </p:cNvSpPr>
          <p:nvPr>
            <p:ph type="dt" idx="1"/>
          </p:nvPr>
        </p:nvSpPr>
        <p:spPr>
          <a:ln/>
        </p:spPr>
        <p:txBody>
          <a:bodyPr/>
          <a:lstStyle/>
          <a:p>
            <a:r>
              <a:rPr lang="en-US"/>
              <a:t>23 June 2003</a:t>
            </a:r>
          </a:p>
        </p:txBody>
      </p:sp>
      <p:sp>
        <p:nvSpPr>
          <p:cNvPr id="7" name="Rectangle 7"/>
          <p:cNvSpPr>
            <a:spLocks noGrp="1" noChangeArrowheads="1"/>
          </p:cNvSpPr>
          <p:nvPr>
            <p:ph type="sldNum" sz="quarter" idx="5"/>
          </p:nvPr>
        </p:nvSpPr>
        <p:spPr>
          <a:ln/>
        </p:spPr>
        <p:txBody>
          <a:bodyPr/>
          <a:lstStyle/>
          <a:p>
            <a:fld id="{67C83E75-1B8E-6B40-9070-4375A5EDB51D}" type="slidenum">
              <a:rPr lang="en-US"/>
              <a:pPr/>
              <a:t>15</a:t>
            </a:fld>
            <a:endParaRPr lang="en-US"/>
          </a:p>
        </p:txBody>
      </p:sp>
      <p:sp>
        <p:nvSpPr>
          <p:cNvPr id="357378" name="Rectangle 2"/>
          <p:cNvSpPr>
            <a:spLocks noGrp="1" noRot="1" noChangeAspect="1" noChangeArrowheads="1" noTextEdit="1"/>
          </p:cNvSpPr>
          <p:nvPr>
            <p:ph type="sldImg"/>
          </p:nvPr>
        </p:nvSpPr>
        <p:spPr>
          <a:ln/>
        </p:spPr>
      </p:sp>
      <p:sp>
        <p:nvSpPr>
          <p:cNvPr id="357379" name="Rectangle 3"/>
          <p:cNvSpPr>
            <a:spLocks noGrp="1" noChangeArrowheads="1"/>
          </p:cNvSpPr>
          <p:nvPr>
            <p:ph type="body" idx="1"/>
          </p:nvPr>
        </p:nvSpPr>
        <p:spPr/>
        <p:txBody>
          <a:bodyPr/>
          <a:lstStyle/>
          <a:p>
            <a:r>
              <a:rPr lang="en-US"/>
              <a:t>If you measure whether people do better with a user model in a between-subjects design, you may by chance end up with lots of people who are inherently better at the underlying task in the no-UM group than in the UM group.</a:t>
            </a:r>
          </a:p>
          <a:p>
            <a:r>
              <a:rPr lang="en-US"/>
              <a:t>In group experiments, especially among people who know each other, leaders (such as the group’s boss) can often influence others strongly, sometimes just through body language.</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UM-03 Tutorial Evaluating the Effectiveness of User Models by Experiments</a:t>
            </a:r>
          </a:p>
        </p:txBody>
      </p:sp>
      <p:sp>
        <p:nvSpPr>
          <p:cNvPr id="5" name="Rectangle 3"/>
          <p:cNvSpPr>
            <a:spLocks noGrp="1" noChangeArrowheads="1"/>
          </p:cNvSpPr>
          <p:nvPr>
            <p:ph type="dt" idx="1"/>
          </p:nvPr>
        </p:nvSpPr>
        <p:spPr>
          <a:ln/>
        </p:spPr>
        <p:txBody>
          <a:bodyPr/>
          <a:lstStyle/>
          <a:p>
            <a:r>
              <a:rPr lang="en-US"/>
              <a:t>23 June 2003</a:t>
            </a:r>
          </a:p>
        </p:txBody>
      </p:sp>
      <p:sp>
        <p:nvSpPr>
          <p:cNvPr id="7" name="Rectangle 7"/>
          <p:cNvSpPr>
            <a:spLocks noGrp="1" noChangeArrowheads="1"/>
          </p:cNvSpPr>
          <p:nvPr>
            <p:ph type="sldNum" sz="quarter" idx="5"/>
          </p:nvPr>
        </p:nvSpPr>
        <p:spPr>
          <a:ln/>
        </p:spPr>
        <p:txBody>
          <a:bodyPr/>
          <a:lstStyle/>
          <a:p>
            <a:fld id="{612E9B45-7FF0-1F47-B257-5F91BE605D98}" type="slidenum">
              <a:rPr lang="en-US"/>
              <a:pPr/>
              <a:t>16</a:t>
            </a:fld>
            <a:endParaRPr lang="en-US"/>
          </a:p>
        </p:txBody>
      </p:sp>
      <p:sp>
        <p:nvSpPr>
          <p:cNvPr id="358402" name="Rectangle 2"/>
          <p:cNvSpPr>
            <a:spLocks noGrp="1" noRot="1" noChangeAspect="1" noChangeArrowheads="1" noTextEdit="1"/>
          </p:cNvSpPr>
          <p:nvPr>
            <p:ph type="sldImg"/>
          </p:nvPr>
        </p:nvSpPr>
        <p:spPr>
          <a:ln/>
        </p:spPr>
      </p:sp>
      <p:sp>
        <p:nvSpPr>
          <p:cNvPr id="358403" name="Rectangle 3"/>
          <p:cNvSpPr>
            <a:spLocks noGrp="1" noChangeArrowheads="1"/>
          </p:cNvSpPr>
          <p:nvPr>
            <p:ph type="body" idx="1"/>
          </p:nvPr>
        </p:nvSpPr>
        <p:spPr/>
        <p:txBody>
          <a:bodyPr/>
          <a:lstStyle/>
          <a:p>
            <a:r>
              <a:rPr lang="en-US"/>
              <a:t>It is a good idea to brainstorm about possible environmental influences on the dependent variables during the planning stage of your experiments.  After you come up with a list, then you can think about mitigation.</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UM-03 Tutorial Evaluating the Effectiveness of User Models by Experiments</a:t>
            </a:r>
          </a:p>
        </p:txBody>
      </p:sp>
      <p:sp>
        <p:nvSpPr>
          <p:cNvPr id="5" name="Rectangle 3"/>
          <p:cNvSpPr>
            <a:spLocks noGrp="1" noChangeArrowheads="1"/>
          </p:cNvSpPr>
          <p:nvPr>
            <p:ph type="dt" idx="1"/>
          </p:nvPr>
        </p:nvSpPr>
        <p:spPr>
          <a:ln/>
        </p:spPr>
        <p:txBody>
          <a:bodyPr/>
          <a:lstStyle/>
          <a:p>
            <a:r>
              <a:rPr lang="en-US"/>
              <a:t>23 June 2003</a:t>
            </a:r>
          </a:p>
        </p:txBody>
      </p:sp>
      <p:sp>
        <p:nvSpPr>
          <p:cNvPr id="7" name="Rectangle 7"/>
          <p:cNvSpPr>
            <a:spLocks noGrp="1" noChangeArrowheads="1"/>
          </p:cNvSpPr>
          <p:nvPr>
            <p:ph type="sldNum" sz="quarter" idx="5"/>
          </p:nvPr>
        </p:nvSpPr>
        <p:spPr>
          <a:ln/>
        </p:spPr>
        <p:txBody>
          <a:bodyPr/>
          <a:lstStyle/>
          <a:p>
            <a:fld id="{E3F38A3E-41A9-354D-8AE9-3D2FBD363721}" type="slidenum">
              <a:rPr lang="en-US"/>
              <a:pPr/>
              <a:t>17</a:t>
            </a:fld>
            <a:endParaRPr lang="en-US"/>
          </a:p>
        </p:txBody>
      </p:sp>
      <p:sp>
        <p:nvSpPr>
          <p:cNvPr id="359426" name="Rectangle 2"/>
          <p:cNvSpPr>
            <a:spLocks noGrp="1" noRot="1" noChangeAspect="1" noChangeArrowheads="1" noTextEdit="1"/>
          </p:cNvSpPr>
          <p:nvPr>
            <p:ph type="sldImg"/>
          </p:nvPr>
        </p:nvSpPr>
        <p:spPr>
          <a:ln/>
        </p:spPr>
      </p:sp>
      <p:sp>
        <p:nvSpPr>
          <p:cNvPr id="3594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UM-03 Tutorial Evaluating the Effectiveness of User Models by Experiments</a:t>
            </a:r>
          </a:p>
        </p:txBody>
      </p:sp>
      <p:sp>
        <p:nvSpPr>
          <p:cNvPr id="5" name="Rectangle 3"/>
          <p:cNvSpPr>
            <a:spLocks noGrp="1" noChangeArrowheads="1"/>
          </p:cNvSpPr>
          <p:nvPr>
            <p:ph type="dt" idx="1"/>
          </p:nvPr>
        </p:nvSpPr>
        <p:spPr>
          <a:ln/>
        </p:spPr>
        <p:txBody>
          <a:bodyPr/>
          <a:lstStyle/>
          <a:p>
            <a:r>
              <a:rPr lang="en-US"/>
              <a:t>23 June 2003</a:t>
            </a:r>
          </a:p>
        </p:txBody>
      </p:sp>
      <p:sp>
        <p:nvSpPr>
          <p:cNvPr id="7" name="Rectangle 7"/>
          <p:cNvSpPr>
            <a:spLocks noGrp="1" noChangeArrowheads="1"/>
          </p:cNvSpPr>
          <p:nvPr>
            <p:ph type="sldNum" sz="quarter" idx="5"/>
          </p:nvPr>
        </p:nvSpPr>
        <p:spPr>
          <a:ln/>
        </p:spPr>
        <p:txBody>
          <a:bodyPr/>
          <a:lstStyle/>
          <a:p>
            <a:fld id="{0EBF31B7-9F78-E04D-86A7-2465C94BDD05}" type="slidenum">
              <a:rPr lang="en-US"/>
              <a:pPr/>
              <a:t>18</a:t>
            </a:fld>
            <a:endParaRPr lang="en-US"/>
          </a:p>
        </p:txBody>
      </p:sp>
      <p:sp>
        <p:nvSpPr>
          <p:cNvPr id="360450" name="Rectangle 2"/>
          <p:cNvSpPr>
            <a:spLocks noGrp="1" noRot="1" noChangeAspect="1" noChangeArrowheads="1" noTextEdit="1"/>
          </p:cNvSpPr>
          <p:nvPr>
            <p:ph type="sldImg"/>
          </p:nvPr>
        </p:nvSpPr>
        <p:spPr>
          <a:ln/>
        </p:spPr>
      </p:sp>
      <p:sp>
        <p:nvSpPr>
          <p:cNvPr id="3604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UM-03 Tutorial Evaluating the Effectiveness of User Models by Experiments</a:t>
            </a:r>
          </a:p>
        </p:txBody>
      </p:sp>
      <p:sp>
        <p:nvSpPr>
          <p:cNvPr id="5" name="Rectangle 3"/>
          <p:cNvSpPr>
            <a:spLocks noGrp="1" noChangeArrowheads="1"/>
          </p:cNvSpPr>
          <p:nvPr>
            <p:ph type="dt" idx="1"/>
          </p:nvPr>
        </p:nvSpPr>
        <p:spPr>
          <a:ln/>
        </p:spPr>
        <p:txBody>
          <a:bodyPr/>
          <a:lstStyle/>
          <a:p>
            <a:r>
              <a:rPr lang="en-US"/>
              <a:t>23 June 2003</a:t>
            </a:r>
          </a:p>
        </p:txBody>
      </p:sp>
      <p:sp>
        <p:nvSpPr>
          <p:cNvPr id="7" name="Rectangle 7"/>
          <p:cNvSpPr>
            <a:spLocks noGrp="1" noChangeArrowheads="1"/>
          </p:cNvSpPr>
          <p:nvPr>
            <p:ph type="sldNum" sz="quarter" idx="5"/>
          </p:nvPr>
        </p:nvSpPr>
        <p:spPr>
          <a:ln/>
        </p:spPr>
        <p:txBody>
          <a:bodyPr/>
          <a:lstStyle/>
          <a:p>
            <a:fld id="{8027D1B7-C2BE-F841-A2BF-264D5AA0AAD4}" type="slidenum">
              <a:rPr lang="en-US"/>
              <a:pPr/>
              <a:t>19</a:t>
            </a:fld>
            <a:endParaRPr lang="en-US"/>
          </a:p>
        </p:txBody>
      </p:sp>
      <p:sp>
        <p:nvSpPr>
          <p:cNvPr id="361474" name="Rectangle 2"/>
          <p:cNvSpPr>
            <a:spLocks noGrp="1" noRot="1" noChangeAspect="1" noChangeArrowheads="1" noTextEdit="1"/>
          </p:cNvSpPr>
          <p:nvPr>
            <p:ph type="sldImg"/>
          </p:nvPr>
        </p:nvSpPr>
        <p:spPr>
          <a:ln/>
        </p:spPr>
      </p:sp>
      <p:sp>
        <p:nvSpPr>
          <p:cNvPr id="361475" name="Rectangle 3"/>
          <p:cNvSpPr>
            <a:spLocks noGrp="1" noChangeArrowheads="1"/>
          </p:cNvSpPr>
          <p:nvPr>
            <p:ph type="body" idx="1"/>
          </p:nvPr>
        </p:nvSpPr>
        <p:spPr/>
        <p:txBody>
          <a:bodyPr/>
          <a:lstStyle/>
          <a:p>
            <a:r>
              <a:rPr lang="en-US"/>
              <a:t>Typically about 35% of people are susceptible to the placebo effect where the idea that they are being treated (even though in reality they are not) leads to improvement in their condition.  </a:t>
            </a:r>
          </a:p>
          <a:p>
            <a:r>
              <a:rPr lang="en-US"/>
              <a:t>In audio tests of which piece of equipment (e.g., an amplifier) sounds better, experimenters easily bias participants even when the experimenters were trying to be neutral.  Medical studies have shown experimenter bias affects response variables when the experimenters became aware of the condition of specific patients due to known side-effects (or lack thereof) in the patients.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UM-03 Tutorial Evaluating the Effectiveness of User Models by Experiments</a:t>
            </a:r>
          </a:p>
        </p:txBody>
      </p:sp>
      <p:sp>
        <p:nvSpPr>
          <p:cNvPr id="5" name="Rectangle 3"/>
          <p:cNvSpPr>
            <a:spLocks noGrp="1" noChangeArrowheads="1"/>
          </p:cNvSpPr>
          <p:nvPr>
            <p:ph type="dt" idx="1"/>
          </p:nvPr>
        </p:nvSpPr>
        <p:spPr>
          <a:ln/>
        </p:spPr>
        <p:txBody>
          <a:bodyPr/>
          <a:lstStyle/>
          <a:p>
            <a:r>
              <a:rPr lang="en-US"/>
              <a:t>23 June 2003</a:t>
            </a:r>
          </a:p>
        </p:txBody>
      </p:sp>
      <p:sp>
        <p:nvSpPr>
          <p:cNvPr id="7" name="Rectangle 7"/>
          <p:cNvSpPr>
            <a:spLocks noGrp="1" noChangeArrowheads="1"/>
          </p:cNvSpPr>
          <p:nvPr>
            <p:ph type="sldNum" sz="quarter" idx="5"/>
          </p:nvPr>
        </p:nvSpPr>
        <p:spPr>
          <a:ln/>
        </p:spPr>
        <p:txBody>
          <a:bodyPr/>
          <a:lstStyle/>
          <a:p>
            <a:fld id="{8ECD898C-A66F-314E-A8B4-8F70F0509089}" type="slidenum">
              <a:rPr lang="en-US"/>
              <a:pPr/>
              <a:t>2</a:t>
            </a:fld>
            <a:endParaRPr lang="en-US"/>
          </a:p>
        </p:txBody>
      </p:sp>
      <p:sp>
        <p:nvSpPr>
          <p:cNvPr id="346114" name="Rectangle 2"/>
          <p:cNvSpPr>
            <a:spLocks noGrp="1" noRot="1" noChangeAspect="1" noChangeArrowheads="1" noTextEdit="1"/>
          </p:cNvSpPr>
          <p:nvPr>
            <p:ph type="sldImg"/>
          </p:nvPr>
        </p:nvSpPr>
        <p:spPr>
          <a:ln/>
        </p:spPr>
      </p:sp>
      <p:sp>
        <p:nvSpPr>
          <p:cNvPr id="3461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UM-03 Tutorial Evaluating the Effectiveness of User Models by Experiments</a:t>
            </a:r>
          </a:p>
        </p:txBody>
      </p:sp>
      <p:sp>
        <p:nvSpPr>
          <p:cNvPr id="5" name="Rectangle 3"/>
          <p:cNvSpPr>
            <a:spLocks noGrp="1" noChangeArrowheads="1"/>
          </p:cNvSpPr>
          <p:nvPr>
            <p:ph type="dt" idx="1"/>
          </p:nvPr>
        </p:nvSpPr>
        <p:spPr>
          <a:ln/>
        </p:spPr>
        <p:txBody>
          <a:bodyPr/>
          <a:lstStyle/>
          <a:p>
            <a:r>
              <a:rPr lang="en-US"/>
              <a:t>23 June 2003</a:t>
            </a:r>
          </a:p>
        </p:txBody>
      </p:sp>
      <p:sp>
        <p:nvSpPr>
          <p:cNvPr id="7" name="Rectangle 7"/>
          <p:cNvSpPr>
            <a:spLocks noGrp="1" noChangeArrowheads="1"/>
          </p:cNvSpPr>
          <p:nvPr>
            <p:ph type="sldNum" sz="quarter" idx="5"/>
          </p:nvPr>
        </p:nvSpPr>
        <p:spPr>
          <a:ln/>
        </p:spPr>
        <p:txBody>
          <a:bodyPr/>
          <a:lstStyle/>
          <a:p>
            <a:fld id="{BF2DCBB8-3420-7E46-959B-0895FEE8011A}" type="slidenum">
              <a:rPr lang="en-US"/>
              <a:pPr/>
              <a:t>20</a:t>
            </a:fld>
            <a:endParaRPr lang="en-US"/>
          </a:p>
        </p:txBody>
      </p:sp>
      <p:sp>
        <p:nvSpPr>
          <p:cNvPr id="362498" name="Rectangle 2"/>
          <p:cNvSpPr>
            <a:spLocks noGrp="1" noRot="1" noChangeAspect="1" noChangeArrowheads="1" noTextEdit="1"/>
          </p:cNvSpPr>
          <p:nvPr>
            <p:ph type="sldImg"/>
          </p:nvPr>
        </p:nvSpPr>
        <p:spPr>
          <a:ln/>
        </p:spPr>
      </p:sp>
      <p:sp>
        <p:nvSpPr>
          <p:cNvPr id="362499" name="Rectangle 3"/>
          <p:cNvSpPr>
            <a:spLocks noGrp="1" noChangeArrowheads="1"/>
          </p:cNvSpPr>
          <p:nvPr>
            <p:ph type="body" idx="1"/>
          </p:nvPr>
        </p:nvSpPr>
        <p:spPr/>
        <p:txBody>
          <a:bodyPr/>
          <a:lstStyle/>
          <a:p>
            <a:r>
              <a:rPr lang="en-US"/>
              <a:t>Random assignment is essential because it allows nuisance variables to “average out.”</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UM-03 Tutorial Evaluating the Effectiveness of User Models by Experiments</a:t>
            </a:r>
          </a:p>
        </p:txBody>
      </p:sp>
      <p:sp>
        <p:nvSpPr>
          <p:cNvPr id="5" name="Rectangle 3"/>
          <p:cNvSpPr>
            <a:spLocks noGrp="1" noChangeArrowheads="1"/>
          </p:cNvSpPr>
          <p:nvPr>
            <p:ph type="dt" idx="1"/>
          </p:nvPr>
        </p:nvSpPr>
        <p:spPr>
          <a:ln/>
        </p:spPr>
        <p:txBody>
          <a:bodyPr/>
          <a:lstStyle/>
          <a:p>
            <a:r>
              <a:rPr lang="en-US"/>
              <a:t>23 June 2003</a:t>
            </a:r>
          </a:p>
        </p:txBody>
      </p:sp>
      <p:sp>
        <p:nvSpPr>
          <p:cNvPr id="7" name="Rectangle 7"/>
          <p:cNvSpPr>
            <a:spLocks noGrp="1" noChangeArrowheads="1"/>
          </p:cNvSpPr>
          <p:nvPr>
            <p:ph type="sldNum" sz="quarter" idx="5"/>
          </p:nvPr>
        </p:nvSpPr>
        <p:spPr>
          <a:ln/>
        </p:spPr>
        <p:txBody>
          <a:bodyPr/>
          <a:lstStyle/>
          <a:p>
            <a:fld id="{C4B784A1-3E96-E144-8C19-D6EA90ECB680}" type="slidenum">
              <a:rPr lang="en-US"/>
              <a:pPr/>
              <a:t>21</a:t>
            </a:fld>
            <a:endParaRPr lang="en-US"/>
          </a:p>
        </p:txBody>
      </p:sp>
      <p:sp>
        <p:nvSpPr>
          <p:cNvPr id="363522" name="Rectangle 2"/>
          <p:cNvSpPr>
            <a:spLocks noGrp="1" noRot="1" noChangeAspect="1" noChangeArrowheads="1" noTextEdit="1"/>
          </p:cNvSpPr>
          <p:nvPr>
            <p:ph type="sldImg"/>
          </p:nvPr>
        </p:nvSpPr>
        <p:spPr>
          <a:ln/>
        </p:spPr>
      </p:sp>
      <p:sp>
        <p:nvSpPr>
          <p:cNvPr id="3635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UM-03 Tutorial Evaluating the Effectiveness of User Models by Experiments</a:t>
            </a:r>
          </a:p>
        </p:txBody>
      </p:sp>
      <p:sp>
        <p:nvSpPr>
          <p:cNvPr id="5" name="Rectangle 3"/>
          <p:cNvSpPr>
            <a:spLocks noGrp="1" noChangeArrowheads="1"/>
          </p:cNvSpPr>
          <p:nvPr>
            <p:ph type="dt" idx="1"/>
          </p:nvPr>
        </p:nvSpPr>
        <p:spPr>
          <a:ln/>
        </p:spPr>
        <p:txBody>
          <a:bodyPr/>
          <a:lstStyle/>
          <a:p>
            <a:r>
              <a:rPr lang="en-US"/>
              <a:t>23 June 2003</a:t>
            </a:r>
          </a:p>
        </p:txBody>
      </p:sp>
      <p:sp>
        <p:nvSpPr>
          <p:cNvPr id="7" name="Rectangle 7"/>
          <p:cNvSpPr>
            <a:spLocks noGrp="1" noChangeArrowheads="1"/>
          </p:cNvSpPr>
          <p:nvPr>
            <p:ph type="sldNum" sz="quarter" idx="5"/>
          </p:nvPr>
        </p:nvSpPr>
        <p:spPr>
          <a:ln/>
        </p:spPr>
        <p:txBody>
          <a:bodyPr/>
          <a:lstStyle/>
          <a:p>
            <a:fld id="{7D59B059-E704-7D43-AA23-662294B7BE8C}" type="slidenum">
              <a:rPr lang="en-US"/>
              <a:pPr/>
              <a:t>22</a:t>
            </a:fld>
            <a:endParaRPr lang="en-US"/>
          </a:p>
        </p:txBody>
      </p:sp>
      <p:sp>
        <p:nvSpPr>
          <p:cNvPr id="364546" name="Rectangle 2"/>
          <p:cNvSpPr>
            <a:spLocks noGrp="1" noRot="1" noChangeAspect="1" noChangeArrowheads="1" noTextEdit="1"/>
          </p:cNvSpPr>
          <p:nvPr>
            <p:ph type="sldImg"/>
          </p:nvPr>
        </p:nvSpPr>
        <p:spPr>
          <a:ln/>
        </p:spPr>
      </p:sp>
      <p:sp>
        <p:nvSpPr>
          <p:cNvPr id="3645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UM-03 Tutorial Evaluating the Effectiveness of User Models by Experiments</a:t>
            </a:r>
          </a:p>
        </p:txBody>
      </p:sp>
      <p:sp>
        <p:nvSpPr>
          <p:cNvPr id="5" name="Rectangle 3"/>
          <p:cNvSpPr>
            <a:spLocks noGrp="1" noChangeArrowheads="1"/>
          </p:cNvSpPr>
          <p:nvPr>
            <p:ph type="dt" idx="1"/>
          </p:nvPr>
        </p:nvSpPr>
        <p:spPr>
          <a:ln/>
        </p:spPr>
        <p:txBody>
          <a:bodyPr/>
          <a:lstStyle/>
          <a:p>
            <a:r>
              <a:rPr lang="en-US"/>
              <a:t>23 June 2003</a:t>
            </a:r>
          </a:p>
        </p:txBody>
      </p:sp>
      <p:sp>
        <p:nvSpPr>
          <p:cNvPr id="7" name="Rectangle 7"/>
          <p:cNvSpPr>
            <a:spLocks noGrp="1" noChangeArrowheads="1"/>
          </p:cNvSpPr>
          <p:nvPr>
            <p:ph type="sldNum" sz="quarter" idx="5"/>
          </p:nvPr>
        </p:nvSpPr>
        <p:spPr>
          <a:ln/>
        </p:spPr>
        <p:txBody>
          <a:bodyPr/>
          <a:lstStyle/>
          <a:p>
            <a:fld id="{61C5CE18-84A0-EE47-AAAC-A163CE801E0E}" type="slidenum">
              <a:rPr lang="en-US"/>
              <a:pPr/>
              <a:t>23</a:t>
            </a:fld>
            <a:endParaRPr lang="en-US"/>
          </a:p>
        </p:txBody>
      </p:sp>
      <p:sp>
        <p:nvSpPr>
          <p:cNvPr id="365570" name="Rectangle 2"/>
          <p:cNvSpPr>
            <a:spLocks noGrp="1" noRot="1" noChangeAspect="1" noChangeArrowheads="1" noTextEdit="1"/>
          </p:cNvSpPr>
          <p:nvPr>
            <p:ph type="sldImg"/>
          </p:nvPr>
        </p:nvSpPr>
        <p:spPr>
          <a:ln/>
        </p:spPr>
      </p:sp>
      <p:sp>
        <p:nvSpPr>
          <p:cNvPr id="3655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UM-03 Tutorial Evaluating the Effectiveness of User Models by Experiments</a:t>
            </a:r>
          </a:p>
        </p:txBody>
      </p:sp>
      <p:sp>
        <p:nvSpPr>
          <p:cNvPr id="5" name="Rectangle 3"/>
          <p:cNvSpPr>
            <a:spLocks noGrp="1" noChangeArrowheads="1"/>
          </p:cNvSpPr>
          <p:nvPr>
            <p:ph type="dt" idx="1"/>
          </p:nvPr>
        </p:nvSpPr>
        <p:spPr>
          <a:ln/>
        </p:spPr>
        <p:txBody>
          <a:bodyPr/>
          <a:lstStyle/>
          <a:p>
            <a:r>
              <a:rPr lang="en-US"/>
              <a:t>23 June 2003</a:t>
            </a:r>
          </a:p>
        </p:txBody>
      </p:sp>
      <p:sp>
        <p:nvSpPr>
          <p:cNvPr id="7" name="Rectangle 7"/>
          <p:cNvSpPr>
            <a:spLocks noGrp="1" noChangeArrowheads="1"/>
          </p:cNvSpPr>
          <p:nvPr>
            <p:ph type="sldNum" sz="quarter" idx="5"/>
          </p:nvPr>
        </p:nvSpPr>
        <p:spPr>
          <a:ln/>
        </p:spPr>
        <p:txBody>
          <a:bodyPr/>
          <a:lstStyle/>
          <a:p>
            <a:fld id="{7D9F8E95-7A1E-8B48-B1C0-3E0B91174FC2}" type="slidenum">
              <a:rPr lang="en-US"/>
              <a:pPr/>
              <a:t>24</a:t>
            </a:fld>
            <a:endParaRPr lang="en-US"/>
          </a:p>
        </p:txBody>
      </p:sp>
      <p:sp>
        <p:nvSpPr>
          <p:cNvPr id="366594" name="Rectangle 2"/>
          <p:cNvSpPr>
            <a:spLocks noGrp="1" noRot="1" noChangeAspect="1" noChangeArrowheads="1" noTextEdit="1"/>
          </p:cNvSpPr>
          <p:nvPr>
            <p:ph type="sldImg"/>
          </p:nvPr>
        </p:nvSpPr>
        <p:spPr>
          <a:ln/>
        </p:spPr>
      </p:sp>
      <p:sp>
        <p:nvSpPr>
          <p:cNvPr id="3665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UM-03 Tutorial Evaluating the Effectiveness of User Models by Experiments</a:t>
            </a:r>
          </a:p>
        </p:txBody>
      </p:sp>
      <p:sp>
        <p:nvSpPr>
          <p:cNvPr id="5" name="Rectangle 3"/>
          <p:cNvSpPr>
            <a:spLocks noGrp="1" noChangeArrowheads="1"/>
          </p:cNvSpPr>
          <p:nvPr>
            <p:ph type="dt" idx="1"/>
          </p:nvPr>
        </p:nvSpPr>
        <p:spPr>
          <a:ln/>
        </p:spPr>
        <p:txBody>
          <a:bodyPr/>
          <a:lstStyle/>
          <a:p>
            <a:r>
              <a:rPr lang="en-US"/>
              <a:t>23 June 2003</a:t>
            </a:r>
          </a:p>
        </p:txBody>
      </p:sp>
      <p:sp>
        <p:nvSpPr>
          <p:cNvPr id="7" name="Rectangle 7"/>
          <p:cNvSpPr>
            <a:spLocks noGrp="1" noChangeArrowheads="1"/>
          </p:cNvSpPr>
          <p:nvPr>
            <p:ph type="sldNum" sz="quarter" idx="5"/>
          </p:nvPr>
        </p:nvSpPr>
        <p:spPr>
          <a:ln/>
        </p:spPr>
        <p:txBody>
          <a:bodyPr/>
          <a:lstStyle/>
          <a:p>
            <a:fld id="{7D33F9E7-9FE8-CE4E-98DD-CD1BEC527426}" type="slidenum">
              <a:rPr lang="en-US"/>
              <a:pPr/>
              <a:t>25</a:t>
            </a:fld>
            <a:endParaRPr lang="en-US"/>
          </a:p>
        </p:txBody>
      </p:sp>
      <p:sp>
        <p:nvSpPr>
          <p:cNvPr id="372738" name="Rectangle 2"/>
          <p:cNvSpPr>
            <a:spLocks noGrp="1" noRot="1" noChangeAspect="1" noChangeArrowheads="1" noTextEdit="1"/>
          </p:cNvSpPr>
          <p:nvPr>
            <p:ph type="sldImg"/>
          </p:nvPr>
        </p:nvSpPr>
        <p:spPr>
          <a:ln/>
        </p:spPr>
      </p:sp>
      <p:sp>
        <p:nvSpPr>
          <p:cNvPr id="3727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UM-03 Tutorial Evaluating the Effectiveness of User Models by Experiments</a:t>
            </a:r>
          </a:p>
        </p:txBody>
      </p:sp>
      <p:sp>
        <p:nvSpPr>
          <p:cNvPr id="5" name="Rectangle 3"/>
          <p:cNvSpPr>
            <a:spLocks noGrp="1" noChangeArrowheads="1"/>
          </p:cNvSpPr>
          <p:nvPr>
            <p:ph type="dt" idx="1"/>
          </p:nvPr>
        </p:nvSpPr>
        <p:spPr>
          <a:ln/>
        </p:spPr>
        <p:txBody>
          <a:bodyPr/>
          <a:lstStyle/>
          <a:p>
            <a:r>
              <a:rPr lang="en-US"/>
              <a:t>23 June 2003</a:t>
            </a:r>
          </a:p>
        </p:txBody>
      </p:sp>
      <p:sp>
        <p:nvSpPr>
          <p:cNvPr id="7" name="Rectangle 7"/>
          <p:cNvSpPr>
            <a:spLocks noGrp="1" noChangeArrowheads="1"/>
          </p:cNvSpPr>
          <p:nvPr>
            <p:ph type="sldNum" sz="quarter" idx="5"/>
          </p:nvPr>
        </p:nvSpPr>
        <p:spPr>
          <a:ln/>
        </p:spPr>
        <p:txBody>
          <a:bodyPr/>
          <a:lstStyle/>
          <a:p>
            <a:fld id="{97DFBFCC-A951-4043-BAA2-3E8805F863A3}" type="slidenum">
              <a:rPr lang="en-US"/>
              <a:pPr/>
              <a:t>26</a:t>
            </a:fld>
            <a:endParaRPr lang="en-US"/>
          </a:p>
        </p:txBody>
      </p:sp>
      <p:sp>
        <p:nvSpPr>
          <p:cNvPr id="373762" name="Rectangle 2"/>
          <p:cNvSpPr>
            <a:spLocks noGrp="1" noRot="1" noChangeAspect="1" noChangeArrowheads="1" noTextEdit="1"/>
          </p:cNvSpPr>
          <p:nvPr>
            <p:ph type="sldImg"/>
          </p:nvPr>
        </p:nvSpPr>
        <p:spPr>
          <a:ln/>
        </p:spPr>
      </p:sp>
      <p:sp>
        <p:nvSpPr>
          <p:cNvPr id="373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UM-03 Tutorial Evaluating the Effectiveness of User Models by Experiments</a:t>
            </a:r>
          </a:p>
        </p:txBody>
      </p:sp>
      <p:sp>
        <p:nvSpPr>
          <p:cNvPr id="5" name="Rectangle 3"/>
          <p:cNvSpPr>
            <a:spLocks noGrp="1" noChangeArrowheads="1"/>
          </p:cNvSpPr>
          <p:nvPr>
            <p:ph type="dt" idx="1"/>
          </p:nvPr>
        </p:nvSpPr>
        <p:spPr>
          <a:ln/>
        </p:spPr>
        <p:txBody>
          <a:bodyPr/>
          <a:lstStyle/>
          <a:p>
            <a:r>
              <a:rPr lang="en-US"/>
              <a:t>23 June 2003</a:t>
            </a:r>
          </a:p>
        </p:txBody>
      </p:sp>
      <p:sp>
        <p:nvSpPr>
          <p:cNvPr id="7" name="Rectangle 7"/>
          <p:cNvSpPr>
            <a:spLocks noGrp="1" noChangeArrowheads="1"/>
          </p:cNvSpPr>
          <p:nvPr>
            <p:ph type="sldNum" sz="quarter" idx="5"/>
          </p:nvPr>
        </p:nvSpPr>
        <p:spPr>
          <a:ln/>
        </p:spPr>
        <p:txBody>
          <a:bodyPr/>
          <a:lstStyle/>
          <a:p>
            <a:fld id="{9A59DFD4-C45C-A145-8A57-1B563D8BB5BC}" type="slidenum">
              <a:rPr lang="en-US"/>
              <a:pPr/>
              <a:t>27</a:t>
            </a:fld>
            <a:endParaRPr lang="en-US"/>
          </a:p>
        </p:txBody>
      </p:sp>
      <p:sp>
        <p:nvSpPr>
          <p:cNvPr id="374786" name="Rectangle 2"/>
          <p:cNvSpPr>
            <a:spLocks noGrp="1" noRot="1" noChangeAspect="1" noChangeArrowheads="1" noTextEdit="1"/>
          </p:cNvSpPr>
          <p:nvPr>
            <p:ph type="sldImg"/>
          </p:nvPr>
        </p:nvSpPr>
        <p:spPr>
          <a:ln/>
        </p:spPr>
      </p:sp>
      <p:sp>
        <p:nvSpPr>
          <p:cNvPr id="3747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UM-03 Tutorial Evaluating the Effectiveness of User Models by Experiments</a:t>
            </a:r>
          </a:p>
        </p:txBody>
      </p:sp>
      <p:sp>
        <p:nvSpPr>
          <p:cNvPr id="5" name="Rectangle 3"/>
          <p:cNvSpPr>
            <a:spLocks noGrp="1" noChangeArrowheads="1"/>
          </p:cNvSpPr>
          <p:nvPr>
            <p:ph type="dt" idx="1"/>
          </p:nvPr>
        </p:nvSpPr>
        <p:spPr>
          <a:ln/>
        </p:spPr>
        <p:txBody>
          <a:bodyPr/>
          <a:lstStyle/>
          <a:p>
            <a:r>
              <a:rPr lang="en-US"/>
              <a:t>23 June 2003</a:t>
            </a:r>
          </a:p>
        </p:txBody>
      </p:sp>
      <p:sp>
        <p:nvSpPr>
          <p:cNvPr id="7" name="Rectangle 7"/>
          <p:cNvSpPr>
            <a:spLocks noGrp="1" noChangeArrowheads="1"/>
          </p:cNvSpPr>
          <p:nvPr>
            <p:ph type="sldNum" sz="quarter" idx="5"/>
          </p:nvPr>
        </p:nvSpPr>
        <p:spPr>
          <a:ln/>
        </p:spPr>
        <p:txBody>
          <a:bodyPr/>
          <a:lstStyle/>
          <a:p>
            <a:fld id="{BF7363DD-EDB3-6D43-8790-725A6EC271E1}" type="slidenum">
              <a:rPr lang="en-US"/>
              <a:pPr/>
              <a:t>28</a:t>
            </a:fld>
            <a:endParaRPr lang="en-US"/>
          </a:p>
        </p:txBody>
      </p:sp>
      <p:sp>
        <p:nvSpPr>
          <p:cNvPr id="375810" name="Rectangle 2"/>
          <p:cNvSpPr>
            <a:spLocks noGrp="1" noRot="1" noChangeAspect="1" noChangeArrowheads="1" noTextEdit="1"/>
          </p:cNvSpPr>
          <p:nvPr>
            <p:ph type="sldImg"/>
          </p:nvPr>
        </p:nvSpPr>
        <p:spPr>
          <a:ln/>
        </p:spPr>
      </p:sp>
      <p:sp>
        <p:nvSpPr>
          <p:cNvPr id="375811" name="Rectangle 3"/>
          <p:cNvSpPr>
            <a:spLocks noGrp="1" noChangeArrowheads="1"/>
          </p:cNvSpPr>
          <p:nvPr>
            <p:ph type="body" idx="1"/>
          </p:nvPr>
        </p:nvSpPr>
        <p:spPr/>
        <p:txBody>
          <a:bodyPr/>
          <a:lstStyle/>
          <a:p>
            <a:r>
              <a:rPr lang="en-US"/>
              <a:t>The Gatti &amp; Harwell paper is available online at </a:t>
            </a:r>
            <a:r>
              <a:rPr kumimoji="0" lang="en-US" sz="1100">
                <a:solidFill>
                  <a:srgbClr val="000000"/>
                </a:solidFill>
                <a:latin typeface="Lucida Grande" pitchFamily="-1" charset="0"/>
              </a:rPr>
              <a:t>http://www.amstat.org/publications/jse/v6n3/gatti.html</a:t>
            </a:r>
          </a:p>
          <a:p>
            <a:r>
              <a:rPr kumimoji="0" lang="en-US" sz="1100">
                <a:solidFill>
                  <a:srgbClr val="000000"/>
                </a:solidFill>
                <a:latin typeface="Lucida Grande" pitchFamily="-1" charset="0"/>
              </a:rPr>
              <a:t>http://www.biostat.ucsf.edu/sampsize.html has a list of power and sample size calculating programs</a:t>
            </a:r>
          </a:p>
          <a:p>
            <a:r>
              <a:rPr kumimoji="0" lang="en-US" sz="1100">
                <a:solidFill>
                  <a:srgbClr val="000000"/>
                </a:solidFill>
                <a:latin typeface="Lucida Grande" pitchFamily="-1" charset="0"/>
              </a:rPr>
              <a:t>http://statpages.org/#Power lists interactive websites for calculating power</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UM-03 Tutorial Evaluating the Effectiveness of User Models by Experiments</a:t>
            </a:r>
          </a:p>
        </p:txBody>
      </p:sp>
      <p:sp>
        <p:nvSpPr>
          <p:cNvPr id="5" name="Rectangle 3"/>
          <p:cNvSpPr>
            <a:spLocks noGrp="1" noChangeArrowheads="1"/>
          </p:cNvSpPr>
          <p:nvPr>
            <p:ph type="dt" idx="1"/>
          </p:nvPr>
        </p:nvSpPr>
        <p:spPr>
          <a:ln/>
        </p:spPr>
        <p:txBody>
          <a:bodyPr/>
          <a:lstStyle/>
          <a:p>
            <a:r>
              <a:rPr lang="en-US"/>
              <a:t>23 June 2003</a:t>
            </a:r>
          </a:p>
        </p:txBody>
      </p:sp>
      <p:sp>
        <p:nvSpPr>
          <p:cNvPr id="7" name="Rectangle 7"/>
          <p:cNvSpPr>
            <a:spLocks noGrp="1" noChangeArrowheads="1"/>
          </p:cNvSpPr>
          <p:nvPr>
            <p:ph type="sldNum" sz="quarter" idx="5"/>
          </p:nvPr>
        </p:nvSpPr>
        <p:spPr>
          <a:ln/>
        </p:spPr>
        <p:txBody>
          <a:bodyPr/>
          <a:lstStyle/>
          <a:p>
            <a:fld id="{66676BBB-60E2-E045-8F92-12717122EF3D}" type="slidenum">
              <a:rPr lang="en-US"/>
              <a:pPr/>
              <a:t>29</a:t>
            </a:fld>
            <a:endParaRPr lang="en-US"/>
          </a:p>
        </p:txBody>
      </p:sp>
      <p:sp>
        <p:nvSpPr>
          <p:cNvPr id="376834" name="Rectangle 2"/>
          <p:cNvSpPr>
            <a:spLocks noGrp="1" noRot="1" noChangeAspect="1" noChangeArrowheads="1" noTextEdit="1"/>
          </p:cNvSpPr>
          <p:nvPr>
            <p:ph type="sldImg"/>
          </p:nvPr>
        </p:nvSpPr>
        <p:spPr>
          <a:ln/>
        </p:spPr>
      </p:sp>
      <p:sp>
        <p:nvSpPr>
          <p:cNvPr id="3768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UM-03 Tutorial Evaluating the Effectiveness of User Models by Experiments</a:t>
            </a:r>
          </a:p>
        </p:txBody>
      </p:sp>
      <p:sp>
        <p:nvSpPr>
          <p:cNvPr id="5" name="Rectangle 3"/>
          <p:cNvSpPr>
            <a:spLocks noGrp="1" noChangeArrowheads="1"/>
          </p:cNvSpPr>
          <p:nvPr>
            <p:ph type="dt" idx="1"/>
          </p:nvPr>
        </p:nvSpPr>
        <p:spPr>
          <a:ln/>
        </p:spPr>
        <p:txBody>
          <a:bodyPr/>
          <a:lstStyle/>
          <a:p>
            <a:r>
              <a:rPr lang="en-US"/>
              <a:t>23 June 2003</a:t>
            </a:r>
          </a:p>
        </p:txBody>
      </p:sp>
      <p:sp>
        <p:nvSpPr>
          <p:cNvPr id="7" name="Rectangle 7"/>
          <p:cNvSpPr>
            <a:spLocks noGrp="1" noChangeArrowheads="1"/>
          </p:cNvSpPr>
          <p:nvPr>
            <p:ph type="sldNum" sz="quarter" idx="5"/>
          </p:nvPr>
        </p:nvSpPr>
        <p:spPr>
          <a:ln/>
        </p:spPr>
        <p:txBody>
          <a:bodyPr/>
          <a:lstStyle/>
          <a:p>
            <a:fld id="{2ADAFAFB-492E-FF43-9F29-2D1D41FFAFA2}" type="slidenum">
              <a:rPr lang="en-US"/>
              <a:pPr/>
              <a:t>3</a:t>
            </a:fld>
            <a:endParaRPr lang="en-US"/>
          </a:p>
        </p:txBody>
      </p:sp>
      <p:sp>
        <p:nvSpPr>
          <p:cNvPr id="347138" name="Rectangle 2"/>
          <p:cNvSpPr>
            <a:spLocks noGrp="1" noRot="1" noChangeAspect="1" noChangeArrowheads="1" noTextEdit="1"/>
          </p:cNvSpPr>
          <p:nvPr>
            <p:ph type="sldImg"/>
          </p:nvPr>
        </p:nvSpPr>
        <p:spPr>
          <a:ln/>
        </p:spPr>
      </p:sp>
      <p:sp>
        <p:nvSpPr>
          <p:cNvPr id="3471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UM-03 Tutorial Evaluating the Effectiveness of User Models by Experiments</a:t>
            </a:r>
          </a:p>
        </p:txBody>
      </p:sp>
      <p:sp>
        <p:nvSpPr>
          <p:cNvPr id="5" name="Rectangle 3"/>
          <p:cNvSpPr>
            <a:spLocks noGrp="1" noChangeArrowheads="1"/>
          </p:cNvSpPr>
          <p:nvPr>
            <p:ph type="dt" idx="1"/>
          </p:nvPr>
        </p:nvSpPr>
        <p:spPr>
          <a:ln/>
        </p:spPr>
        <p:txBody>
          <a:bodyPr/>
          <a:lstStyle/>
          <a:p>
            <a:r>
              <a:rPr lang="en-US"/>
              <a:t>23 June 2003</a:t>
            </a:r>
          </a:p>
        </p:txBody>
      </p:sp>
      <p:sp>
        <p:nvSpPr>
          <p:cNvPr id="7" name="Rectangle 7"/>
          <p:cNvSpPr>
            <a:spLocks noGrp="1" noChangeArrowheads="1"/>
          </p:cNvSpPr>
          <p:nvPr>
            <p:ph type="sldNum" sz="quarter" idx="5"/>
          </p:nvPr>
        </p:nvSpPr>
        <p:spPr>
          <a:ln/>
        </p:spPr>
        <p:txBody>
          <a:bodyPr/>
          <a:lstStyle/>
          <a:p>
            <a:fld id="{C6A99802-292E-584F-A276-2CA603F9D479}" type="slidenum">
              <a:rPr lang="en-US"/>
              <a:pPr/>
              <a:t>30</a:t>
            </a:fld>
            <a:endParaRPr lang="en-US"/>
          </a:p>
        </p:txBody>
      </p:sp>
      <p:sp>
        <p:nvSpPr>
          <p:cNvPr id="377858" name="Rectangle 2"/>
          <p:cNvSpPr>
            <a:spLocks noGrp="1" noRot="1" noChangeAspect="1" noChangeArrowheads="1" noTextEdit="1"/>
          </p:cNvSpPr>
          <p:nvPr>
            <p:ph type="sldImg"/>
          </p:nvPr>
        </p:nvSpPr>
        <p:spPr>
          <a:ln/>
        </p:spPr>
      </p:sp>
      <p:sp>
        <p:nvSpPr>
          <p:cNvPr id="3778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UM-03 Tutorial Evaluating the Effectiveness of User Models by Experiments</a:t>
            </a:r>
          </a:p>
        </p:txBody>
      </p:sp>
      <p:sp>
        <p:nvSpPr>
          <p:cNvPr id="5" name="Rectangle 3"/>
          <p:cNvSpPr>
            <a:spLocks noGrp="1" noChangeArrowheads="1"/>
          </p:cNvSpPr>
          <p:nvPr>
            <p:ph type="dt" idx="1"/>
          </p:nvPr>
        </p:nvSpPr>
        <p:spPr>
          <a:ln/>
        </p:spPr>
        <p:txBody>
          <a:bodyPr/>
          <a:lstStyle/>
          <a:p>
            <a:r>
              <a:rPr lang="en-US"/>
              <a:t>23 June 2003</a:t>
            </a:r>
          </a:p>
        </p:txBody>
      </p:sp>
      <p:sp>
        <p:nvSpPr>
          <p:cNvPr id="7" name="Rectangle 7"/>
          <p:cNvSpPr>
            <a:spLocks noGrp="1" noChangeArrowheads="1"/>
          </p:cNvSpPr>
          <p:nvPr>
            <p:ph type="sldNum" sz="quarter" idx="5"/>
          </p:nvPr>
        </p:nvSpPr>
        <p:spPr>
          <a:ln/>
        </p:spPr>
        <p:txBody>
          <a:bodyPr/>
          <a:lstStyle/>
          <a:p>
            <a:fld id="{B19F31BC-4E58-9546-ABEC-90D385922C06}" type="slidenum">
              <a:rPr lang="en-US"/>
              <a:pPr/>
              <a:t>31</a:t>
            </a:fld>
            <a:endParaRPr lang="en-US"/>
          </a:p>
        </p:txBody>
      </p:sp>
      <p:sp>
        <p:nvSpPr>
          <p:cNvPr id="378882" name="Rectangle 2"/>
          <p:cNvSpPr>
            <a:spLocks noGrp="1" noRot="1" noChangeAspect="1" noChangeArrowheads="1" noTextEdit="1"/>
          </p:cNvSpPr>
          <p:nvPr>
            <p:ph type="sldImg"/>
          </p:nvPr>
        </p:nvSpPr>
        <p:spPr>
          <a:ln/>
        </p:spPr>
      </p:sp>
      <p:sp>
        <p:nvSpPr>
          <p:cNvPr id="3788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UM-03 Tutorial Evaluating the Effectiveness of User Models by Experiments</a:t>
            </a:r>
          </a:p>
        </p:txBody>
      </p:sp>
      <p:sp>
        <p:nvSpPr>
          <p:cNvPr id="5" name="Rectangle 3"/>
          <p:cNvSpPr>
            <a:spLocks noGrp="1" noChangeArrowheads="1"/>
          </p:cNvSpPr>
          <p:nvPr>
            <p:ph type="dt" idx="1"/>
          </p:nvPr>
        </p:nvSpPr>
        <p:spPr>
          <a:ln/>
        </p:spPr>
        <p:txBody>
          <a:bodyPr/>
          <a:lstStyle/>
          <a:p>
            <a:r>
              <a:rPr lang="en-US"/>
              <a:t>23 June 2003</a:t>
            </a:r>
          </a:p>
        </p:txBody>
      </p:sp>
      <p:sp>
        <p:nvSpPr>
          <p:cNvPr id="7" name="Rectangle 7"/>
          <p:cNvSpPr>
            <a:spLocks noGrp="1" noChangeArrowheads="1"/>
          </p:cNvSpPr>
          <p:nvPr>
            <p:ph type="sldNum" sz="quarter" idx="5"/>
          </p:nvPr>
        </p:nvSpPr>
        <p:spPr>
          <a:ln/>
        </p:spPr>
        <p:txBody>
          <a:bodyPr/>
          <a:lstStyle/>
          <a:p>
            <a:fld id="{6395904C-C7CF-874D-96C1-72C6404FAD9E}" type="slidenum">
              <a:rPr lang="en-US"/>
              <a:pPr/>
              <a:t>32</a:t>
            </a:fld>
            <a:endParaRPr lang="en-US"/>
          </a:p>
        </p:txBody>
      </p:sp>
      <p:sp>
        <p:nvSpPr>
          <p:cNvPr id="379906" name="Rectangle 2"/>
          <p:cNvSpPr>
            <a:spLocks noGrp="1" noRot="1" noChangeAspect="1" noChangeArrowheads="1" noTextEdit="1"/>
          </p:cNvSpPr>
          <p:nvPr>
            <p:ph type="sldImg"/>
          </p:nvPr>
        </p:nvSpPr>
        <p:spPr>
          <a:ln/>
        </p:spPr>
      </p:sp>
      <p:sp>
        <p:nvSpPr>
          <p:cNvPr id="379907" name="Rectangle 3"/>
          <p:cNvSpPr>
            <a:spLocks noGrp="1" noChangeArrowheads="1"/>
          </p:cNvSpPr>
          <p:nvPr>
            <p:ph type="body" idx="1"/>
          </p:nvPr>
        </p:nvSpPr>
        <p:spPr/>
        <p:txBody>
          <a:bodyPr/>
          <a:lstStyle/>
          <a:p>
            <a:r>
              <a:rPr lang="en-US"/>
              <a:t>If you have more than one dependent variable, rather than run a separate experiment for each variable, it may be easier to combine them in a single experiment.  Factorial designs allow you to do this more economically.</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UM-03 Tutorial Evaluating the Effectiveness of User Models by Experiments</a:t>
            </a:r>
          </a:p>
        </p:txBody>
      </p:sp>
      <p:sp>
        <p:nvSpPr>
          <p:cNvPr id="5" name="Rectangle 3"/>
          <p:cNvSpPr>
            <a:spLocks noGrp="1" noChangeArrowheads="1"/>
          </p:cNvSpPr>
          <p:nvPr>
            <p:ph type="dt" idx="1"/>
          </p:nvPr>
        </p:nvSpPr>
        <p:spPr>
          <a:ln/>
        </p:spPr>
        <p:txBody>
          <a:bodyPr/>
          <a:lstStyle/>
          <a:p>
            <a:r>
              <a:rPr lang="en-US"/>
              <a:t>23 June 2003</a:t>
            </a:r>
          </a:p>
        </p:txBody>
      </p:sp>
      <p:sp>
        <p:nvSpPr>
          <p:cNvPr id="7" name="Rectangle 7"/>
          <p:cNvSpPr>
            <a:spLocks noGrp="1" noChangeArrowheads="1"/>
          </p:cNvSpPr>
          <p:nvPr>
            <p:ph type="sldNum" sz="quarter" idx="5"/>
          </p:nvPr>
        </p:nvSpPr>
        <p:spPr>
          <a:ln/>
        </p:spPr>
        <p:txBody>
          <a:bodyPr/>
          <a:lstStyle/>
          <a:p>
            <a:fld id="{6A88F6BC-CF4A-6749-A1D0-52B97B2CFF1C}" type="slidenum">
              <a:rPr lang="en-US"/>
              <a:pPr/>
              <a:t>33</a:t>
            </a:fld>
            <a:endParaRPr lang="en-US"/>
          </a:p>
        </p:txBody>
      </p:sp>
      <p:sp>
        <p:nvSpPr>
          <p:cNvPr id="380930" name="Rectangle 2"/>
          <p:cNvSpPr>
            <a:spLocks noGrp="1" noRot="1" noChangeAspect="1" noChangeArrowheads="1" noTextEdit="1"/>
          </p:cNvSpPr>
          <p:nvPr>
            <p:ph type="sldImg"/>
          </p:nvPr>
        </p:nvSpPr>
        <p:spPr>
          <a:ln/>
        </p:spPr>
      </p:sp>
      <p:sp>
        <p:nvSpPr>
          <p:cNvPr id="3809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UM-03 Tutorial Evaluating the Effectiveness of User Models by Experiments</a:t>
            </a:r>
          </a:p>
        </p:txBody>
      </p:sp>
      <p:sp>
        <p:nvSpPr>
          <p:cNvPr id="5" name="Rectangle 3"/>
          <p:cNvSpPr>
            <a:spLocks noGrp="1" noChangeArrowheads="1"/>
          </p:cNvSpPr>
          <p:nvPr>
            <p:ph type="dt" idx="1"/>
          </p:nvPr>
        </p:nvSpPr>
        <p:spPr>
          <a:ln/>
        </p:spPr>
        <p:txBody>
          <a:bodyPr/>
          <a:lstStyle/>
          <a:p>
            <a:r>
              <a:rPr lang="en-US"/>
              <a:t>23 June 2003</a:t>
            </a:r>
          </a:p>
        </p:txBody>
      </p:sp>
      <p:sp>
        <p:nvSpPr>
          <p:cNvPr id="7" name="Rectangle 7"/>
          <p:cNvSpPr>
            <a:spLocks noGrp="1" noChangeArrowheads="1"/>
          </p:cNvSpPr>
          <p:nvPr>
            <p:ph type="sldNum" sz="quarter" idx="5"/>
          </p:nvPr>
        </p:nvSpPr>
        <p:spPr>
          <a:ln/>
        </p:spPr>
        <p:txBody>
          <a:bodyPr/>
          <a:lstStyle/>
          <a:p>
            <a:fld id="{6F768E82-557C-0A4F-85C2-CBDE52E1FF97}" type="slidenum">
              <a:rPr lang="en-US"/>
              <a:pPr/>
              <a:t>34</a:t>
            </a:fld>
            <a:endParaRPr lang="en-US"/>
          </a:p>
        </p:txBody>
      </p:sp>
      <p:sp>
        <p:nvSpPr>
          <p:cNvPr id="381954" name="Rectangle 2"/>
          <p:cNvSpPr>
            <a:spLocks noGrp="1" noRot="1" noChangeAspect="1" noChangeArrowheads="1" noTextEdit="1"/>
          </p:cNvSpPr>
          <p:nvPr>
            <p:ph type="sldImg"/>
          </p:nvPr>
        </p:nvSpPr>
        <p:spPr>
          <a:ln/>
        </p:spPr>
      </p:sp>
      <p:sp>
        <p:nvSpPr>
          <p:cNvPr id="3819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UM-03 Tutorial Evaluating the Effectiveness of User Models by Experiments</a:t>
            </a:r>
          </a:p>
        </p:txBody>
      </p:sp>
      <p:sp>
        <p:nvSpPr>
          <p:cNvPr id="5" name="Rectangle 3"/>
          <p:cNvSpPr>
            <a:spLocks noGrp="1" noChangeArrowheads="1"/>
          </p:cNvSpPr>
          <p:nvPr>
            <p:ph type="dt" idx="1"/>
          </p:nvPr>
        </p:nvSpPr>
        <p:spPr>
          <a:ln/>
        </p:spPr>
        <p:txBody>
          <a:bodyPr/>
          <a:lstStyle/>
          <a:p>
            <a:r>
              <a:rPr lang="en-US"/>
              <a:t>23 June 2003</a:t>
            </a:r>
          </a:p>
        </p:txBody>
      </p:sp>
      <p:sp>
        <p:nvSpPr>
          <p:cNvPr id="7" name="Rectangle 7"/>
          <p:cNvSpPr>
            <a:spLocks noGrp="1" noChangeArrowheads="1"/>
          </p:cNvSpPr>
          <p:nvPr>
            <p:ph type="sldNum" sz="quarter" idx="5"/>
          </p:nvPr>
        </p:nvSpPr>
        <p:spPr>
          <a:ln/>
        </p:spPr>
        <p:txBody>
          <a:bodyPr/>
          <a:lstStyle/>
          <a:p>
            <a:fld id="{D68FB352-DF7B-1D41-AABE-8DD6E11DFA71}" type="slidenum">
              <a:rPr lang="en-US"/>
              <a:pPr/>
              <a:t>35</a:t>
            </a:fld>
            <a:endParaRPr lang="en-US"/>
          </a:p>
        </p:txBody>
      </p:sp>
      <p:sp>
        <p:nvSpPr>
          <p:cNvPr id="382978" name="Rectangle 2"/>
          <p:cNvSpPr>
            <a:spLocks noGrp="1" noRot="1" noChangeAspect="1" noChangeArrowheads="1" noTextEdit="1"/>
          </p:cNvSpPr>
          <p:nvPr>
            <p:ph type="sldImg"/>
          </p:nvPr>
        </p:nvSpPr>
        <p:spPr>
          <a:ln/>
        </p:spPr>
      </p:sp>
      <p:sp>
        <p:nvSpPr>
          <p:cNvPr id="3829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UM-03 Tutorial Evaluating the Effectiveness of User Models by Experiments</a:t>
            </a:r>
          </a:p>
        </p:txBody>
      </p:sp>
      <p:sp>
        <p:nvSpPr>
          <p:cNvPr id="5" name="Rectangle 3"/>
          <p:cNvSpPr>
            <a:spLocks noGrp="1" noChangeArrowheads="1"/>
          </p:cNvSpPr>
          <p:nvPr>
            <p:ph type="dt" idx="1"/>
          </p:nvPr>
        </p:nvSpPr>
        <p:spPr>
          <a:ln/>
        </p:spPr>
        <p:txBody>
          <a:bodyPr/>
          <a:lstStyle/>
          <a:p>
            <a:r>
              <a:rPr lang="en-US"/>
              <a:t>23 June 2003</a:t>
            </a:r>
          </a:p>
        </p:txBody>
      </p:sp>
      <p:sp>
        <p:nvSpPr>
          <p:cNvPr id="7" name="Rectangle 7"/>
          <p:cNvSpPr>
            <a:spLocks noGrp="1" noChangeArrowheads="1"/>
          </p:cNvSpPr>
          <p:nvPr>
            <p:ph type="sldNum" sz="quarter" idx="5"/>
          </p:nvPr>
        </p:nvSpPr>
        <p:spPr>
          <a:ln/>
        </p:spPr>
        <p:txBody>
          <a:bodyPr/>
          <a:lstStyle/>
          <a:p>
            <a:fld id="{4C5A0FA3-489A-3549-9E64-69C8E412646F}" type="slidenum">
              <a:rPr lang="en-US"/>
              <a:pPr/>
              <a:t>36</a:t>
            </a:fld>
            <a:endParaRPr lang="en-US"/>
          </a:p>
        </p:txBody>
      </p:sp>
      <p:sp>
        <p:nvSpPr>
          <p:cNvPr id="384002" name="Rectangle 2"/>
          <p:cNvSpPr>
            <a:spLocks noGrp="1" noRot="1" noChangeAspect="1" noChangeArrowheads="1" noTextEdit="1"/>
          </p:cNvSpPr>
          <p:nvPr>
            <p:ph type="sldImg"/>
          </p:nvPr>
        </p:nvSpPr>
        <p:spPr>
          <a:ln/>
        </p:spPr>
      </p:sp>
      <p:sp>
        <p:nvSpPr>
          <p:cNvPr id="3840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UM-03 Tutorial Evaluating the Effectiveness of User Models by Experiments</a:t>
            </a:r>
          </a:p>
        </p:txBody>
      </p:sp>
      <p:sp>
        <p:nvSpPr>
          <p:cNvPr id="5" name="Rectangle 3"/>
          <p:cNvSpPr>
            <a:spLocks noGrp="1" noChangeArrowheads="1"/>
          </p:cNvSpPr>
          <p:nvPr>
            <p:ph type="dt" idx="1"/>
          </p:nvPr>
        </p:nvSpPr>
        <p:spPr>
          <a:ln/>
        </p:spPr>
        <p:txBody>
          <a:bodyPr/>
          <a:lstStyle/>
          <a:p>
            <a:r>
              <a:rPr lang="en-US"/>
              <a:t>23 June 2003</a:t>
            </a:r>
          </a:p>
        </p:txBody>
      </p:sp>
      <p:sp>
        <p:nvSpPr>
          <p:cNvPr id="7" name="Rectangle 7"/>
          <p:cNvSpPr>
            <a:spLocks noGrp="1" noChangeArrowheads="1"/>
          </p:cNvSpPr>
          <p:nvPr>
            <p:ph type="sldNum" sz="quarter" idx="5"/>
          </p:nvPr>
        </p:nvSpPr>
        <p:spPr>
          <a:ln/>
        </p:spPr>
        <p:txBody>
          <a:bodyPr/>
          <a:lstStyle/>
          <a:p>
            <a:fld id="{BA57DBF5-B5DF-EE49-8658-3DF5535A6FBA}" type="slidenum">
              <a:rPr lang="en-US"/>
              <a:pPr/>
              <a:t>37</a:t>
            </a:fld>
            <a:endParaRPr lang="en-US"/>
          </a:p>
        </p:txBody>
      </p:sp>
      <p:sp>
        <p:nvSpPr>
          <p:cNvPr id="385026" name="Rectangle 2"/>
          <p:cNvSpPr>
            <a:spLocks noGrp="1" noRot="1" noChangeAspect="1" noChangeArrowheads="1" noTextEdit="1"/>
          </p:cNvSpPr>
          <p:nvPr>
            <p:ph type="sldImg"/>
          </p:nvPr>
        </p:nvSpPr>
        <p:spPr>
          <a:ln/>
        </p:spPr>
      </p:sp>
      <p:sp>
        <p:nvSpPr>
          <p:cNvPr id="3850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UM-03 Tutorial Evaluating the Effectiveness of User Models by Experiments</a:t>
            </a:r>
          </a:p>
        </p:txBody>
      </p:sp>
      <p:sp>
        <p:nvSpPr>
          <p:cNvPr id="5" name="Rectangle 3"/>
          <p:cNvSpPr>
            <a:spLocks noGrp="1" noChangeArrowheads="1"/>
          </p:cNvSpPr>
          <p:nvPr>
            <p:ph type="dt" idx="1"/>
          </p:nvPr>
        </p:nvSpPr>
        <p:spPr>
          <a:ln/>
        </p:spPr>
        <p:txBody>
          <a:bodyPr/>
          <a:lstStyle/>
          <a:p>
            <a:r>
              <a:rPr lang="en-US"/>
              <a:t>23 June 2003</a:t>
            </a:r>
          </a:p>
        </p:txBody>
      </p:sp>
      <p:sp>
        <p:nvSpPr>
          <p:cNvPr id="7" name="Rectangle 7"/>
          <p:cNvSpPr>
            <a:spLocks noGrp="1" noChangeArrowheads="1"/>
          </p:cNvSpPr>
          <p:nvPr>
            <p:ph type="sldNum" sz="quarter" idx="5"/>
          </p:nvPr>
        </p:nvSpPr>
        <p:spPr>
          <a:ln/>
        </p:spPr>
        <p:txBody>
          <a:bodyPr/>
          <a:lstStyle/>
          <a:p>
            <a:fld id="{2EB79F10-9AAB-7A48-B835-7344F72DCFC8}" type="slidenum">
              <a:rPr lang="en-US"/>
              <a:pPr/>
              <a:t>38</a:t>
            </a:fld>
            <a:endParaRPr lang="en-US"/>
          </a:p>
        </p:txBody>
      </p:sp>
      <p:sp>
        <p:nvSpPr>
          <p:cNvPr id="386050" name="Rectangle 2"/>
          <p:cNvSpPr>
            <a:spLocks noGrp="1" noRot="1" noChangeAspect="1" noChangeArrowheads="1" noTextEdit="1"/>
          </p:cNvSpPr>
          <p:nvPr>
            <p:ph type="sldImg"/>
          </p:nvPr>
        </p:nvSpPr>
        <p:spPr>
          <a:ln/>
        </p:spPr>
      </p:sp>
      <p:sp>
        <p:nvSpPr>
          <p:cNvPr id="3860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UM-03 Tutorial Evaluating the Effectiveness of User Models by Experiments</a:t>
            </a:r>
          </a:p>
        </p:txBody>
      </p:sp>
      <p:sp>
        <p:nvSpPr>
          <p:cNvPr id="5" name="Rectangle 3"/>
          <p:cNvSpPr>
            <a:spLocks noGrp="1" noChangeArrowheads="1"/>
          </p:cNvSpPr>
          <p:nvPr>
            <p:ph type="dt" idx="1"/>
          </p:nvPr>
        </p:nvSpPr>
        <p:spPr>
          <a:ln/>
        </p:spPr>
        <p:txBody>
          <a:bodyPr/>
          <a:lstStyle/>
          <a:p>
            <a:r>
              <a:rPr lang="en-US"/>
              <a:t>23 June 2003</a:t>
            </a:r>
          </a:p>
        </p:txBody>
      </p:sp>
      <p:sp>
        <p:nvSpPr>
          <p:cNvPr id="7" name="Rectangle 7"/>
          <p:cNvSpPr>
            <a:spLocks noGrp="1" noChangeArrowheads="1"/>
          </p:cNvSpPr>
          <p:nvPr>
            <p:ph type="sldNum" sz="quarter" idx="5"/>
          </p:nvPr>
        </p:nvSpPr>
        <p:spPr>
          <a:ln/>
        </p:spPr>
        <p:txBody>
          <a:bodyPr/>
          <a:lstStyle/>
          <a:p>
            <a:fld id="{4A21B22B-E01C-4846-BCA0-F33B71EE3FD8}" type="slidenum">
              <a:rPr lang="en-US"/>
              <a:pPr/>
              <a:t>39</a:t>
            </a:fld>
            <a:endParaRPr lang="en-US"/>
          </a:p>
        </p:txBody>
      </p:sp>
      <p:sp>
        <p:nvSpPr>
          <p:cNvPr id="387074" name="Rectangle 2"/>
          <p:cNvSpPr>
            <a:spLocks noGrp="1" noRot="1" noChangeAspect="1" noChangeArrowheads="1" noTextEdit="1"/>
          </p:cNvSpPr>
          <p:nvPr>
            <p:ph type="sldImg"/>
          </p:nvPr>
        </p:nvSpPr>
        <p:spPr>
          <a:ln/>
        </p:spPr>
      </p:sp>
      <p:sp>
        <p:nvSpPr>
          <p:cNvPr id="3870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UM-03 Tutorial Evaluating the Effectiveness of User Models by Experiments</a:t>
            </a:r>
          </a:p>
        </p:txBody>
      </p:sp>
      <p:sp>
        <p:nvSpPr>
          <p:cNvPr id="5" name="Rectangle 3"/>
          <p:cNvSpPr>
            <a:spLocks noGrp="1" noChangeArrowheads="1"/>
          </p:cNvSpPr>
          <p:nvPr>
            <p:ph type="dt" idx="1"/>
          </p:nvPr>
        </p:nvSpPr>
        <p:spPr>
          <a:ln/>
        </p:spPr>
        <p:txBody>
          <a:bodyPr/>
          <a:lstStyle/>
          <a:p>
            <a:r>
              <a:rPr lang="en-US"/>
              <a:t>23 June 2003</a:t>
            </a:r>
          </a:p>
        </p:txBody>
      </p:sp>
      <p:sp>
        <p:nvSpPr>
          <p:cNvPr id="7" name="Rectangle 7"/>
          <p:cNvSpPr>
            <a:spLocks noGrp="1" noChangeArrowheads="1"/>
          </p:cNvSpPr>
          <p:nvPr>
            <p:ph type="sldNum" sz="quarter" idx="5"/>
          </p:nvPr>
        </p:nvSpPr>
        <p:spPr>
          <a:ln/>
        </p:spPr>
        <p:txBody>
          <a:bodyPr/>
          <a:lstStyle/>
          <a:p>
            <a:fld id="{90545783-19E2-2A46-B551-B013946FA38A}" type="slidenum">
              <a:rPr lang="en-US"/>
              <a:pPr/>
              <a:t>4</a:t>
            </a:fld>
            <a:endParaRPr lang="en-US"/>
          </a:p>
        </p:txBody>
      </p:sp>
      <p:sp>
        <p:nvSpPr>
          <p:cNvPr id="348162" name="Rectangle 2"/>
          <p:cNvSpPr>
            <a:spLocks noGrp="1" noRot="1" noChangeAspect="1" noChangeArrowheads="1" noTextEdit="1"/>
          </p:cNvSpPr>
          <p:nvPr>
            <p:ph type="sldImg"/>
          </p:nvPr>
        </p:nvSpPr>
        <p:spPr>
          <a:ln/>
        </p:spPr>
      </p:sp>
      <p:sp>
        <p:nvSpPr>
          <p:cNvPr id="348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UM-03 Tutorial Evaluating the Effectiveness of User Models by Experiments</a:t>
            </a:r>
          </a:p>
        </p:txBody>
      </p:sp>
      <p:sp>
        <p:nvSpPr>
          <p:cNvPr id="5" name="Rectangle 3"/>
          <p:cNvSpPr>
            <a:spLocks noGrp="1" noChangeArrowheads="1"/>
          </p:cNvSpPr>
          <p:nvPr>
            <p:ph type="dt" idx="1"/>
          </p:nvPr>
        </p:nvSpPr>
        <p:spPr>
          <a:ln/>
        </p:spPr>
        <p:txBody>
          <a:bodyPr/>
          <a:lstStyle/>
          <a:p>
            <a:r>
              <a:rPr lang="en-US"/>
              <a:t>23 June 2003</a:t>
            </a:r>
          </a:p>
        </p:txBody>
      </p:sp>
      <p:sp>
        <p:nvSpPr>
          <p:cNvPr id="7" name="Rectangle 7"/>
          <p:cNvSpPr>
            <a:spLocks noGrp="1" noChangeArrowheads="1"/>
          </p:cNvSpPr>
          <p:nvPr>
            <p:ph type="sldNum" sz="quarter" idx="5"/>
          </p:nvPr>
        </p:nvSpPr>
        <p:spPr>
          <a:ln/>
        </p:spPr>
        <p:txBody>
          <a:bodyPr/>
          <a:lstStyle/>
          <a:p>
            <a:fld id="{F8F04141-5BE6-804B-9242-BD480F8998D1}" type="slidenum">
              <a:rPr lang="en-US"/>
              <a:pPr/>
              <a:t>40</a:t>
            </a:fld>
            <a:endParaRPr lang="en-US"/>
          </a:p>
        </p:txBody>
      </p:sp>
      <p:sp>
        <p:nvSpPr>
          <p:cNvPr id="388098" name="Rectangle 2"/>
          <p:cNvSpPr>
            <a:spLocks noGrp="1" noRot="1" noChangeAspect="1" noChangeArrowheads="1" noTextEdit="1"/>
          </p:cNvSpPr>
          <p:nvPr>
            <p:ph type="sldImg"/>
          </p:nvPr>
        </p:nvSpPr>
        <p:spPr>
          <a:ln/>
        </p:spPr>
      </p:sp>
      <p:sp>
        <p:nvSpPr>
          <p:cNvPr id="388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UM-03 Tutorial Evaluating the Effectiveness of User Models by Experiments</a:t>
            </a:r>
          </a:p>
        </p:txBody>
      </p:sp>
      <p:sp>
        <p:nvSpPr>
          <p:cNvPr id="5" name="Rectangle 3"/>
          <p:cNvSpPr>
            <a:spLocks noGrp="1" noChangeArrowheads="1"/>
          </p:cNvSpPr>
          <p:nvPr>
            <p:ph type="dt" idx="1"/>
          </p:nvPr>
        </p:nvSpPr>
        <p:spPr>
          <a:ln/>
        </p:spPr>
        <p:txBody>
          <a:bodyPr/>
          <a:lstStyle/>
          <a:p>
            <a:r>
              <a:rPr lang="en-US"/>
              <a:t>23 June 2003</a:t>
            </a:r>
          </a:p>
        </p:txBody>
      </p:sp>
      <p:sp>
        <p:nvSpPr>
          <p:cNvPr id="7" name="Rectangle 7"/>
          <p:cNvSpPr>
            <a:spLocks noGrp="1" noChangeArrowheads="1"/>
          </p:cNvSpPr>
          <p:nvPr>
            <p:ph type="sldNum" sz="quarter" idx="5"/>
          </p:nvPr>
        </p:nvSpPr>
        <p:spPr>
          <a:ln/>
        </p:spPr>
        <p:txBody>
          <a:bodyPr/>
          <a:lstStyle/>
          <a:p>
            <a:fld id="{C2821030-2306-E945-AECE-209C542C14EB}" type="slidenum">
              <a:rPr lang="en-US"/>
              <a:pPr/>
              <a:t>41</a:t>
            </a:fld>
            <a:endParaRPr lang="en-US"/>
          </a:p>
        </p:txBody>
      </p:sp>
      <p:sp>
        <p:nvSpPr>
          <p:cNvPr id="389122" name="Rectangle 2"/>
          <p:cNvSpPr>
            <a:spLocks noGrp="1" noRot="1" noChangeAspect="1" noChangeArrowheads="1" noTextEdit="1"/>
          </p:cNvSpPr>
          <p:nvPr>
            <p:ph type="sldImg"/>
          </p:nvPr>
        </p:nvSpPr>
        <p:spPr>
          <a:ln/>
        </p:spPr>
      </p:sp>
      <p:sp>
        <p:nvSpPr>
          <p:cNvPr id="3891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UM-03 Tutorial Evaluating the Effectiveness of User Models by Experiments</a:t>
            </a:r>
          </a:p>
        </p:txBody>
      </p:sp>
      <p:sp>
        <p:nvSpPr>
          <p:cNvPr id="5" name="Rectangle 3"/>
          <p:cNvSpPr>
            <a:spLocks noGrp="1" noChangeArrowheads="1"/>
          </p:cNvSpPr>
          <p:nvPr>
            <p:ph type="dt" idx="1"/>
          </p:nvPr>
        </p:nvSpPr>
        <p:spPr>
          <a:ln/>
        </p:spPr>
        <p:txBody>
          <a:bodyPr/>
          <a:lstStyle/>
          <a:p>
            <a:r>
              <a:rPr lang="en-US"/>
              <a:t>23 June 2003</a:t>
            </a:r>
          </a:p>
        </p:txBody>
      </p:sp>
      <p:sp>
        <p:nvSpPr>
          <p:cNvPr id="7" name="Rectangle 7"/>
          <p:cNvSpPr>
            <a:spLocks noGrp="1" noChangeArrowheads="1"/>
          </p:cNvSpPr>
          <p:nvPr>
            <p:ph type="sldNum" sz="quarter" idx="5"/>
          </p:nvPr>
        </p:nvSpPr>
        <p:spPr>
          <a:ln/>
        </p:spPr>
        <p:txBody>
          <a:bodyPr/>
          <a:lstStyle/>
          <a:p>
            <a:fld id="{6E549747-B5E7-E74E-BBA3-55C003EBE5FE}" type="slidenum">
              <a:rPr lang="en-US"/>
              <a:pPr/>
              <a:t>42</a:t>
            </a:fld>
            <a:endParaRPr lang="en-US"/>
          </a:p>
        </p:txBody>
      </p:sp>
      <p:sp>
        <p:nvSpPr>
          <p:cNvPr id="390146" name="Rectangle 2"/>
          <p:cNvSpPr>
            <a:spLocks noGrp="1" noRot="1" noChangeAspect="1" noChangeArrowheads="1" noTextEdit="1"/>
          </p:cNvSpPr>
          <p:nvPr>
            <p:ph type="sldImg"/>
          </p:nvPr>
        </p:nvSpPr>
        <p:spPr>
          <a:ln/>
        </p:spPr>
      </p:sp>
      <p:sp>
        <p:nvSpPr>
          <p:cNvPr id="3901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UM-03 Tutorial Evaluating the Effectiveness of User Models by Experiments</a:t>
            </a:r>
          </a:p>
        </p:txBody>
      </p:sp>
      <p:sp>
        <p:nvSpPr>
          <p:cNvPr id="5" name="Rectangle 3"/>
          <p:cNvSpPr>
            <a:spLocks noGrp="1" noChangeArrowheads="1"/>
          </p:cNvSpPr>
          <p:nvPr>
            <p:ph type="dt" idx="1"/>
          </p:nvPr>
        </p:nvSpPr>
        <p:spPr>
          <a:ln/>
        </p:spPr>
        <p:txBody>
          <a:bodyPr/>
          <a:lstStyle/>
          <a:p>
            <a:r>
              <a:rPr lang="en-US"/>
              <a:t>23 June 2003</a:t>
            </a:r>
          </a:p>
        </p:txBody>
      </p:sp>
      <p:sp>
        <p:nvSpPr>
          <p:cNvPr id="7" name="Rectangle 7"/>
          <p:cNvSpPr>
            <a:spLocks noGrp="1" noChangeArrowheads="1"/>
          </p:cNvSpPr>
          <p:nvPr>
            <p:ph type="sldNum" sz="quarter" idx="5"/>
          </p:nvPr>
        </p:nvSpPr>
        <p:spPr>
          <a:ln/>
        </p:spPr>
        <p:txBody>
          <a:bodyPr/>
          <a:lstStyle/>
          <a:p>
            <a:fld id="{220C0A05-8564-0C4B-8DE5-644088F1AFD9}" type="slidenum">
              <a:rPr lang="en-US"/>
              <a:pPr/>
              <a:t>43</a:t>
            </a:fld>
            <a:endParaRPr lang="en-US"/>
          </a:p>
        </p:txBody>
      </p:sp>
      <p:sp>
        <p:nvSpPr>
          <p:cNvPr id="391170" name="Rectangle 2"/>
          <p:cNvSpPr>
            <a:spLocks noGrp="1" noRot="1" noChangeAspect="1" noChangeArrowheads="1" noTextEdit="1"/>
          </p:cNvSpPr>
          <p:nvPr>
            <p:ph type="sldImg"/>
          </p:nvPr>
        </p:nvSpPr>
        <p:spPr>
          <a:ln/>
        </p:spPr>
      </p:sp>
      <p:sp>
        <p:nvSpPr>
          <p:cNvPr id="3911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UM-03 Tutorial Evaluating the Effectiveness of User Models by Experiments</a:t>
            </a:r>
          </a:p>
        </p:txBody>
      </p:sp>
      <p:sp>
        <p:nvSpPr>
          <p:cNvPr id="5" name="Rectangle 3"/>
          <p:cNvSpPr>
            <a:spLocks noGrp="1" noChangeArrowheads="1"/>
          </p:cNvSpPr>
          <p:nvPr>
            <p:ph type="dt" idx="1"/>
          </p:nvPr>
        </p:nvSpPr>
        <p:spPr>
          <a:ln/>
        </p:spPr>
        <p:txBody>
          <a:bodyPr/>
          <a:lstStyle/>
          <a:p>
            <a:r>
              <a:rPr lang="en-US"/>
              <a:t>23 June 2003</a:t>
            </a:r>
          </a:p>
        </p:txBody>
      </p:sp>
      <p:sp>
        <p:nvSpPr>
          <p:cNvPr id="7" name="Rectangle 7"/>
          <p:cNvSpPr>
            <a:spLocks noGrp="1" noChangeArrowheads="1"/>
          </p:cNvSpPr>
          <p:nvPr>
            <p:ph type="sldNum" sz="quarter" idx="5"/>
          </p:nvPr>
        </p:nvSpPr>
        <p:spPr>
          <a:ln/>
        </p:spPr>
        <p:txBody>
          <a:bodyPr/>
          <a:lstStyle/>
          <a:p>
            <a:fld id="{25AA8DA5-A31C-0644-AA5E-9FC49B808CD6}" type="slidenum">
              <a:rPr lang="en-US"/>
              <a:pPr/>
              <a:t>44</a:t>
            </a:fld>
            <a:endParaRPr lang="en-US"/>
          </a:p>
        </p:txBody>
      </p:sp>
      <p:sp>
        <p:nvSpPr>
          <p:cNvPr id="392194" name="Rectangle 2"/>
          <p:cNvSpPr>
            <a:spLocks noGrp="1" noRot="1" noChangeAspect="1" noChangeArrowheads="1" noTextEdit="1"/>
          </p:cNvSpPr>
          <p:nvPr>
            <p:ph type="sldImg"/>
          </p:nvPr>
        </p:nvSpPr>
        <p:spPr>
          <a:ln/>
        </p:spPr>
      </p:sp>
      <p:sp>
        <p:nvSpPr>
          <p:cNvPr id="392195" name="Rectangle 3"/>
          <p:cNvSpPr>
            <a:spLocks noGrp="1" noChangeArrowheads="1"/>
          </p:cNvSpPr>
          <p:nvPr>
            <p:ph type="body" idx="1"/>
          </p:nvPr>
        </p:nvSpPr>
        <p:spPr/>
        <p:txBody>
          <a:bodyPr/>
          <a:lstStyle/>
          <a:p>
            <a:r>
              <a:rPr lang="en-US"/>
              <a:t>Consider trying to study people who get perfect SAT scores.  The next time these people take an SAT test, they probably won’t get a perfect score.  Likewise if you want to study people who got everything wrong on a particular test, the next time these same people take the same or a similar test, they probably won’t get all wrong again.  This tendency of people with extreme scores to tend to drift back toward the middle is called statistical regression.</a:t>
            </a:r>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UM-03 Tutorial Evaluating the Effectiveness of User Models by Experiments</a:t>
            </a:r>
          </a:p>
        </p:txBody>
      </p:sp>
      <p:sp>
        <p:nvSpPr>
          <p:cNvPr id="5" name="Rectangle 3"/>
          <p:cNvSpPr>
            <a:spLocks noGrp="1" noChangeArrowheads="1"/>
          </p:cNvSpPr>
          <p:nvPr>
            <p:ph type="dt" idx="1"/>
          </p:nvPr>
        </p:nvSpPr>
        <p:spPr>
          <a:ln/>
        </p:spPr>
        <p:txBody>
          <a:bodyPr/>
          <a:lstStyle/>
          <a:p>
            <a:r>
              <a:rPr lang="en-US"/>
              <a:t>23 June 2003</a:t>
            </a:r>
          </a:p>
        </p:txBody>
      </p:sp>
      <p:sp>
        <p:nvSpPr>
          <p:cNvPr id="7" name="Rectangle 7"/>
          <p:cNvSpPr>
            <a:spLocks noGrp="1" noChangeArrowheads="1"/>
          </p:cNvSpPr>
          <p:nvPr>
            <p:ph type="sldNum" sz="quarter" idx="5"/>
          </p:nvPr>
        </p:nvSpPr>
        <p:spPr>
          <a:ln/>
        </p:spPr>
        <p:txBody>
          <a:bodyPr/>
          <a:lstStyle/>
          <a:p>
            <a:fld id="{88B6BBC3-00C1-4840-ABEA-FED325A8C8AC}" type="slidenum">
              <a:rPr lang="en-US"/>
              <a:pPr/>
              <a:t>45</a:t>
            </a:fld>
            <a:endParaRPr lang="en-US"/>
          </a:p>
        </p:txBody>
      </p:sp>
      <p:sp>
        <p:nvSpPr>
          <p:cNvPr id="393218" name="Rectangle 2"/>
          <p:cNvSpPr>
            <a:spLocks noGrp="1" noRot="1" noChangeAspect="1" noChangeArrowheads="1" noTextEdit="1"/>
          </p:cNvSpPr>
          <p:nvPr>
            <p:ph type="sldImg"/>
          </p:nvPr>
        </p:nvSpPr>
        <p:spPr>
          <a:ln/>
        </p:spPr>
      </p:sp>
      <p:sp>
        <p:nvSpPr>
          <p:cNvPr id="3932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UM-03 Tutorial Evaluating the Effectiveness of User Models by Experiments</a:t>
            </a:r>
          </a:p>
        </p:txBody>
      </p:sp>
      <p:sp>
        <p:nvSpPr>
          <p:cNvPr id="5" name="Rectangle 3"/>
          <p:cNvSpPr>
            <a:spLocks noGrp="1" noChangeArrowheads="1"/>
          </p:cNvSpPr>
          <p:nvPr>
            <p:ph type="dt" idx="1"/>
          </p:nvPr>
        </p:nvSpPr>
        <p:spPr>
          <a:ln/>
        </p:spPr>
        <p:txBody>
          <a:bodyPr/>
          <a:lstStyle/>
          <a:p>
            <a:r>
              <a:rPr lang="en-US"/>
              <a:t>23 June 2003</a:t>
            </a:r>
          </a:p>
        </p:txBody>
      </p:sp>
      <p:sp>
        <p:nvSpPr>
          <p:cNvPr id="7" name="Rectangle 7"/>
          <p:cNvSpPr>
            <a:spLocks noGrp="1" noChangeArrowheads="1"/>
          </p:cNvSpPr>
          <p:nvPr>
            <p:ph type="sldNum" sz="quarter" idx="5"/>
          </p:nvPr>
        </p:nvSpPr>
        <p:spPr>
          <a:ln/>
        </p:spPr>
        <p:txBody>
          <a:bodyPr/>
          <a:lstStyle/>
          <a:p>
            <a:fld id="{A19F85BD-C319-5646-B458-86CBFC92172E}" type="slidenum">
              <a:rPr lang="en-US"/>
              <a:pPr/>
              <a:t>46</a:t>
            </a:fld>
            <a:endParaRPr lang="en-US"/>
          </a:p>
        </p:txBody>
      </p:sp>
      <p:sp>
        <p:nvSpPr>
          <p:cNvPr id="394242" name="Rectangle 2"/>
          <p:cNvSpPr>
            <a:spLocks noGrp="1" noRot="1" noChangeAspect="1" noChangeArrowheads="1" noTextEdit="1"/>
          </p:cNvSpPr>
          <p:nvPr>
            <p:ph type="sldImg"/>
          </p:nvPr>
        </p:nvSpPr>
        <p:spPr>
          <a:ln/>
        </p:spPr>
      </p:sp>
      <p:sp>
        <p:nvSpPr>
          <p:cNvPr id="3942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UM-03 Tutorial Evaluating the Effectiveness of User Models by Experiments</a:t>
            </a:r>
          </a:p>
        </p:txBody>
      </p:sp>
      <p:sp>
        <p:nvSpPr>
          <p:cNvPr id="5" name="Rectangle 3"/>
          <p:cNvSpPr>
            <a:spLocks noGrp="1" noChangeArrowheads="1"/>
          </p:cNvSpPr>
          <p:nvPr>
            <p:ph type="dt" idx="1"/>
          </p:nvPr>
        </p:nvSpPr>
        <p:spPr>
          <a:ln/>
        </p:spPr>
        <p:txBody>
          <a:bodyPr/>
          <a:lstStyle/>
          <a:p>
            <a:r>
              <a:rPr lang="en-US"/>
              <a:t>23 June 2003</a:t>
            </a:r>
          </a:p>
        </p:txBody>
      </p:sp>
      <p:sp>
        <p:nvSpPr>
          <p:cNvPr id="7" name="Rectangle 7"/>
          <p:cNvSpPr>
            <a:spLocks noGrp="1" noChangeArrowheads="1"/>
          </p:cNvSpPr>
          <p:nvPr>
            <p:ph type="sldNum" sz="quarter" idx="5"/>
          </p:nvPr>
        </p:nvSpPr>
        <p:spPr>
          <a:ln/>
        </p:spPr>
        <p:txBody>
          <a:bodyPr/>
          <a:lstStyle/>
          <a:p>
            <a:fld id="{6E83DF79-3431-7646-A94D-B404AB1CD108}" type="slidenum">
              <a:rPr lang="en-US"/>
              <a:pPr/>
              <a:t>47</a:t>
            </a:fld>
            <a:endParaRPr lang="en-US"/>
          </a:p>
        </p:txBody>
      </p:sp>
      <p:sp>
        <p:nvSpPr>
          <p:cNvPr id="395266" name="Rectangle 2"/>
          <p:cNvSpPr>
            <a:spLocks noGrp="1" noRot="1" noChangeAspect="1" noChangeArrowheads="1" noTextEdit="1"/>
          </p:cNvSpPr>
          <p:nvPr>
            <p:ph type="sldImg"/>
          </p:nvPr>
        </p:nvSpPr>
        <p:spPr>
          <a:ln/>
        </p:spPr>
      </p:sp>
      <p:sp>
        <p:nvSpPr>
          <p:cNvPr id="395267" name="Rectangle 3"/>
          <p:cNvSpPr>
            <a:spLocks noGrp="1" noChangeArrowheads="1"/>
          </p:cNvSpPr>
          <p:nvPr>
            <p:ph type="body" idx="1"/>
          </p:nvPr>
        </p:nvSpPr>
        <p:spPr/>
        <p:txBody>
          <a:bodyPr/>
          <a:lstStyle/>
          <a:p>
            <a:r>
              <a:rPr lang="en-US"/>
              <a:t>If you do not describe your independent variables correctly, then it becomes impossible for others to reproduce your experiment or sometimes even to understand your experiment.</a:t>
            </a:r>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UM-03 Tutorial Evaluating the Effectiveness of User Models by Experiments</a:t>
            </a:r>
          </a:p>
        </p:txBody>
      </p:sp>
      <p:sp>
        <p:nvSpPr>
          <p:cNvPr id="5" name="Rectangle 3"/>
          <p:cNvSpPr>
            <a:spLocks noGrp="1" noChangeArrowheads="1"/>
          </p:cNvSpPr>
          <p:nvPr>
            <p:ph type="dt" idx="1"/>
          </p:nvPr>
        </p:nvSpPr>
        <p:spPr>
          <a:ln/>
        </p:spPr>
        <p:txBody>
          <a:bodyPr/>
          <a:lstStyle/>
          <a:p>
            <a:r>
              <a:rPr lang="en-US"/>
              <a:t>23 June 2003</a:t>
            </a:r>
          </a:p>
        </p:txBody>
      </p:sp>
      <p:sp>
        <p:nvSpPr>
          <p:cNvPr id="7" name="Rectangle 7"/>
          <p:cNvSpPr>
            <a:spLocks noGrp="1" noChangeArrowheads="1"/>
          </p:cNvSpPr>
          <p:nvPr>
            <p:ph type="sldNum" sz="quarter" idx="5"/>
          </p:nvPr>
        </p:nvSpPr>
        <p:spPr>
          <a:ln/>
        </p:spPr>
        <p:txBody>
          <a:bodyPr/>
          <a:lstStyle/>
          <a:p>
            <a:fld id="{54204554-F3E3-2948-B14E-FCCCA5778F78}" type="slidenum">
              <a:rPr lang="en-US"/>
              <a:pPr/>
              <a:t>48</a:t>
            </a:fld>
            <a:endParaRPr lang="en-US"/>
          </a:p>
        </p:txBody>
      </p:sp>
      <p:sp>
        <p:nvSpPr>
          <p:cNvPr id="396290" name="Rectangle 2"/>
          <p:cNvSpPr>
            <a:spLocks noGrp="1" noRot="1" noChangeAspect="1" noChangeArrowheads="1" noTextEdit="1"/>
          </p:cNvSpPr>
          <p:nvPr>
            <p:ph type="sldImg"/>
          </p:nvPr>
        </p:nvSpPr>
        <p:spPr>
          <a:ln/>
        </p:spPr>
      </p:sp>
      <p:sp>
        <p:nvSpPr>
          <p:cNvPr id="396291" name="Rectangle 3"/>
          <p:cNvSpPr>
            <a:spLocks noGrp="1" noChangeArrowheads="1"/>
          </p:cNvSpPr>
          <p:nvPr>
            <p:ph type="body" idx="1"/>
          </p:nvPr>
        </p:nvSpPr>
        <p:spPr/>
        <p:txBody>
          <a:bodyPr/>
          <a:lstStyle/>
          <a:p>
            <a:r>
              <a:rPr lang="en-US"/>
              <a:t>Experiments at the Hawthorn Works factory found that any change in lighting led to a temporary improvement in productivity because workers expected the change to help.  Robert Rosenthal and Lenore Jacobson studied the Pygmalion effect: random students that teachers were led to expect better performance from actually did do better.  The Golem effect is for negative self-fulfilling prophecies.</a:t>
            </a:r>
          </a:p>
        </p:txBody>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UM-03 Tutorial Evaluating the Effectiveness of User Models by Experiments</a:t>
            </a:r>
          </a:p>
        </p:txBody>
      </p:sp>
      <p:sp>
        <p:nvSpPr>
          <p:cNvPr id="5" name="Rectangle 3"/>
          <p:cNvSpPr>
            <a:spLocks noGrp="1" noChangeArrowheads="1"/>
          </p:cNvSpPr>
          <p:nvPr>
            <p:ph type="dt" idx="1"/>
          </p:nvPr>
        </p:nvSpPr>
        <p:spPr>
          <a:ln/>
        </p:spPr>
        <p:txBody>
          <a:bodyPr/>
          <a:lstStyle/>
          <a:p>
            <a:r>
              <a:rPr lang="en-US"/>
              <a:t>23 June 2003</a:t>
            </a:r>
          </a:p>
        </p:txBody>
      </p:sp>
      <p:sp>
        <p:nvSpPr>
          <p:cNvPr id="7" name="Rectangle 7"/>
          <p:cNvSpPr>
            <a:spLocks noGrp="1" noChangeArrowheads="1"/>
          </p:cNvSpPr>
          <p:nvPr>
            <p:ph type="sldNum" sz="quarter" idx="5"/>
          </p:nvPr>
        </p:nvSpPr>
        <p:spPr>
          <a:ln/>
        </p:spPr>
        <p:txBody>
          <a:bodyPr/>
          <a:lstStyle/>
          <a:p>
            <a:fld id="{6DD7F245-6C59-364B-8986-36FA46857911}" type="slidenum">
              <a:rPr lang="en-US"/>
              <a:pPr/>
              <a:t>49</a:t>
            </a:fld>
            <a:endParaRPr lang="en-US"/>
          </a:p>
        </p:txBody>
      </p:sp>
      <p:sp>
        <p:nvSpPr>
          <p:cNvPr id="397314" name="Rectangle 2"/>
          <p:cNvSpPr>
            <a:spLocks noGrp="1" noRot="1" noChangeAspect="1" noChangeArrowheads="1" noTextEdit="1"/>
          </p:cNvSpPr>
          <p:nvPr>
            <p:ph type="sldImg"/>
          </p:nvPr>
        </p:nvSpPr>
        <p:spPr>
          <a:ln/>
        </p:spPr>
      </p:sp>
      <p:sp>
        <p:nvSpPr>
          <p:cNvPr id="397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UM-03 Tutorial Evaluating the Effectiveness of User Models by Experiments</a:t>
            </a:r>
          </a:p>
        </p:txBody>
      </p:sp>
      <p:sp>
        <p:nvSpPr>
          <p:cNvPr id="5" name="Rectangle 3"/>
          <p:cNvSpPr>
            <a:spLocks noGrp="1" noChangeArrowheads="1"/>
          </p:cNvSpPr>
          <p:nvPr>
            <p:ph type="dt" idx="1"/>
          </p:nvPr>
        </p:nvSpPr>
        <p:spPr>
          <a:ln/>
        </p:spPr>
        <p:txBody>
          <a:bodyPr/>
          <a:lstStyle/>
          <a:p>
            <a:r>
              <a:rPr lang="en-US"/>
              <a:t>23 June 2003</a:t>
            </a:r>
          </a:p>
        </p:txBody>
      </p:sp>
      <p:sp>
        <p:nvSpPr>
          <p:cNvPr id="7" name="Rectangle 7"/>
          <p:cNvSpPr>
            <a:spLocks noGrp="1" noChangeArrowheads="1"/>
          </p:cNvSpPr>
          <p:nvPr>
            <p:ph type="sldNum" sz="quarter" idx="5"/>
          </p:nvPr>
        </p:nvSpPr>
        <p:spPr>
          <a:ln/>
        </p:spPr>
        <p:txBody>
          <a:bodyPr/>
          <a:lstStyle/>
          <a:p>
            <a:fld id="{643D037D-2FE0-6448-A76E-F041D08A79EB}" type="slidenum">
              <a:rPr lang="en-US"/>
              <a:pPr/>
              <a:t>5</a:t>
            </a:fld>
            <a:endParaRPr lang="en-US"/>
          </a:p>
        </p:txBody>
      </p:sp>
      <p:sp>
        <p:nvSpPr>
          <p:cNvPr id="349186" name="Rectangle 2"/>
          <p:cNvSpPr>
            <a:spLocks noGrp="1" noRot="1" noChangeAspect="1" noChangeArrowheads="1" noTextEdit="1"/>
          </p:cNvSpPr>
          <p:nvPr>
            <p:ph type="sldImg"/>
          </p:nvPr>
        </p:nvSpPr>
        <p:spPr>
          <a:ln/>
        </p:spPr>
      </p:sp>
      <p:sp>
        <p:nvSpPr>
          <p:cNvPr id="3491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UM-03 Tutorial Evaluating the Effectiveness of User Models by Experiments</a:t>
            </a:r>
          </a:p>
        </p:txBody>
      </p:sp>
      <p:sp>
        <p:nvSpPr>
          <p:cNvPr id="5" name="Rectangle 3"/>
          <p:cNvSpPr>
            <a:spLocks noGrp="1" noChangeArrowheads="1"/>
          </p:cNvSpPr>
          <p:nvPr>
            <p:ph type="dt" idx="1"/>
          </p:nvPr>
        </p:nvSpPr>
        <p:spPr>
          <a:ln/>
        </p:spPr>
        <p:txBody>
          <a:bodyPr/>
          <a:lstStyle/>
          <a:p>
            <a:r>
              <a:rPr lang="en-US"/>
              <a:t>23 June 2003</a:t>
            </a:r>
          </a:p>
        </p:txBody>
      </p:sp>
      <p:sp>
        <p:nvSpPr>
          <p:cNvPr id="7" name="Rectangle 7"/>
          <p:cNvSpPr>
            <a:spLocks noGrp="1" noChangeArrowheads="1"/>
          </p:cNvSpPr>
          <p:nvPr>
            <p:ph type="sldNum" sz="quarter" idx="5"/>
          </p:nvPr>
        </p:nvSpPr>
        <p:spPr>
          <a:ln/>
        </p:spPr>
        <p:txBody>
          <a:bodyPr/>
          <a:lstStyle/>
          <a:p>
            <a:fld id="{F0E2B7F1-C986-5242-80CE-0D141721E861}" type="slidenum">
              <a:rPr lang="en-US"/>
              <a:pPr/>
              <a:t>50</a:t>
            </a:fld>
            <a:endParaRPr lang="en-US"/>
          </a:p>
        </p:txBody>
      </p:sp>
      <p:sp>
        <p:nvSpPr>
          <p:cNvPr id="398338" name="Rectangle 2"/>
          <p:cNvSpPr>
            <a:spLocks noGrp="1" noRot="1" noChangeAspect="1" noChangeArrowheads="1" noTextEdit="1"/>
          </p:cNvSpPr>
          <p:nvPr>
            <p:ph type="sldImg"/>
          </p:nvPr>
        </p:nvSpPr>
        <p:spPr>
          <a:ln/>
        </p:spPr>
      </p:sp>
      <p:sp>
        <p:nvSpPr>
          <p:cNvPr id="398339" name="Rectangle 3"/>
          <p:cNvSpPr>
            <a:spLocks noGrp="1" noChangeArrowheads="1"/>
          </p:cNvSpPr>
          <p:nvPr>
            <p:ph type="body" idx="1"/>
          </p:nvPr>
        </p:nvSpPr>
        <p:spPr/>
        <p:txBody>
          <a:bodyPr/>
          <a:lstStyle/>
          <a:p>
            <a:r>
              <a:rPr lang="en-US"/>
              <a:t>A common problem with university-based experiments is that they typically use college students as participants and college students are </a:t>
            </a:r>
            <a:r>
              <a:rPr lang="en-US" b="1"/>
              <a:t>not</a:t>
            </a:r>
            <a:r>
              <a:rPr lang="en-US"/>
              <a:t> representative of the general population.</a:t>
            </a:r>
          </a:p>
        </p:txBody>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UM-03 Tutorial Evaluating the Effectiveness of User Models by Experiments</a:t>
            </a:r>
          </a:p>
        </p:txBody>
      </p:sp>
      <p:sp>
        <p:nvSpPr>
          <p:cNvPr id="5" name="Rectangle 3"/>
          <p:cNvSpPr>
            <a:spLocks noGrp="1" noChangeArrowheads="1"/>
          </p:cNvSpPr>
          <p:nvPr>
            <p:ph type="dt" idx="1"/>
          </p:nvPr>
        </p:nvSpPr>
        <p:spPr>
          <a:ln/>
        </p:spPr>
        <p:txBody>
          <a:bodyPr/>
          <a:lstStyle/>
          <a:p>
            <a:r>
              <a:rPr lang="en-US"/>
              <a:t>23 June 2003</a:t>
            </a:r>
          </a:p>
        </p:txBody>
      </p:sp>
      <p:sp>
        <p:nvSpPr>
          <p:cNvPr id="7" name="Rectangle 7"/>
          <p:cNvSpPr>
            <a:spLocks noGrp="1" noChangeArrowheads="1"/>
          </p:cNvSpPr>
          <p:nvPr>
            <p:ph type="sldNum" sz="quarter" idx="5"/>
          </p:nvPr>
        </p:nvSpPr>
        <p:spPr>
          <a:ln/>
        </p:spPr>
        <p:txBody>
          <a:bodyPr/>
          <a:lstStyle/>
          <a:p>
            <a:fld id="{AC55DA7F-CE9F-1B44-B752-28087C94589C}" type="slidenum">
              <a:rPr lang="en-US"/>
              <a:pPr/>
              <a:t>51</a:t>
            </a:fld>
            <a:endParaRPr lang="en-US"/>
          </a:p>
        </p:txBody>
      </p:sp>
      <p:sp>
        <p:nvSpPr>
          <p:cNvPr id="399362" name="Rectangle 2"/>
          <p:cNvSpPr>
            <a:spLocks noGrp="1" noRot="1" noChangeAspect="1" noChangeArrowheads="1" noTextEdit="1"/>
          </p:cNvSpPr>
          <p:nvPr>
            <p:ph type="sldImg"/>
          </p:nvPr>
        </p:nvSpPr>
        <p:spPr>
          <a:ln/>
        </p:spPr>
      </p:sp>
      <p:sp>
        <p:nvSpPr>
          <p:cNvPr id="399363" name="Rectangle 3"/>
          <p:cNvSpPr>
            <a:spLocks noGrp="1" noChangeArrowheads="1"/>
          </p:cNvSpPr>
          <p:nvPr>
            <p:ph type="body" idx="1"/>
          </p:nvPr>
        </p:nvSpPr>
        <p:spPr/>
        <p:txBody>
          <a:bodyPr/>
          <a:lstStyle/>
          <a:p>
            <a:r>
              <a:rPr lang="en-US"/>
              <a:t>Incentives are often helpful to motivate participants.  Unmotivated participants may drop out part way through the experiment (wasting your time and effort since you probably can’t use their data) or work haphazardly or even semi-maliciously (e.g., just selecting random choices in a multiple-choice questionnaire).</a:t>
            </a:r>
          </a:p>
        </p:txBody>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UM-03 Tutorial Evaluating the Effectiveness of User Models by Experiments</a:t>
            </a:r>
          </a:p>
        </p:txBody>
      </p:sp>
      <p:sp>
        <p:nvSpPr>
          <p:cNvPr id="5" name="Rectangle 3"/>
          <p:cNvSpPr>
            <a:spLocks noGrp="1" noChangeArrowheads="1"/>
          </p:cNvSpPr>
          <p:nvPr>
            <p:ph type="dt" idx="1"/>
          </p:nvPr>
        </p:nvSpPr>
        <p:spPr>
          <a:ln/>
        </p:spPr>
        <p:txBody>
          <a:bodyPr/>
          <a:lstStyle/>
          <a:p>
            <a:r>
              <a:rPr lang="en-US"/>
              <a:t>23 June 2003</a:t>
            </a:r>
          </a:p>
        </p:txBody>
      </p:sp>
      <p:sp>
        <p:nvSpPr>
          <p:cNvPr id="7" name="Rectangle 7"/>
          <p:cNvSpPr>
            <a:spLocks noGrp="1" noChangeArrowheads="1"/>
          </p:cNvSpPr>
          <p:nvPr>
            <p:ph type="sldNum" sz="quarter" idx="5"/>
          </p:nvPr>
        </p:nvSpPr>
        <p:spPr>
          <a:ln/>
        </p:spPr>
        <p:txBody>
          <a:bodyPr/>
          <a:lstStyle/>
          <a:p>
            <a:fld id="{953C59B1-EE56-2D4C-AF34-83278E203F8D}" type="slidenum">
              <a:rPr lang="en-US"/>
              <a:pPr/>
              <a:t>52</a:t>
            </a:fld>
            <a:endParaRPr lang="en-US"/>
          </a:p>
        </p:txBody>
      </p:sp>
      <p:sp>
        <p:nvSpPr>
          <p:cNvPr id="400386" name="Rectangle 2"/>
          <p:cNvSpPr>
            <a:spLocks noGrp="1" noRot="1" noChangeAspect="1" noChangeArrowheads="1" noTextEdit="1"/>
          </p:cNvSpPr>
          <p:nvPr>
            <p:ph type="sldImg"/>
          </p:nvPr>
        </p:nvSpPr>
        <p:spPr>
          <a:ln/>
        </p:spPr>
      </p:sp>
      <p:sp>
        <p:nvSpPr>
          <p:cNvPr id="4003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UM-03 Tutorial Evaluating the Effectiveness of User Models by Experiments</a:t>
            </a:r>
          </a:p>
        </p:txBody>
      </p:sp>
      <p:sp>
        <p:nvSpPr>
          <p:cNvPr id="5" name="Rectangle 3"/>
          <p:cNvSpPr>
            <a:spLocks noGrp="1" noChangeArrowheads="1"/>
          </p:cNvSpPr>
          <p:nvPr>
            <p:ph type="dt" idx="1"/>
          </p:nvPr>
        </p:nvSpPr>
        <p:spPr>
          <a:ln/>
        </p:spPr>
        <p:txBody>
          <a:bodyPr/>
          <a:lstStyle/>
          <a:p>
            <a:r>
              <a:rPr lang="en-US"/>
              <a:t>23 June 2003</a:t>
            </a:r>
          </a:p>
        </p:txBody>
      </p:sp>
      <p:sp>
        <p:nvSpPr>
          <p:cNvPr id="7" name="Rectangle 7"/>
          <p:cNvSpPr>
            <a:spLocks noGrp="1" noChangeArrowheads="1"/>
          </p:cNvSpPr>
          <p:nvPr>
            <p:ph type="sldNum" sz="quarter" idx="5"/>
          </p:nvPr>
        </p:nvSpPr>
        <p:spPr>
          <a:ln/>
        </p:spPr>
        <p:txBody>
          <a:bodyPr/>
          <a:lstStyle/>
          <a:p>
            <a:fld id="{750F13E8-41F8-6245-B6D9-D7FD4AB72D7E}" type="slidenum">
              <a:rPr lang="en-US"/>
              <a:pPr/>
              <a:t>53</a:t>
            </a:fld>
            <a:endParaRPr lang="en-US"/>
          </a:p>
        </p:txBody>
      </p:sp>
      <p:sp>
        <p:nvSpPr>
          <p:cNvPr id="401410" name="Rectangle 2"/>
          <p:cNvSpPr>
            <a:spLocks noGrp="1" noRot="1" noChangeAspect="1" noChangeArrowheads="1" noTextEdit="1"/>
          </p:cNvSpPr>
          <p:nvPr>
            <p:ph type="sldImg"/>
          </p:nvPr>
        </p:nvSpPr>
        <p:spPr>
          <a:ln/>
        </p:spPr>
      </p:sp>
      <p:sp>
        <p:nvSpPr>
          <p:cNvPr id="401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UM-03 Tutorial Evaluating the Effectiveness of User Models by Experiments</a:t>
            </a:r>
          </a:p>
        </p:txBody>
      </p:sp>
      <p:sp>
        <p:nvSpPr>
          <p:cNvPr id="5" name="Rectangle 3"/>
          <p:cNvSpPr>
            <a:spLocks noGrp="1" noChangeArrowheads="1"/>
          </p:cNvSpPr>
          <p:nvPr>
            <p:ph type="dt" idx="1"/>
          </p:nvPr>
        </p:nvSpPr>
        <p:spPr>
          <a:ln/>
        </p:spPr>
        <p:txBody>
          <a:bodyPr/>
          <a:lstStyle/>
          <a:p>
            <a:r>
              <a:rPr lang="en-US"/>
              <a:t>23 June 2003</a:t>
            </a:r>
          </a:p>
        </p:txBody>
      </p:sp>
      <p:sp>
        <p:nvSpPr>
          <p:cNvPr id="7" name="Rectangle 7"/>
          <p:cNvSpPr>
            <a:spLocks noGrp="1" noChangeArrowheads="1"/>
          </p:cNvSpPr>
          <p:nvPr>
            <p:ph type="sldNum" sz="quarter" idx="5"/>
          </p:nvPr>
        </p:nvSpPr>
        <p:spPr>
          <a:ln/>
        </p:spPr>
        <p:txBody>
          <a:bodyPr/>
          <a:lstStyle/>
          <a:p>
            <a:fld id="{2D98875B-0B6B-2A4F-B7C7-699BFCA19BC1}" type="slidenum">
              <a:rPr lang="en-US"/>
              <a:pPr/>
              <a:t>54</a:t>
            </a:fld>
            <a:endParaRPr lang="en-US"/>
          </a:p>
        </p:txBody>
      </p:sp>
      <p:sp>
        <p:nvSpPr>
          <p:cNvPr id="402434" name="Rectangle 2"/>
          <p:cNvSpPr>
            <a:spLocks noGrp="1" noRot="1" noChangeAspect="1" noChangeArrowheads="1" noTextEdit="1"/>
          </p:cNvSpPr>
          <p:nvPr>
            <p:ph type="sldImg"/>
          </p:nvPr>
        </p:nvSpPr>
        <p:spPr>
          <a:ln/>
        </p:spPr>
      </p:sp>
      <p:sp>
        <p:nvSpPr>
          <p:cNvPr id="4024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UM-03 Tutorial Evaluating the Effectiveness of User Models by Experiments</a:t>
            </a:r>
          </a:p>
        </p:txBody>
      </p:sp>
      <p:sp>
        <p:nvSpPr>
          <p:cNvPr id="5" name="Rectangle 3"/>
          <p:cNvSpPr>
            <a:spLocks noGrp="1" noChangeArrowheads="1"/>
          </p:cNvSpPr>
          <p:nvPr>
            <p:ph type="dt" idx="1"/>
          </p:nvPr>
        </p:nvSpPr>
        <p:spPr>
          <a:ln/>
        </p:spPr>
        <p:txBody>
          <a:bodyPr/>
          <a:lstStyle/>
          <a:p>
            <a:r>
              <a:rPr lang="en-US"/>
              <a:t>23 June 2003</a:t>
            </a:r>
          </a:p>
        </p:txBody>
      </p:sp>
      <p:sp>
        <p:nvSpPr>
          <p:cNvPr id="7" name="Rectangle 7"/>
          <p:cNvSpPr>
            <a:spLocks noGrp="1" noChangeArrowheads="1"/>
          </p:cNvSpPr>
          <p:nvPr>
            <p:ph type="sldNum" sz="quarter" idx="5"/>
          </p:nvPr>
        </p:nvSpPr>
        <p:spPr>
          <a:ln/>
        </p:spPr>
        <p:txBody>
          <a:bodyPr/>
          <a:lstStyle/>
          <a:p>
            <a:fld id="{90BDB0A2-3D1C-914A-99CF-E64C121B81D0}" type="slidenum">
              <a:rPr lang="en-US"/>
              <a:pPr/>
              <a:t>55</a:t>
            </a:fld>
            <a:endParaRPr lang="en-US"/>
          </a:p>
        </p:txBody>
      </p:sp>
      <p:sp>
        <p:nvSpPr>
          <p:cNvPr id="403458" name="Rectangle 2"/>
          <p:cNvSpPr>
            <a:spLocks noGrp="1" noRot="1" noChangeAspect="1" noChangeArrowheads="1" noTextEdit="1"/>
          </p:cNvSpPr>
          <p:nvPr>
            <p:ph type="sldImg"/>
          </p:nvPr>
        </p:nvSpPr>
        <p:spPr>
          <a:ln/>
        </p:spPr>
      </p:sp>
      <p:sp>
        <p:nvSpPr>
          <p:cNvPr id="4034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UM-03 Tutorial Evaluating the Effectiveness of User Models by Experiments</a:t>
            </a:r>
          </a:p>
        </p:txBody>
      </p:sp>
      <p:sp>
        <p:nvSpPr>
          <p:cNvPr id="5" name="Rectangle 3"/>
          <p:cNvSpPr>
            <a:spLocks noGrp="1" noChangeArrowheads="1"/>
          </p:cNvSpPr>
          <p:nvPr>
            <p:ph type="dt" idx="1"/>
          </p:nvPr>
        </p:nvSpPr>
        <p:spPr>
          <a:ln/>
        </p:spPr>
        <p:txBody>
          <a:bodyPr/>
          <a:lstStyle/>
          <a:p>
            <a:r>
              <a:rPr lang="en-US"/>
              <a:t>23 June 2003</a:t>
            </a:r>
          </a:p>
        </p:txBody>
      </p:sp>
      <p:sp>
        <p:nvSpPr>
          <p:cNvPr id="7" name="Rectangle 7"/>
          <p:cNvSpPr>
            <a:spLocks noGrp="1" noChangeArrowheads="1"/>
          </p:cNvSpPr>
          <p:nvPr>
            <p:ph type="sldNum" sz="quarter" idx="5"/>
          </p:nvPr>
        </p:nvSpPr>
        <p:spPr>
          <a:ln/>
        </p:spPr>
        <p:txBody>
          <a:bodyPr/>
          <a:lstStyle/>
          <a:p>
            <a:fld id="{01BEA453-0CAE-CE4A-AE70-D9C333EB8962}" type="slidenum">
              <a:rPr lang="en-US"/>
              <a:pPr/>
              <a:t>56</a:t>
            </a:fld>
            <a:endParaRPr lang="en-US"/>
          </a:p>
        </p:txBody>
      </p:sp>
      <p:sp>
        <p:nvSpPr>
          <p:cNvPr id="404482" name="Rectangle 2"/>
          <p:cNvSpPr>
            <a:spLocks noGrp="1" noRot="1" noChangeAspect="1" noChangeArrowheads="1" noTextEdit="1"/>
          </p:cNvSpPr>
          <p:nvPr>
            <p:ph type="sldImg"/>
          </p:nvPr>
        </p:nvSpPr>
        <p:spPr>
          <a:ln/>
        </p:spPr>
      </p:sp>
      <p:sp>
        <p:nvSpPr>
          <p:cNvPr id="4044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UM-03 Tutorial Evaluating the Effectiveness of User Models by Experiments</a:t>
            </a:r>
          </a:p>
        </p:txBody>
      </p:sp>
      <p:sp>
        <p:nvSpPr>
          <p:cNvPr id="5" name="Rectangle 3"/>
          <p:cNvSpPr>
            <a:spLocks noGrp="1" noChangeArrowheads="1"/>
          </p:cNvSpPr>
          <p:nvPr>
            <p:ph type="dt" idx="1"/>
          </p:nvPr>
        </p:nvSpPr>
        <p:spPr>
          <a:ln/>
        </p:spPr>
        <p:txBody>
          <a:bodyPr/>
          <a:lstStyle/>
          <a:p>
            <a:r>
              <a:rPr lang="en-US"/>
              <a:t>23 June 2003</a:t>
            </a:r>
          </a:p>
        </p:txBody>
      </p:sp>
      <p:sp>
        <p:nvSpPr>
          <p:cNvPr id="7" name="Rectangle 7"/>
          <p:cNvSpPr>
            <a:spLocks noGrp="1" noChangeArrowheads="1"/>
          </p:cNvSpPr>
          <p:nvPr>
            <p:ph type="sldNum" sz="quarter" idx="5"/>
          </p:nvPr>
        </p:nvSpPr>
        <p:spPr>
          <a:ln/>
        </p:spPr>
        <p:txBody>
          <a:bodyPr/>
          <a:lstStyle/>
          <a:p>
            <a:fld id="{61F80D39-36D2-AB47-B7B0-ED27C99ED354}" type="slidenum">
              <a:rPr lang="en-US"/>
              <a:pPr/>
              <a:t>57</a:t>
            </a:fld>
            <a:endParaRPr lang="en-US"/>
          </a:p>
        </p:txBody>
      </p:sp>
      <p:sp>
        <p:nvSpPr>
          <p:cNvPr id="405506" name="Rectangle 2"/>
          <p:cNvSpPr>
            <a:spLocks noGrp="1" noRot="1" noChangeAspect="1" noChangeArrowheads="1" noTextEdit="1"/>
          </p:cNvSpPr>
          <p:nvPr>
            <p:ph type="sldImg"/>
          </p:nvPr>
        </p:nvSpPr>
        <p:spPr>
          <a:ln/>
        </p:spPr>
      </p:sp>
      <p:sp>
        <p:nvSpPr>
          <p:cNvPr id="4055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UM-03 Tutorial Evaluating the Effectiveness of User Models by Experiments</a:t>
            </a:r>
          </a:p>
        </p:txBody>
      </p:sp>
      <p:sp>
        <p:nvSpPr>
          <p:cNvPr id="5" name="Rectangle 3"/>
          <p:cNvSpPr>
            <a:spLocks noGrp="1" noChangeArrowheads="1"/>
          </p:cNvSpPr>
          <p:nvPr>
            <p:ph type="dt" idx="1"/>
          </p:nvPr>
        </p:nvSpPr>
        <p:spPr>
          <a:ln/>
        </p:spPr>
        <p:txBody>
          <a:bodyPr/>
          <a:lstStyle/>
          <a:p>
            <a:r>
              <a:rPr lang="en-US"/>
              <a:t>23 June 2003</a:t>
            </a:r>
          </a:p>
        </p:txBody>
      </p:sp>
      <p:sp>
        <p:nvSpPr>
          <p:cNvPr id="7" name="Rectangle 7"/>
          <p:cNvSpPr>
            <a:spLocks noGrp="1" noChangeArrowheads="1"/>
          </p:cNvSpPr>
          <p:nvPr>
            <p:ph type="sldNum" sz="quarter" idx="5"/>
          </p:nvPr>
        </p:nvSpPr>
        <p:spPr>
          <a:ln/>
        </p:spPr>
        <p:txBody>
          <a:bodyPr/>
          <a:lstStyle/>
          <a:p>
            <a:fld id="{40F50850-4E2F-E646-94E7-FFC6F445CEF2}" type="slidenum">
              <a:rPr lang="en-US"/>
              <a:pPr/>
              <a:t>58</a:t>
            </a:fld>
            <a:endParaRPr lang="en-US"/>
          </a:p>
        </p:txBody>
      </p:sp>
      <p:sp>
        <p:nvSpPr>
          <p:cNvPr id="406530" name="Rectangle 2"/>
          <p:cNvSpPr>
            <a:spLocks noGrp="1" noRot="1" noChangeAspect="1" noChangeArrowheads="1" noTextEdit="1"/>
          </p:cNvSpPr>
          <p:nvPr>
            <p:ph type="sldImg"/>
          </p:nvPr>
        </p:nvSpPr>
        <p:spPr>
          <a:ln/>
        </p:spPr>
      </p:sp>
      <p:sp>
        <p:nvSpPr>
          <p:cNvPr id="4065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UM-03 Tutorial Evaluating the Effectiveness of User Models by Experiments</a:t>
            </a:r>
          </a:p>
        </p:txBody>
      </p:sp>
      <p:sp>
        <p:nvSpPr>
          <p:cNvPr id="5" name="Rectangle 3"/>
          <p:cNvSpPr>
            <a:spLocks noGrp="1" noChangeArrowheads="1"/>
          </p:cNvSpPr>
          <p:nvPr>
            <p:ph type="dt" idx="1"/>
          </p:nvPr>
        </p:nvSpPr>
        <p:spPr>
          <a:ln/>
        </p:spPr>
        <p:txBody>
          <a:bodyPr/>
          <a:lstStyle/>
          <a:p>
            <a:r>
              <a:rPr lang="en-US"/>
              <a:t>23 June 2003</a:t>
            </a:r>
          </a:p>
        </p:txBody>
      </p:sp>
      <p:sp>
        <p:nvSpPr>
          <p:cNvPr id="7" name="Rectangle 7"/>
          <p:cNvSpPr>
            <a:spLocks noGrp="1" noChangeArrowheads="1"/>
          </p:cNvSpPr>
          <p:nvPr>
            <p:ph type="sldNum" sz="quarter" idx="5"/>
          </p:nvPr>
        </p:nvSpPr>
        <p:spPr>
          <a:ln/>
        </p:spPr>
        <p:txBody>
          <a:bodyPr/>
          <a:lstStyle/>
          <a:p>
            <a:fld id="{B283BE14-DE00-114B-A5CF-36C3F97558B1}" type="slidenum">
              <a:rPr lang="en-US"/>
              <a:pPr/>
              <a:t>59</a:t>
            </a:fld>
            <a:endParaRPr lang="en-US"/>
          </a:p>
        </p:txBody>
      </p:sp>
      <p:sp>
        <p:nvSpPr>
          <p:cNvPr id="407554" name="Rectangle 2"/>
          <p:cNvSpPr>
            <a:spLocks noGrp="1" noRot="1" noChangeAspect="1" noChangeArrowheads="1" noTextEdit="1"/>
          </p:cNvSpPr>
          <p:nvPr>
            <p:ph type="sldImg"/>
          </p:nvPr>
        </p:nvSpPr>
        <p:spPr>
          <a:ln/>
        </p:spPr>
      </p:sp>
      <p:sp>
        <p:nvSpPr>
          <p:cNvPr id="407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UM-03 Tutorial Evaluating the Effectiveness of User Models by Experiments</a:t>
            </a:r>
          </a:p>
        </p:txBody>
      </p:sp>
      <p:sp>
        <p:nvSpPr>
          <p:cNvPr id="5" name="Rectangle 3"/>
          <p:cNvSpPr>
            <a:spLocks noGrp="1" noChangeArrowheads="1"/>
          </p:cNvSpPr>
          <p:nvPr>
            <p:ph type="dt" idx="1"/>
          </p:nvPr>
        </p:nvSpPr>
        <p:spPr>
          <a:ln/>
        </p:spPr>
        <p:txBody>
          <a:bodyPr/>
          <a:lstStyle/>
          <a:p>
            <a:r>
              <a:rPr lang="en-US"/>
              <a:t>23 June 2003</a:t>
            </a:r>
          </a:p>
        </p:txBody>
      </p:sp>
      <p:sp>
        <p:nvSpPr>
          <p:cNvPr id="7" name="Rectangle 7"/>
          <p:cNvSpPr>
            <a:spLocks noGrp="1" noChangeArrowheads="1"/>
          </p:cNvSpPr>
          <p:nvPr>
            <p:ph type="sldNum" sz="quarter" idx="5"/>
          </p:nvPr>
        </p:nvSpPr>
        <p:spPr>
          <a:ln/>
        </p:spPr>
        <p:txBody>
          <a:bodyPr/>
          <a:lstStyle/>
          <a:p>
            <a:fld id="{4469A926-6EB5-0647-B036-3B90780AEA33}" type="slidenum">
              <a:rPr lang="en-US"/>
              <a:pPr/>
              <a:t>6</a:t>
            </a:fld>
            <a:endParaRPr lang="en-US"/>
          </a:p>
        </p:txBody>
      </p:sp>
      <p:sp>
        <p:nvSpPr>
          <p:cNvPr id="350210" name="Rectangle 2"/>
          <p:cNvSpPr>
            <a:spLocks noGrp="1" noRot="1" noChangeAspect="1" noChangeArrowheads="1" noTextEdit="1"/>
          </p:cNvSpPr>
          <p:nvPr>
            <p:ph type="sldImg"/>
          </p:nvPr>
        </p:nvSpPr>
        <p:spPr>
          <a:ln/>
        </p:spPr>
      </p:sp>
      <p:sp>
        <p:nvSpPr>
          <p:cNvPr id="3502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UM-03 Tutorial Evaluating the Effectiveness of User Models by Experiments</a:t>
            </a:r>
          </a:p>
        </p:txBody>
      </p:sp>
      <p:sp>
        <p:nvSpPr>
          <p:cNvPr id="5" name="Rectangle 3"/>
          <p:cNvSpPr>
            <a:spLocks noGrp="1" noChangeArrowheads="1"/>
          </p:cNvSpPr>
          <p:nvPr>
            <p:ph type="dt" idx="1"/>
          </p:nvPr>
        </p:nvSpPr>
        <p:spPr>
          <a:ln/>
        </p:spPr>
        <p:txBody>
          <a:bodyPr/>
          <a:lstStyle/>
          <a:p>
            <a:r>
              <a:rPr lang="en-US"/>
              <a:t>23 June 2003</a:t>
            </a:r>
          </a:p>
        </p:txBody>
      </p:sp>
      <p:sp>
        <p:nvSpPr>
          <p:cNvPr id="7" name="Rectangle 7"/>
          <p:cNvSpPr>
            <a:spLocks noGrp="1" noChangeArrowheads="1"/>
          </p:cNvSpPr>
          <p:nvPr>
            <p:ph type="sldNum" sz="quarter" idx="5"/>
          </p:nvPr>
        </p:nvSpPr>
        <p:spPr>
          <a:ln/>
        </p:spPr>
        <p:txBody>
          <a:bodyPr/>
          <a:lstStyle/>
          <a:p>
            <a:fld id="{20C09C23-AF86-7147-8B55-B590E5605C3B}" type="slidenum">
              <a:rPr lang="en-US"/>
              <a:pPr/>
              <a:t>60</a:t>
            </a:fld>
            <a:endParaRPr lang="en-US"/>
          </a:p>
        </p:txBody>
      </p:sp>
      <p:sp>
        <p:nvSpPr>
          <p:cNvPr id="408578" name="Rectangle 2"/>
          <p:cNvSpPr>
            <a:spLocks noGrp="1" noRot="1" noChangeAspect="1" noChangeArrowheads="1" noTextEdit="1"/>
          </p:cNvSpPr>
          <p:nvPr>
            <p:ph type="sldImg"/>
          </p:nvPr>
        </p:nvSpPr>
        <p:spPr>
          <a:ln/>
        </p:spPr>
      </p:sp>
      <p:sp>
        <p:nvSpPr>
          <p:cNvPr id="408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UM-03 Tutorial Evaluating the Effectiveness of User Models by Experiments</a:t>
            </a:r>
          </a:p>
        </p:txBody>
      </p:sp>
      <p:sp>
        <p:nvSpPr>
          <p:cNvPr id="5" name="Rectangle 3"/>
          <p:cNvSpPr>
            <a:spLocks noGrp="1" noChangeArrowheads="1"/>
          </p:cNvSpPr>
          <p:nvPr>
            <p:ph type="dt" idx="1"/>
          </p:nvPr>
        </p:nvSpPr>
        <p:spPr>
          <a:ln/>
        </p:spPr>
        <p:txBody>
          <a:bodyPr/>
          <a:lstStyle/>
          <a:p>
            <a:r>
              <a:rPr lang="en-US"/>
              <a:t>23 June 2003</a:t>
            </a:r>
          </a:p>
        </p:txBody>
      </p:sp>
      <p:sp>
        <p:nvSpPr>
          <p:cNvPr id="7" name="Rectangle 7"/>
          <p:cNvSpPr>
            <a:spLocks noGrp="1" noChangeArrowheads="1"/>
          </p:cNvSpPr>
          <p:nvPr>
            <p:ph type="sldNum" sz="quarter" idx="5"/>
          </p:nvPr>
        </p:nvSpPr>
        <p:spPr>
          <a:ln/>
        </p:spPr>
        <p:txBody>
          <a:bodyPr/>
          <a:lstStyle/>
          <a:p>
            <a:fld id="{ECDF280F-BDBF-714F-9493-8CD56B89C01F}" type="slidenum">
              <a:rPr lang="en-US"/>
              <a:pPr/>
              <a:t>61</a:t>
            </a:fld>
            <a:endParaRPr lang="en-US"/>
          </a:p>
        </p:txBody>
      </p:sp>
      <p:sp>
        <p:nvSpPr>
          <p:cNvPr id="409602" name="Rectangle 2"/>
          <p:cNvSpPr>
            <a:spLocks noGrp="1" noRot="1" noChangeAspect="1" noChangeArrowheads="1" noTextEdit="1"/>
          </p:cNvSpPr>
          <p:nvPr>
            <p:ph type="sldImg"/>
          </p:nvPr>
        </p:nvSpPr>
        <p:spPr>
          <a:ln/>
        </p:spPr>
      </p:sp>
      <p:sp>
        <p:nvSpPr>
          <p:cNvPr id="4096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UM-03 Tutorial Evaluating the Effectiveness of User Models by Experiments</a:t>
            </a:r>
          </a:p>
        </p:txBody>
      </p:sp>
      <p:sp>
        <p:nvSpPr>
          <p:cNvPr id="5" name="Rectangle 3"/>
          <p:cNvSpPr>
            <a:spLocks noGrp="1" noChangeArrowheads="1"/>
          </p:cNvSpPr>
          <p:nvPr>
            <p:ph type="dt" idx="1"/>
          </p:nvPr>
        </p:nvSpPr>
        <p:spPr>
          <a:ln/>
        </p:spPr>
        <p:txBody>
          <a:bodyPr/>
          <a:lstStyle/>
          <a:p>
            <a:r>
              <a:rPr lang="en-US"/>
              <a:t>23 June 2003</a:t>
            </a:r>
          </a:p>
        </p:txBody>
      </p:sp>
      <p:sp>
        <p:nvSpPr>
          <p:cNvPr id="7" name="Rectangle 7"/>
          <p:cNvSpPr>
            <a:spLocks noGrp="1" noChangeArrowheads="1"/>
          </p:cNvSpPr>
          <p:nvPr>
            <p:ph type="sldNum" sz="quarter" idx="5"/>
          </p:nvPr>
        </p:nvSpPr>
        <p:spPr>
          <a:ln/>
        </p:spPr>
        <p:txBody>
          <a:bodyPr/>
          <a:lstStyle/>
          <a:p>
            <a:fld id="{FFDC17A4-907D-DE45-84A3-C604746AD831}" type="slidenum">
              <a:rPr lang="en-US"/>
              <a:pPr/>
              <a:t>62</a:t>
            </a:fld>
            <a:endParaRPr lang="en-US"/>
          </a:p>
        </p:txBody>
      </p:sp>
      <p:sp>
        <p:nvSpPr>
          <p:cNvPr id="410626" name="Rectangle 2"/>
          <p:cNvSpPr>
            <a:spLocks noGrp="1" noRot="1" noChangeAspect="1" noChangeArrowheads="1" noTextEdit="1"/>
          </p:cNvSpPr>
          <p:nvPr>
            <p:ph type="sldImg"/>
          </p:nvPr>
        </p:nvSpPr>
        <p:spPr>
          <a:ln/>
        </p:spPr>
      </p:sp>
      <p:sp>
        <p:nvSpPr>
          <p:cNvPr id="410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UM-03 Tutorial Evaluating the Effectiveness of User Models by Experiments</a:t>
            </a:r>
          </a:p>
        </p:txBody>
      </p:sp>
      <p:sp>
        <p:nvSpPr>
          <p:cNvPr id="5" name="Rectangle 3"/>
          <p:cNvSpPr>
            <a:spLocks noGrp="1" noChangeArrowheads="1"/>
          </p:cNvSpPr>
          <p:nvPr>
            <p:ph type="dt" idx="1"/>
          </p:nvPr>
        </p:nvSpPr>
        <p:spPr>
          <a:ln/>
        </p:spPr>
        <p:txBody>
          <a:bodyPr/>
          <a:lstStyle/>
          <a:p>
            <a:r>
              <a:rPr lang="en-US"/>
              <a:t>23 June 2003</a:t>
            </a:r>
          </a:p>
        </p:txBody>
      </p:sp>
      <p:sp>
        <p:nvSpPr>
          <p:cNvPr id="7" name="Rectangle 7"/>
          <p:cNvSpPr>
            <a:spLocks noGrp="1" noChangeArrowheads="1"/>
          </p:cNvSpPr>
          <p:nvPr>
            <p:ph type="sldNum" sz="quarter" idx="5"/>
          </p:nvPr>
        </p:nvSpPr>
        <p:spPr>
          <a:ln/>
        </p:spPr>
        <p:txBody>
          <a:bodyPr/>
          <a:lstStyle/>
          <a:p>
            <a:fld id="{D135A0D4-DA84-A844-9FA1-AD31CEB5B7A5}" type="slidenum">
              <a:rPr lang="en-US"/>
              <a:pPr/>
              <a:t>63</a:t>
            </a:fld>
            <a:endParaRPr lang="en-US"/>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UM-03 Tutorial Evaluating the Effectiveness of User Models by Experiments</a:t>
            </a:r>
          </a:p>
        </p:txBody>
      </p:sp>
      <p:sp>
        <p:nvSpPr>
          <p:cNvPr id="5" name="Rectangle 3"/>
          <p:cNvSpPr>
            <a:spLocks noGrp="1" noChangeArrowheads="1"/>
          </p:cNvSpPr>
          <p:nvPr>
            <p:ph type="dt" idx="1"/>
          </p:nvPr>
        </p:nvSpPr>
        <p:spPr>
          <a:ln/>
        </p:spPr>
        <p:txBody>
          <a:bodyPr/>
          <a:lstStyle/>
          <a:p>
            <a:r>
              <a:rPr lang="en-US"/>
              <a:t>23 June 2003</a:t>
            </a:r>
          </a:p>
        </p:txBody>
      </p:sp>
      <p:sp>
        <p:nvSpPr>
          <p:cNvPr id="7" name="Rectangle 7"/>
          <p:cNvSpPr>
            <a:spLocks noGrp="1" noChangeArrowheads="1"/>
          </p:cNvSpPr>
          <p:nvPr>
            <p:ph type="sldNum" sz="quarter" idx="5"/>
          </p:nvPr>
        </p:nvSpPr>
        <p:spPr>
          <a:ln/>
        </p:spPr>
        <p:txBody>
          <a:bodyPr/>
          <a:lstStyle/>
          <a:p>
            <a:fld id="{53DD8D0D-9699-C542-B27E-1EFAF2D0CE15}" type="slidenum">
              <a:rPr lang="en-US"/>
              <a:pPr/>
              <a:t>64</a:t>
            </a:fld>
            <a:endParaRPr lang="en-US"/>
          </a:p>
        </p:txBody>
      </p:sp>
      <p:sp>
        <p:nvSpPr>
          <p:cNvPr id="413698" name="Rectangle 2"/>
          <p:cNvSpPr>
            <a:spLocks noGrp="1" noRot="1" noChangeAspect="1" noChangeArrowheads="1" noTextEdit="1"/>
          </p:cNvSpPr>
          <p:nvPr>
            <p:ph type="sldImg"/>
          </p:nvPr>
        </p:nvSpPr>
        <p:spPr>
          <a:ln/>
        </p:spPr>
      </p:sp>
      <p:sp>
        <p:nvSpPr>
          <p:cNvPr id="413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UM-03 Tutorial Evaluating the Effectiveness of User Models by Experiments</a:t>
            </a:r>
          </a:p>
        </p:txBody>
      </p:sp>
      <p:sp>
        <p:nvSpPr>
          <p:cNvPr id="5" name="Rectangle 3"/>
          <p:cNvSpPr>
            <a:spLocks noGrp="1" noChangeArrowheads="1"/>
          </p:cNvSpPr>
          <p:nvPr>
            <p:ph type="dt" idx="1"/>
          </p:nvPr>
        </p:nvSpPr>
        <p:spPr>
          <a:ln/>
        </p:spPr>
        <p:txBody>
          <a:bodyPr/>
          <a:lstStyle/>
          <a:p>
            <a:r>
              <a:rPr lang="en-US"/>
              <a:t>23 June 2003</a:t>
            </a:r>
          </a:p>
        </p:txBody>
      </p:sp>
      <p:sp>
        <p:nvSpPr>
          <p:cNvPr id="7" name="Rectangle 7"/>
          <p:cNvSpPr>
            <a:spLocks noGrp="1" noChangeArrowheads="1"/>
          </p:cNvSpPr>
          <p:nvPr>
            <p:ph type="sldNum" sz="quarter" idx="5"/>
          </p:nvPr>
        </p:nvSpPr>
        <p:spPr>
          <a:ln/>
        </p:spPr>
        <p:txBody>
          <a:bodyPr/>
          <a:lstStyle/>
          <a:p>
            <a:fld id="{18EA6BC5-DA18-C14B-A4EC-B4ECD8E5F3DF}" type="slidenum">
              <a:rPr lang="en-US"/>
              <a:pPr/>
              <a:t>65</a:t>
            </a:fld>
            <a:endParaRPr lang="en-US"/>
          </a:p>
        </p:txBody>
      </p:sp>
      <p:sp>
        <p:nvSpPr>
          <p:cNvPr id="414722" name="Rectangle 2"/>
          <p:cNvSpPr>
            <a:spLocks noGrp="1" noRot="1" noChangeAspect="1" noChangeArrowheads="1" noTextEdit="1"/>
          </p:cNvSpPr>
          <p:nvPr>
            <p:ph type="sldImg"/>
          </p:nvPr>
        </p:nvSpPr>
        <p:spPr>
          <a:ln/>
        </p:spPr>
      </p:sp>
      <p:sp>
        <p:nvSpPr>
          <p:cNvPr id="414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UM-03 Tutorial Evaluating the Effectiveness of User Models by Experiments</a:t>
            </a:r>
          </a:p>
        </p:txBody>
      </p:sp>
      <p:sp>
        <p:nvSpPr>
          <p:cNvPr id="5" name="Rectangle 3"/>
          <p:cNvSpPr>
            <a:spLocks noGrp="1" noChangeArrowheads="1"/>
          </p:cNvSpPr>
          <p:nvPr>
            <p:ph type="dt" idx="1"/>
          </p:nvPr>
        </p:nvSpPr>
        <p:spPr>
          <a:ln/>
        </p:spPr>
        <p:txBody>
          <a:bodyPr/>
          <a:lstStyle/>
          <a:p>
            <a:r>
              <a:rPr lang="en-US"/>
              <a:t>23 June 2003</a:t>
            </a:r>
          </a:p>
        </p:txBody>
      </p:sp>
      <p:sp>
        <p:nvSpPr>
          <p:cNvPr id="7" name="Rectangle 7"/>
          <p:cNvSpPr>
            <a:spLocks noGrp="1" noChangeArrowheads="1"/>
          </p:cNvSpPr>
          <p:nvPr>
            <p:ph type="sldNum" sz="quarter" idx="5"/>
          </p:nvPr>
        </p:nvSpPr>
        <p:spPr>
          <a:ln/>
        </p:spPr>
        <p:txBody>
          <a:bodyPr/>
          <a:lstStyle/>
          <a:p>
            <a:fld id="{5EAFC061-67D2-6041-84D3-9EF99AFEF28D}" type="slidenum">
              <a:rPr lang="en-US"/>
              <a:pPr/>
              <a:t>66</a:t>
            </a:fld>
            <a:endParaRPr lang="en-US"/>
          </a:p>
        </p:txBody>
      </p:sp>
      <p:sp>
        <p:nvSpPr>
          <p:cNvPr id="415746" name="Rectangle 2"/>
          <p:cNvSpPr>
            <a:spLocks noGrp="1" noRot="1" noChangeAspect="1" noChangeArrowheads="1" noTextEdit="1"/>
          </p:cNvSpPr>
          <p:nvPr>
            <p:ph type="sldImg"/>
          </p:nvPr>
        </p:nvSpPr>
        <p:spPr>
          <a:ln/>
        </p:spPr>
      </p:sp>
      <p:sp>
        <p:nvSpPr>
          <p:cNvPr id="415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UM-03 Tutorial Evaluating the Effectiveness of User Models by Experiments</a:t>
            </a:r>
          </a:p>
        </p:txBody>
      </p:sp>
      <p:sp>
        <p:nvSpPr>
          <p:cNvPr id="5" name="Rectangle 3"/>
          <p:cNvSpPr>
            <a:spLocks noGrp="1" noChangeArrowheads="1"/>
          </p:cNvSpPr>
          <p:nvPr>
            <p:ph type="dt" idx="1"/>
          </p:nvPr>
        </p:nvSpPr>
        <p:spPr>
          <a:ln/>
        </p:spPr>
        <p:txBody>
          <a:bodyPr/>
          <a:lstStyle/>
          <a:p>
            <a:r>
              <a:rPr lang="en-US"/>
              <a:t>23 June 2003</a:t>
            </a:r>
          </a:p>
        </p:txBody>
      </p:sp>
      <p:sp>
        <p:nvSpPr>
          <p:cNvPr id="7" name="Rectangle 7"/>
          <p:cNvSpPr>
            <a:spLocks noGrp="1" noChangeArrowheads="1"/>
          </p:cNvSpPr>
          <p:nvPr>
            <p:ph type="sldNum" sz="quarter" idx="5"/>
          </p:nvPr>
        </p:nvSpPr>
        <p:spPr>
          <a:ln/>
        </p:spPr>
        <p:txBody>
          <a:bodyPr/>
          <a:lstStyle/>
          <a:p>
            <a:fld id="{F197356E-4512-694C-B4B2-922B821EA187}" type="slidenum">
              <a:rPr lang="en-US"/>
              <a:pPr/>
              <a:t>67</a:t>
            </a:fld>
            <a:endParaRPr lang="en-US"/>
          </a:p>
        </p:txBody>
      </p:sp>
      <p:sp>
        <p:nvSpPr>
          <p:cNvPr id="416770" name="Rectangle 2"/>
          <p:cNvSpPr>
            <a:spLocks noGrp="1" noRot="1" noChangeAspect="1" noChangeArrowheads="1" noTextEdit="1"/>
          </p:cNvSpPr>
          <p:nvPr>
            <p:ph type="sldImg"/>
          </p:nvPr>
        </p:nvSpPr>
        <p:spPr>
          <a:ln/>
        </p:spPr>
      </p:sp>
      <p:sp>
        <p:nvSpPr>
          <p:cNvPr id="416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UM-03 Tutorial Evaluating the Effectiveness of User Models by Experiments</a:t>
            </a:r>
          </a:p>
        </p:txBody>
      </p:sp>
      <p:sp>
        <p:nvSpPr>
          <p:cNvPr id="5" name="Rectangle 3"/>
          <p:cNvSpPr>
            <a:spLocks noGrp="1" noChangeArrowheads="1"/>
          </p:cNvSpPr>
          <p:nvPr>
            <p:ph type="dt" idx="1"/>
          </p:nvPr>
        </p:nvSpPr>
        <p:spPr>
          <a:ln/>
        </p:spPr>
        <p:txBody>
          <a:bodyPr/>
          <a:lstStyle/>
          <a:p>
            <a:r>
              <a:rPr lang="en-US"/>
              <a:t>23 June 2003</a:t>
            </a:r>
          </a:p>
        </p:txBody>
      </p:sp>
      <p:sp>
        <p:nvSpPr>
          <p:cNvPr id="7" name="Rectangle 7"/>
          <p:cNvSpPr>
            <a:spLocks noGrp="1" noChangeArrowheads="1"/>
          </p:cNvSpPr>
          <p:nvPr>
            <p:ph type="sldNum" sz="quarter" idx="5"/>
          </p:nvPr>
        </p:nvSpPr>
        <p:spPr>
          <a:ln/>
        </p:spPr>
        <p:txBody>
          <a:bodyPr/>
          <a:lstStyle/>
          <a:p>
            <a:fld id="{BB28BE09-058A-454B-9DBA-938E23470620}" type="slidenum">
              <a:rPr lang="en-US"/>
              <a:pPr/>
              <a:t>68</a:t>
            </a:fld>
            <a:endParaRPr lang="en-US"/>
          </a:p>
        </p:txBody>
      </p:sp>
      <p:sp>
        <p:nvSpPr>
          <p:cNvPr id="417794" name="Rectangle 2"/>
          <p:cNvSpPr>
            <a:spLocks noGrp="1" noRot="1" noChangeAspect="1" noChangeArrowheads="1" noTextEdit="1"/>
          </p:cNvSpPr>
          <p:nvPr>
            <p:ph type="sldImg"/>
          </p:nvPr>
        </p:nvSpPr>
        <p:spPr>
          <a:ln/>
        </p:spPr>
      </p:sp>
      <p:sp>
        <p:nvSpPr>
          <p:cNvPr id="417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UM-03 Tutorial Evaluating the Effectiveness of User Models by Experiments</a:t>
            </a:r>
          </a:p>
        </p:txBody>
      </p:sp>
      <p:sp>
        <p:nvSpPr>
          <p:cNvPr id="5" name="Rectangle 3"/>
          <p:cNvSpPr>
            <a:spLocks noGrp="1" noChangeArrowheads="1"/>
          </p:cNvSpPr>
          <p:nvPr>
            <p:ph type="dt" idx="1"/>
          </p:nvPr>
        </p:nvSpPr>
        <p:spPr>
          <a:ln/>
        </p:spPr>
        <p:txBody>
          <a:bodyPr/>
          <a:lstStyle/>
          <a:p>
            <a:r>
              <a:rPr lang="en-US"/>
              <a:t>23 June 2003</a:t>
            </a:r>
          </a:p>
        </p:txBody>
      </p:sp>
      <p:sp>
        <p:nvSpPr>
          <p:cNvPr id="7" name="Rectangle 7"/>
          <p:cNvSpPr>
            <a:spLocks noGrp="1" noChangeArrowheads="1"/>
          </p:cNvSpPr>
          <p:nvPr>
            <p:ph type="sldNum" sz="quarter" idx="5"/>
          </p:nvPr>
        </p:nvSpPr>
        <p:spPr>
          <a:ln/>
        </p:spPr>
        <p:txBody>
          <a:bodyPr/>
          <a:lstStyle/>
          <a:p>
            <a:fld id="{A25EB36B-577D-9E40-97D1-A7A153C3AD84}" type="slidenum">
              <a:rPr lang="en-US"/>
              <a:pPr/>
              <a:t>69</a:t>
            </a:fld>
            <a:endParaRPr lang="en-US"/>
          </a:p>
        </p:txBody>
      </p:sp>
      <p:sp>
        <p:nvSpPr>
          <p:cNvPr id="418818" name="Rectangle 2"/>
          <p:cNvSpPr>
            <a:spLocks noGrp="1" noRot="1" noChangeAspect="1" noChangeArrowheads="1" noTextEdit="1"/>
          </p:cNvSpPr>
          <p:nvPr>
            <p:ph type="sldImg"/>
          </p:nvPr>
        </p:nvSpPr>
        <p:spPr>
          <a:ln/>
        </p:spPr>
      </p:sp>
      <p:sp>
        <p:nvSpPr>
          <p:cNvPr id="418819" name="Rectangle 3"/>
          <p:cNvSpPr>
            <a:spLocks noGrp="1" noChangeArrowheads="1"/>
          </p:cNvSpPr>
          <p:nvPr>
            <p:ph type="body" idx="1"/>
          </p:nvPr>
        </p:nvSpPr>
        <p:spPr/>
        <p:txBody>
          <a:bodyPr/>
          <a:lstStyle/>
          <a:p>
            <a:r>
              <a:rPr lang="en-US"/>
              <a:t>Analysis allows one to determine the likelihood that a difference in means between 2 treatment groups is not due to random fluctuations.  Without analysis, one’s results are always questionable as due to random variations.  Analysis allows one to quantify this probability.  People generally accept that if the probability of the difference in means being due to random processes is less than .05, then the difference can be considered real.</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UM-03 Tutorial Evaluating the Effectiveness of User Models by Experiments</a:t>
            </a:r>
          </a:p>
        </p:txBody>
      </p:sp>
      <p:sp>
        <p:nvSpPr>
          <p:cNvPr id="5" name="Rectangle 3"/>
          <p:cNvSpPr>
            <a:spLocks noGrp="1" noChangeArrowheads="1"/>
          </p:cNvSpPr>
          <p:nvPr>
            <p:ph type="dt" idx="1"/>
          </p:nvPr>
        </p:nvSpPr>
        <p:spPr>
          <a:ln/>
        </p:spPr>
        <p:txBody>
          <a:bodyPr/>
          <a:lstStyle/>
          <a:p>
            <a:r>
              <a:rPr lang="en-US"/>
              <a:t>23 June 2003</a:t>
            </a:r>
          </a:p>
        </p:txBody>
      </p:sp>
      <p:sp>
        <p:nvSpPr>
          <p:cNvPr id="7" name="Rectangle 7"/>
          <p:cNvSpPr>
            <a:spLocks noGrp="1" noChangeArrowheads="1"/>
          </p:cNvSpPr>
          <p:nvPr>
            <p:ph type="sldNum" sz="quarter" idx="5"/>
          </p:nvPr>
        </p:nvSpPr>
        <p:spPr>
          <a:ln/>
        </p:spPr>
        <p:txBody>
          <a:bodyPr/>
          <a:lstStyle/>
          <a:p>
            <a:fld id="{333DF285-89E6-3D40-8EB0-3FABC1E7B9B0}" type="slidenum">
              <a:rPr lang="en-US"/>
              <a:pPr/>
              <a:t>7</a:t>
            </a:fld>
            <a:endParaRPr lang="en-US"/>
          </a:p>
        </p:txBody>
      </p:sp>
      <p:sp>
        <p:nvSpPr>
          <p:cNvPr id="351234" name="Rectangle 2"/>
          <p:cNvSpPr>
            <a:spLocks noGrp="1" noRot="1" noChangeAspect="1" noChangeArrowheads="1" noTextEdit="1"/>
          </p:cNvSpPr>
          <p:nvPr>
            <p:ph type="sldImg"/>
          </p:nvPr>
        </p:nvSpPr>
        <p:spPr>
          <a:ln/>
        </p:spPr>
      </p:sp>
      <p:sp>
        <p:nvSpPr>
          <p:cNvPr id="351235" name="Rectangle 3"/>
          <p:cNvSpPr>
            <a:spLocks noGrp="1" noChangeArrowheads="1"/>
          </p:cNvSpPr>
          <p:nvPr>
            <p:ph type="body" idx="1"/>
          </p:nvPr>
        </p:nvSpPr>
        <p:spPr/>
        <p:txBody>
          <a:bodyPr/>
          <a:lstStyle/>
          <a:p>
            <a:r>
              <a:rPr lang="en-US" dirty="0"/>
              <a:t>Covariant variables add noise to the measurements of dependent variables.  For example, more computer-literate people may work faster in a web search task.  The noise from this variability in task time may swamp the actual difference in mean search times with or without a UM helping the search.  ANCOVA allows us to measure the covariate of computer literacy and use that to correct the search times to remove the noise added by differing degrees of computer literacy from the measured search time dependent variable.  The next slides will show you commonly accepted measurements for certain covariates.</a:t>
            </a:r>
          </a:p>
        </p:txBody>
      </p:sp>
    </p:spTree>
  </p:cSld>
  <p:clrMapOvr>
    <a:masterClrMapping/>
  </p:clrMapOvr>
</p:notes>
</file>

<file path=ppt/notesSlides/notesSlide7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UM-03 Tutorial Evaluating the Effectiveness of User Models by Experiments</a:t>
            </a:r>
          </a:p>
        </p:txBody>
      </p:sp>
      <p:sp>
        <p:nvSpPr>
          <p:cNvPr id="5" name="Rectangle 3"/>
          <p:cNvSpPr>
            <a:spLocks noGrp="1" noChangeArrowheads="1"/>
          </p:cNvSpPr>
          <p:nvPr>
            <p:ph type="dt" idx="1"/>
          </p:nvPr>
        </p:nvSpPr>
        <p:spPr>
          <a:ln/>
        </p:spPr>
        <p:txBody>
          <a:bodyPr/>
          <a:lstStyle/>
          <a:p>
            <a:r>
              <a:rPr lang="en-US"/>
              <a:t>23 June 2003</a:t>
            </a:r>
          </a:p>
        </p:txBody>
      </p:sp>
      <p:sp>
        <p:nvSpPr>
          <p:cNvPr id="7" name="Rectangle 7"/>
          <p:cNvSpPr>
            <a:spLocks noGrp="1" noChangeArrowheads="1"/>
          </p:cNvSpPr>
          <p:nvPr>
            <p:ph type="sldNum" sz="quarter" idx="5"/>
          </p:nvPr>
        </p:nvSpPr>
        <p:spPr>
          <a:ln/>
        </p:spPr>
        <p:txBody>
          <a:bodyPr/>
          <a:lstStyle/>
          <a:p>
            <a:fld id="{7F3192EA-3E03-064A-9C48-354A0E0A5D75}" type="slidenum">
              <a:rPr lang="en-US"/>
              <a:pPr/>
              <a:t>70</a:t>
            </a:fld>
            <a:endParaRPr lang="en-US"/>
          </a:p>
        </p:txBody>
      </p:sp>
      <p:sp>
        <p:nvSpPr>
          <p:cNvPr id="419842" name="Rectangle 2"/>
          <p:cNvSpPr>
            <a:spLocks noGrp="1" noRot="1" noChangeAspect="1" noChangeArrowheads="1" noTextEdit="1"/>
          </p:cNvSpPr>
          <p:nvPr>
            <p:ph type="sldImg"/>
          </p:nvPr>
        </p:nvSpPr>
        <p:spPr>
          <a:ln/>
        </p:spPr>
      </p:sp>
      <p:sp>
        <p:nvSpPr>
          <p:cNvPr id="419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UM-03 Tutorial Evaluating the Effectiveness of User Models by Experiments</a:t>
            </a:r>
          </a:p>
        </p:txBody>
      </p:sp>
      <p:sp>
        <p:nvSpPr>
          <p:cNvPr id="5" name="Rectangle 3"/>
          <p:cNvSpPr>
            <a:spLocks noGrp="1" noChangeArrowheads="1"/>
          </p:cNvSpPr>
          <p:nvPr>
            <p:ph type="dt" idx="1"/>
          </p:nvPr>
        </p:nvSpPr>
        <p:spPr>
          <a:ln/>
        </p:spPr>
        <p:txBody>
          <a:bodyPr/>
          <a:lstStyle/>
          <a:p>
            <a:r>
              <a:rPr lang="en-US"/>
              <a:t>23 June 2003</a:t>
            </a:r>
          </a:p>
        </p:txBody>
      </p:sp>
      <p:sp>
        <p:nvSpPr>
          <p:cNvPr id="7" name="Rectangle 7"/>
          <p:cNvSpPr>
            <a:spLocks noGrp="1" noChangeArrowheads="1"/>
          </p:cNvSpPr>
          <p:nvPr>
            <p:ph type="sldNum" sz="quarter" idx="5"/>
          </p:nvPr>
        </p:nvSpPr>
        <p:spPr>
          <a:ln/>
        </p:spPr>
        <p:txBody>
          <a:bodyPr/>
          <a:lstStyle/>
          <a:p>
            <a:fld id="{401FDDA2-D578-4243-B81C-A061EF7A1474}" type="slidenum">
              <a:rPr lang="en-US"/>
              <a:pPr/>
              <a:t>71</a:t>
            </a:fld>
            <a:endParaRPr lang="en-US"/>
          </a:p>
        </p:txBody>
      </p:sp>
      <p:sp>
        <p:nvSpPr>
          <p:cNvPr id="420866" name="Rectangle 2"/>
          <p:cNvSpPr>
            <a:spLocks noGrp="1" noRot="1" noChangeAspect="1" noChangeArrowheads="1" noTextEdit="1"/>
          </p:cNvSpPr>
          <p:nvPr>
            <p:ph type="sldImg"/>
          </p:nvPr>
        </p:nvSpPr>
        <p:spPr>
          <a:ln/>
        </p:spPr>
      </p:sp>
      <p:sp>
        <p:nvSpPr>
          <p:cNvPr id="420867" name="Rectangle 3"/>
          <p:cNvSpPr>
            <a:spLocks noGrp="1" noChangeArrowheads="1"/>
          </p:cNvSpPr>
          <p:nvPr>
            <p:ph type="body" idx="1"/>
          </p:nvPr>
        </p:nvSpPr>
        <p:spPr/>
        <p:txBody>
          <a:bodyPr/>
          <a:lstStyle/>
          <a:p>
            <a:r>
              <a:rPr lang="en-US"/>
              <a:t>It is important to choose the right statistical test because the wrong test will give weaker or even incorrect results.  Be sure to check not only the type of data for the test, but also check that the test’s assumptions about its data is true of your own data.</a:t>
            </a:r>
          </a:p>
          <a:p>
            <a:r>
              <a:rPr kumimoji="0" lang="en-US" sz="1100">
                <a:solidFill>
                  <a:srgbClr val="000000"/>
                </a:solidFill>
                <a:latin typeface="Lucida Grande" pitchFamily="-1" charset="0"/>
              </a:rPr>
              <a:t>http://statpages.org/#WhichAnalysis has a list of interactive websites for choosing the right statistical test.</a:t>
            </a:r>
          </a:p>
        </p:txBody>
      </p:sp>
    </p:spTree>
  </p:cSld>
  <p:clrMapOvr>
    <a:masterClrMapping/>
  </p:clrMapOvr>
</p:notes>
</file>

<file path=ppt/notesSlides/notesSlide7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UM-03 Tutorial Evaluating the Effectiveness of User Models by Experiments</a:t>
            </a:r>
          </a:p>
        </p:txBody>
      </p:sp>
      <p:sp>
        <p:nvSpPr>
          <p:cNvPr id="5" name="Rectangle 3"/>
          <p:cNvSpPr>
            <a:spLocks noGrp="1" noChangeArrowheads="1"/>
          </p:cNvSpPr>
          <p:nvPr>
            <p:ph type="dt" idx="1"/>
          </p:nvPr>
        </p:nvSpPr>
        <p:spPr>
          <a:ln/>
        </p:spPr>
        <p:txBody>
          <a:bodyPr/>
          <a:lstStyle/>
          <a:p>
            <a:r>
              <a:rPr lang="en-US"/>
              <a:t>23 June 2003</a:t>
            </a:r>
          </a:p>
        </p:txBody>
      </p:sp>
      <p:sp>
        <p:nvSpPr>
          <p:cNvPr id="7" name="Rectangle 7"/>
          <p:cNvSpPr>
            <a:spLocks noGrp="1" noChangeArrowheads="1"/>
          </p:cNvSpPr>
          <p:nvPr>
            <p:ph type="sldNum" sz="quarter" idx="5"/>
          </p:nvPr>
        </p:nvSpPr>
        <p:spPr>
          <a:ln/>
        </p:spPr>
        <p:txBody>
          <a:bodyPr/>
          <a:lstStyle/>
          <a:p>
            <a:fld id="{328EEDF9-83C8-DE4B-9731-E6C91DE45A56}" type="slidenum">
              <a:rPr lang="en-US"/>
              <a:pPr/>
              <a:t>72</a:t>
            </a:fld>
            <a:endParaRPr lang="en-US"/>
          </a:p>
        </p:txBody>
      </p:sp>
      <p:sp>
        <p:nvSpPr>
          <p:cNvPr id="421890" name="Rectangle 2"/>
          <p:cNvSpPr>
            <a:spLocks noGrp="1" noRot="1" noChangeAspect="1" noChangeArrowheads="1" noTextEdit="1"/>
          </p:cNvSpPr>
          <p:nvPr>
            <p:ph type="sldImg"/>
          </p:nvPr>
        </p:nvSpPr>
        <p:spPr>
          <a:ln/>
        </p:spPr>
      </p:sp>
      <p:sp>
        <p:nvSpPr>
          <p:cNvPr id="421891" name="Rectangle 3"/>
          <p:cNvSpPr>
            <a:spLocks noGrp="1" noChangeArrowheads="1"/>
          </p:cNvSpPr>
          <p:nvPr>
            <p:ph type="body" idx="1"/>
          </p:nvPr>
        </p:nvSpPr>
        <p:spPr/>
        <p:txBody>
          <a:bodyPr/>
          <a:lstStyle/>
          <a:p>
            <a:r>
              <a:rPr lang="en-US" dirty="0" smtClean="0"/>
              <a:t>User</a:t>
            </a:r>
            <a:r>
              <a:rPr lang="en-US" baseline="0" dirty="0" smtClean="0"/>
              <a:t> r</a:t>
            </a:r>
            <a:r>
              <a:rPr lang="en-US" dirty="0" smtClean="0"/>
              <a:t>esponses on </a:t>
            </a:r>
            <a:r>
              <a:rPr lang="en-US" dirty="0" err="1" smtClean="0"/>
              <a:t>Likert</a:t>
            </a:r>
            <a:r>
              <a:rPr lang="en-US" dirty="0" smtClean="0"/>
              <a:t> scale (or any other scale) subjective evaluations are ranked data because the difference between a 6 and a 7 is probably not the same as the difference</a:t>
            </a:r>
            <a:r>
              <a:rPr lang="en-US" baseline="0" dirty="0" smtClean="0"/>
              <a:t> between a 5 and a 6 or a 1 and a 2.  The only thing you can safely say is that a 7 is higher than a 6.  How much better cannot and should not be assumed.</a:t>
            </a:r>
            <a:r>
              <a:rPr lang="en-US" dirty="0" smtClean="0"/>
              <a:t> Therefore</a:t>
            </a:r>
            <a:r>
              <a:rPr lang="en-US" baseline="0" dirty="0" smtClean="0"/>
              <a:t> </a:t>
            </a:r>
            <a:r>
              <a:rPr lang="en-US" baseline="0" dirty="0" err="1" smtClean="0"/>
              <a:t>Likert</a:t>
            </a:r>
            <a:r>
              <a:rPr lang="en-US" baseline="0" dirty="0" smtClean="0"/>
              <a:t> scale responses</a:t>
            </a:r>
            <a:r>
              <a:rPr lang="en-US" dirty="0" smtClean="0"/>
              <a:t> should be analyzed with non-parametric tests.  Parametric tests like ANOVA require that the data</a:t>
            </a:r>
            <a:r>
              <a:rPr lang="en-US" baseline="0" dirty="0" smtClean="0"/>
              <a:t> is actually linearly scalar.  Unfortunately ANOVA is often wrongly used to analyze </a:t>
            </a:r>
            <a:r>
              <a:rPr lang="en-US" baseline="0" dirty="0" err="1" smtClean="0"/>
              <a:t>Likert</a:t>
            </a:r>
            <a:r>
              <a:rPr lang="en-US" baseline="0" dirty="0" smtClean="0"/>
              <a:t> scale responses.</a:t>
            </a:r>
            <a:endParaRPr lang="en-US" dirty="0"/>
          </a:p>
        </p:txBody>
      </p:sp>
    </p:spTree>
  </p:cSld>
  <p:clrMapOvr>
    <a:masterClrMapping/>
  </p:clrMapOvr>
</p:notes>
</file>

<file path=ppt/notesSlides/notesSlide7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UM-03 Tutorial Evaluating the Effectiveness of User Models by Experiments</a:t>
            </a:r>
          </a:p>
        </p:txBody>
      </p:sp>
      <p:sp>
        <p:nvSpPr>
          <p:cNvPr id="5" name="Rectangle 3"/>
          <p:cNvSpPr>
            <a:spLocks noGrp="1" noChangeArrowheads="1"/>
          </p:cNvSpPr>
          <p:nvPr>
            <p:ph type="dt" idx="1"/>
          </p:nvPr>
        </p:nvSpPr>
        <p:spPr>
          <a:ln/>
        </p:spPr>
        <p:txBody>
          <a:bodyPr/>
          <a:lstStyle/>
          <a:p>
            <a:r>
              <a:rPr lang="en-US"/>
              <a:t>23 June 2003</a:t>
            </a:r>
          </a:p>
        </p:txBody>
      </p:sp>
      <p:sp>
        <p:nvSpPr>
          <p:cNvPr id="7" name="Rectangle 7"/>
          <p:cNvSpPr>
            <a:spLocks noGrp="1" noChangeArrowheads="1"/>
          </p:cNvSpPr>
          <p:nvPr>
            <p:ph type="sldNum" sz="quarter" idx="5"/>
          </p:nvPr>
        </p:nvSpPr>
        <p:spPr>
          <a:ln/>
        </p:spPr>
        <p:txBody>
          <a:bodyPr/>
          <a:lstStyle/>
          <a:p>
            <a:fld id="{34BA81E6-1E2B-524D-A77C-9B3AE6F85D46}" type="slidenum">
              <a:rPr lang="en-US"/>
              <a:pPr/>
              <a:t>73</a:t>
            </a:fld>
            <a:endParaRPr lang="en-US"/>
          </a:p>
        </p:txBody>
      </p:sp>
      <p:sp>
        <p:nvSpPr>
          <p:cNvPr id="422914" name="Rectangle 2"/>
          <p:cNvSpPr>
            <a:spLocks noGrp="1" noRot="1" noChangeAspect="1" noChangeArrowheads="1" noTextEdit="1"/>
          </p:cNvSpPr>
          <p:nvPr>
            <p:ph type="sldImg"/>
          </p:nvPr>
        </p:nvSpPr>
        <p:spPr>
          <a:ln/>
        </p:spPr>
      </p:sp>
      <p:sp>
        <p:nvSpPr>
          <p:cNvPr id="422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UM-03 Tutorial Evaluating the Effectiveness of User Models by Experiments</a:t>
            </a:r>
          </a:p>
        </p:txBody>
      </p:sp>
      <p:sp>
        <p:nvSpPr>
          <p:cNvPr id="5" name="Rectangle 3"/>
          <p:cNvSpPr>
            <a:spLocks noGrp="1" noChangeArrowheads="1"/>
          </p:cNvSpPr>
          <p:nvPr>
            <p:ph type="dt" idx="1"/>
          </p:nvPr>
        </p:nvSpPr>
        <p:spPr>
          <a:ln/>
        </p:spPr>
        <p:txBody>
          <a:bodyPr/>
          <a:lstStyle/>
          <a:p>
            <a:r>
              <a:rPr lang="en-US"/>
              <a:t>23 June 2003</a:t>
            </a:r>
          </a:p>
        </p:txBody>
      </p:sp>
      <p:sp>
        <p:nvSpPr>
          <p:cNvPr id="7" name="Rectangle 7"/>
          <p:cNvSpPr>
            <a:spLocks noGrp="1" noChangeArrowheads="1"/>
          </p:cNvSpPr>
          <p:nvPr>
            <p:ph type="sldNum" sz="quarter" idx="5"/>
          </p:nvPr>
        </p:nvSpPr>
        <p:spPr>
          <a:ln/>
        </p:spPr>
        <p:txBody>
          <a:bodyPr/>
          <a:lstStyle/>
          <a:p>
            <a:fld id="{52EC425C-7D04-C643-B9A6-76E769529221}" type="slidenum">
              <a:rPr lang="en-US"/>
              <a:pPr/>
              <a:t>74</a:t>
            </a:fld>
            <a:endParaRPr lang="en-US"/>
          </a:p>
        </p:txBody>
      </p:sp>
      <p:sp>
        <p:nvSpPr>
          <p:cNvPr id="423938" name="Rectangle 2"/>
          <p:cNvSpPr>
            <a:spLocks noGrp="1" noRot="1" noChangeAspect="1" noChangeArrowheads="1" noTextEdit="1"/>
          </p:cNvSpPr>
          <p:nvPr>
            <p:ph type="sldImg"/>
          </p:nvPr>
        </p:nvSpPr>
        <p:spPr>
          <a:ln/>
        </p:spPr>
      </p:sp>
      <p:sp>
        <p:nvSpPr>
          <p:cNvPr id="423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UM-03 Tutorial Evaluating the Effectiveness of User Models by Experiments</a:t>
            </a:r>
          </a:p>
        </p:txBody>
      </p:sp>
      <p:sp>
        <p:nvSpPr>
          <p:cNvPr id="5" name="Rectangle 3"/>
          <p:cNvSpPr>
            <a:spLocks noGrp="1" noChangeArrowheads="1"/>
          </p:cNvSpPr>
          <p:nvPr>
            <p:ph type="dt" idx="1"/>
          </p:nvPr>
        </p:nvSpPr>
        <p:spPr>
          <a:ln/>
        </p:spPr>
        <p:txBody>
          <a:bodyPr/>
          <a:lstStyle/>
          <a:p>
            <a:r>
              <a:rPr lang="en-US"/>
              <a:t>23 June 2003</a:t>
            </a:r>
          </a:p>
        </p:txBody>
      </p:sp>
      <p:sp>
        <p:nvSpPr>
          <p:cNvPr id="7" name="Rectangle 7"/>
          <p:cNvSpPr>
            <a:spLocks noGrp="1" noChangeArrowheads="1"/>
          </p:cNvSpPr>
          <p:nvPr>
            <p:ph type="sldNum" sz="quarter" idx="5"/>
          </p:nvPr>
        </p:nvSpPr>
        <p:spPr>
          <a:ln/>
        </p:spPr>
        <p:txBody>
          <a:bodyPr/>
          <a:lstStyle/>
          <a:p>
            <a:fld id="{4478399F-A001-C147-B8AF-2F51CC1661D7}" type="slidenum">
              <a:rPr lang="en-US"/>
              <a:pPr/>
              <a:t>75</a:t>
            </a:fld>
            <a:endParaRPr lang="en-US"/>
          </a:p>
        </p:txBody>
      </p:sp>
      <p:sp>
        <p:nvSpPr>
          <p:cNvPr id="424962" name="Rectangle 2"/>
          <p:cNvSpPr>
            <a:spLocks noGrp="1" noRot="1" noChangeAspect="1" noChangeArrowheads="1" noTextEdit="1"/>
          </p:cNvSpPr>
          <p:nvPr>
            <p:ph type="sldImg"/>
          </p:nvPr>
        </p:nvSpPr>
        <p:spPr>
          <a:ln/>
        </p:spPr>
      </p:sp>
      <p:sp>
        <p:nvSpPr>
          <p:cNvPr id="424963" name="Rectangle 3"/>
          <p:cNvSpPr>
            <a:spLocks noGrp="1" noChangeArrowheads="1"/>
          </p:cNvSpPr>
          <p:nvPr>
            <p:ph type="body" idx="1"/>
          </p:nvPr>
        </p:nvSpPr>
        <p:spPr/>
        <p:txBody>
          <a:bodyPr/>
          <a:lstStyle/>
          <a:p>
            <a:r>
              <a:rPr lang="en-US" dirty="0"/>
              <a:t>The Z-test compares the mean of a sample against the mean of a whole population to see if the difference is meaningful or just due to random selection.  The T-test compares the difference in means between two samples (e.g., UM or no UM).  The F-test compares the variances (standard deviations) of two samples.</a:t>
            </a:r>
          </a:p>
        </p:txBody>
      </p:sp>
    </p:spTree>
  </p:cSld>
  <p:clrMapOvr>
    <a:masterClrMapping/>
  </p:clrMapOvr>
</p:notes>
</file>

<file path=ppt/notesSlides/notesSlide7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UM-03 Tutorial Evaluating the Effectiveness of User Models by Experiments</a:t>
            </a:r>
          </a:p>
        </p:txBody>
      </p:sp>
      <p:sp>
        <p:nvSpPr>
          <p:cNvPr id="5" name="Rectangle 3"/>
          <p:cNvSpPr>
            <a:spLocks noGrp="1" noChangeArrowheads="1"/>
          </p:cNvSpPr>
          <p:nvPr>
            <p:ph type="dt" idx="1"/>
          </p:nvPr>
        </p:nvSpPr>
        <p:spPr>
          <a:ln/>
        </p:spPr>
        <p:txBody>
          <a:bodyPr/>
          <a:lstStyle/>
          <a:p>
            <a:r>
              <a:rPr lang="en-US"/>
              <a:t>23 June 2003</a:t>
            </a:r>
          </a:p>
        </p:txBody>
      </p:sp>
      <p:sp>
        <p:nvSpPr>
          <p:cNvPr id="7" name="Rectangle 7"/>
          <p:cNvSpPr>
            <a:spLocks noGrp="1" noChangeArrowheads="1"/>
          </p:cNvSpPr>
          <p:nvPr>
            <p:ph type="sldNum" sz="quarter" idx="5"/>
          </p:nvPr>
        </p:nvSpPr>
        <p:spPr>
          <a:ln/>
        </p:spPr>
        <p:txBody>
          <a:bodyPr/>
          <a:lstStyle/>
          <a:p>
            <a:fld id="{74BB110D-A49A-8846-B7CA-389C6BF60201}" type="slidenum">
              <a:rPr lang="en-US"/>
              <a:pPr/>
              <a:t>76</a:t>
            </a:fld>
            <a:endParaRPr lang="en-US"/>
          </a:p>
        </p:txBody>
      </p:sp>
      <p:sp>
        <p:nvSpPr>
          <p:cNvPr id="425986" name="Rectangle 2"/>
          <p:cNvSpPr>
            <a:spLocks noGrp="1" noRot="1" noChangeAspect="1" noChangeArrowheads="1" noTextEdit="1"/>
          </p:cNvSpPr>
          <p:nvPr>
            <p:ph type="sldImg"/>
          </p:nvPr>
        </p:nvSpPr>
        <p:spPr>
          <a:ln/>
        </p:spPr>
      </p:sp>
      <p:sp>
        <p:nvSpPr>
          <p:cNvPr id="425987" name="Rectangle 3"/>
          <p:cNvSpPr>
            <a:spLocks noGrp="1" noChangeArrowheads="1"/>
          </p:cNvSpPr>
          <p:nvPr>
            <p:ph type="body" idx="1"/>
          </p:nvPr>
        </p:nvSpPr>
        <p:spPr/>
        <p:txBody>
          <a:bodyPr/>
          <a:lstStyle/>
          <a:p>
            <a:r>
              <a:rPr lang="en-US" dirty="0" smtClean="0"/>
              <a:t>http://</a:t>
            </a:r>
            <a:r>
              <a:rPr lang="en-US" dirty="0" err="1" smtClean="0"/>
              <a:t>www.graphpad.com/faq/viewfaq.cfm?faq</a:t>
            </a:r>
            <a:r>
              <a:rPr lang="en-US" dirty="0" smtClean="0"/>
              <a:t>=1318 gives a good description</a:t>
            </a:r>
            <a:r>
              <a:rPr lang="en-US" baseline="0" dirty="0" smtClean="0"/>
              <a:t> of how to determine if your test is one-tail or two-tail.</a:t>
            </a:r>
            <a:endParaRPr lang="en-US" dirty="0"/>
          </a:p>
        </p:txBody>
      </p:sp>
    </p:spTree>
  </p:cSld>
  <p:clrMapOvr>
    <a:masterClrMapping/>
  </p:clrMapOvr>
</p:notes>
</file>

<file path=ppt/notesSlides/notesSlide7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UM-03 Tutorial Evaluating the Effectiveness of User Models by Experiments</a:t>
            </a:r>
          </a:p>
        </p:txBody>
      </p:sp>
      <p:sp>
        <p:nvSpPr>
          <p:cNvPr id="5" name="Rectangle 3"/>
          <p:cNvSpPr>
            <a:spLocks noGrp="1" noChangeArrowheads="1"/>
          </p:cNvSpPr>
          <p:nvPr>
            <p:ph type="dt" idx="1"/>
          </p:nvPr>
        </p:nvSpPr>
        <p:spPr>
          <a:ln/>
        </p:spPr>
        <p:txBody>
          <a:bodyPr/>
          <a:lstStyle/>
          <a:p>
            <a:r>
              <a:rPr lang="en-US"/>
              <a:t>23 June 2003</a:t>
            </a:r>
          </a:p>
        </p:txBody>
      </p:sp>
      <p:sp>
        <p:nvSpPr>
          <p:cNvPr id="7" name="Rectangle 7"/>
          <p:cNvSpPr>
            <a:spLocks noGrp="1" noChangeArrowheads="1"/>
          </p:cNvSpPr>
          <p:nvPr>
            <p:ph type="sldNum" sz="quarter" idx="5"/>
          </p:nvPr>
        </p:nvSpPr>
        <p:spPr>
          <a:ln/>
        </p:spPr>
        <p:txBody>
          <a:bodyPr/>
          <a:lstStyle/>
          <a:p>
            <a:fld id="{D067FD96-E5CB-1D46-B29B-628E29C92868}" type="slidenum">
              <a:rPr lang="en-US"/>
              <a:pPr/>
              <a:t>77</a:t>
            </a:fld>
            <a:endParaRPr lang="en-US"/>
          </a:p>
        </p:txBody>
      </p:sp>
      <p:sp>
        <p:nvSpPr>
          <p:cNvPr id="427010" name="Rectangle 2"/>
          <p:cNvSpPr>
            <a:spLocks noGrp="1" noRot="1" noChangeAspect="1" noChangeArrowheads="1" noTextEdit="1"/>
          </p:cNvSpPr>
          <p:nvPr>
            <p:ph type="sldImg"/>
          </p:nvPr>
        </p:nvSpPr>
        <p:spPr>
          <a:ln/>
        </p:spPr>
      </p:sp>
      <p:sp>
        <p:nvSpPr>
          <p:cNvPr id="427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UM-03 Tutorial Evaluating the Effectiveness of User Models by Experiments</a:t>
            </a:r>
          </a:p>
        </p:txBody>
      </p:sp>
      <p:sp>
        <p:nvSpPr>
          <p:cNvPr id="5" name="Rectangle 3"/>
          <p:cNvSpPr>
            <a:spLocks noGrp="1" noChangeArrowheads="1"/>
          </p:cNvSpPr>
          <p:nvPr>
            <p:ph type="dt" idx="1"/>
          </p:nvPr>
        </p:nvSpPr>
        <p:spPr>
          <a:ln/>
        </p:spPr>
        <p:txBody>
          <a:bodyPr/>
          <a:lstStyle/>
          <a:p>
            <a:r>
              <a:rPr lang="en-US"/>
              <a:t>23 June 2003</a:t>
            </a:r>
          </a:p>
        </p:txBody>
      </p:sp>
      <p:sp>
        <p:nvSpPr>
          <p:cNvPr id="7" name="Rectangle 7"/>
          <p:cNvSpPr>
            <a:spLocks noGrp="1" noChangeArrowheads="1"/>
          </p:cNvSpPr>
          <p:nvPr>
            <p:ph type="sldNum" sz="quarter" idx="5"/>
          </p:nvPr>
        </p:nvSpPr>
        <p:spPr>
          <a:ln/>
        </p:spPr>
        <p:txBody>
          <a:bodyPr/>
          <a:lstStyle/>
          <a:p>
            <a:fld id="{91A798A4-33B8-8B40-A8E4-D97F5028E376}" type="slidenum">
              <a:rPr lang="en-US"/>
              <a:pPr/>
              <a:t>78</a:t>
            </a:fld>
            <a:endParaRPr lang="en-US"/>
          </a:p>
        </p:txBody>
      </p:sp>
      <p:sp>
        <p:nvSpPr>
          <p:cNvPr id="428034" name="Rectangle 2"/>
          <p:cNvSpPr>
            <a:spLocks noGrp="1" noRot="1" noChangeAspect="1" noChangeArrowheads="1" noTextEdit="1"/>
          </p:cNvSpPr>
          <p:nvPr>
            <p:ph type="sldImg"/>
          </p:nvPr>
        </p:nvSpPr>
        <p:spPr>
          <a:ln/>
        </p:spPr>
      </p:sp>
      <p:sp>
        <p:nvSpPr>
          <p:cNvPr id="428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UM-03 Tutorial Evaluating the Effectiveness of User Models by Experiments</a:t>
            </a:r>
          </a:p>
        </p:txBody>
      </p:sp>
      <p:sp>
        <p:nvSpPr>
          <p:cNvPr id="5" name="Rectangle 3"/>
          <p:cNvSpPr>
            <a:spLocks noGrp="1" noChangeArrowheads="1"/>
          </p:cNvSpPr>
          <p:nvPr>
            <p:ph type="dt" idx="1"/>
          </p:nvPr>
        </p:nvSpPr>
        <p:spPr>
          <a:ln/>
        </p:spPr>
        <p:txBody>
          <a:bodyPr/>
          <a:lstStyle/>
          <a:p>
            <a:r>
              <a:rPr lang="en-US"/>
              <a:t>23 June 2003</a:t>
            </a:r>
          </a:p>
        </p:txBody>
      </p:sp>
      <p:sp>
        <p:nvSpPr>
          <p:cNvPr id="7" name="Rectangle 7"/>
          <p:cNvSpPr>
            <a:spLocks noGrp="1" noChangeArrowheads="1"/>
          </p:cNvSpPr>
          <p:nvPr>
            <p:ph type="sldNum" sz="quarter" idx="5"/>
          </p:nvPr>
        </p:nvSpPr>
        <p:spPr>
          <a:ln/>
        </p:spPr>
        <p:txBody>
          <a:bodyPr/>
          <a:lstStyle/>
          <a:p>
            <a:fld id="{1D12235E-FA4E-C849-A9CB-60A6632FF1C7}" type="slidenum">
              <a:rPr lang="en-US"/>
              <a:pPr/>
              <a:t>79</a:t>
            </a:fld>
            <a:endParaRPr lang="en-US"/>
          </a:p>
        </p:txBody>
      </p:sp>
      <p:sp>
        <p:nvSpPr>
          <p:cNvPr id="429058" name="Rectangle 2"/>
          <p:cNvSpPr>
            <a:spLocks noGrp="1" noRot="1" noChangeAspect="1" noChangeArrowheads="1" noTextEdit="1"/>
          </p:cNvSpPr>
          <p:nvPr>
            <p:ph type="sldImg"/>
          </p:nvPr>
        </p:nvSpPr>
        <p:spPr>
          <a:ln/>
        </p:spPr>
      </p:sp>
      <p:sp>
        <p:nvSpPr>
          <p:cNvPr id="429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UM-03 Tutorial Evaluating the Effectiveness of User Models by Experiments</a:t>
            </a:r>
          </a:p>
        </p:txBody>
      </p:sp>
      <p:sp>
        <p:nvSpPr>
          <p:cNvPr id="5" name="Rectangle 3"/>
          <p:cNvSpPr>
            <a:spLocks noGrp="1" noChangeArrowheads="1"/>
          </p:cNvSpPr>
          <p:nvPr>
            <p:ph type="dt" idx="1"/>
          </p:nvPr>
        </p:nvSpPr>
        <p:spPr>
          <a:ln/>
        </p:spPr>
        <p:txBody>
          <a:bodyPr/>
          <a:lstStyle/>
          <a:p>
            <a:r>
              <a:rPr lang="en-US"/>
              <a:t>23 June 2003</a:t>
            </a:r>
          </a:p>
        </p:txBody>
      </p:sp>
      <p:sp>
        <p:nvSpPr>
          <p:cNvPr id="7" name="Rectangle 7"/>
          <p:cNvSpPr>
            <a:spLocks noGrp="1" noChangeArrowheads="1"/>
          </p:cNvSpPr>
          <p:nvPr>
            <p:ph type="sldNum" sz="quarter" idx="5"/>
          </p:nvPr>
        </p:nvSpPr>
        <p:spPr>
          <a:ln/>
        </p:spPr>
        <p:txBody>
          <a:bodyPr/>
          <a:lstStyle/>
          <a:p>
            <a:fld id="{33091E62-957B-E143-9FAD-18CF6993A1B7}" type="slidenum">
              <a:rPr lang="en-US"/>
              <a:pPr/>
              <a:t>8</a:t>
            </a:fld>
            <a:endParaRPr lang="en-US"/>
          </a:p>
        </p:txBody>
      </p:sp>
      <p:sp>
        <p:nvSpPr>
          <p:cNvPr id="338946" name="Rectangle 2"/>
          <p:cNvSpPr>
            <a:spLocks noGrp="1" noRot="1" noChangeAspect="1" noChangeArrowheads="1" noTextEdit="1"/>
          </p:cNvSpPr>
          <p:nvPr>
            <p:ph type="sldImg"/>
          </p:nvPr>
        </p:nvSpPr>
        <p:spPr>
          <a:ln/>
        </p:spPr>
      </p:sp>
      <p:sp>
        <p:nvSpPr>
          <p:cNvPr id="338947" name="Rectangle 3"/>
          <p:cNvSpPr>
            <a:spLocks noGrp="1" noChangeArrowheads="1"/>
          </p:cNvSpPr>
          <p:nvPr>
            <p:ph type="body" idx="1"/>
          </p:nvPr>
        </p:nvSpPr>
        <p:spPr/>
        <p:txBody>
          <a:bodyPr/>
          <a:lstStyle/>
          <a:p>
            <a:pPr>
              <a:lnSpc>
                <a:spcPct val="90000"/>
              </a:lnSpc>
            </a:pPr>
            <a:r>
              <a:rPr lang="en-US" dirty="0"/>
              <a:t>The kit is a tool for studying reasoning, verbal ability, spatial ability, memory, and other cognitive processes. It contains 72 tests that have been demonstrated to be consistent markers in studies of 23 cognitive factors. The kit tests are intended for research use only. They should not be used for selection, counseling, or operational purposes. Information about the development of the 1976 edition of the kit may be found in: </a:t>
            </a:r>
            <a:r>
              <a:rPr lang="en-US" dirty="0" err="1"/>
              <a:t>Ekstrom</a:t>
            </a:r>
            <a:r>
              <a:rPr lang="en-US" dirty="0"/>
              <a:t>, R. B., French, J. W., &amp; Harman, H. H. (1979). Cognitive factors: Their identification and replication. </a:t>
            </a:r>
            <a:r>
              <a:rPr lang="en-US" i="1" dirty="0"/>
              <a:t>Multivariate Behavioral Research Monographs, 79</a:t>
            </a:r>
            <a:r>
              <a:rPr lang="en-US" dirty="0"/>
              <a:t>(2).  Buy from</a:t>
            </a:r>
            <a:r>
              <a:rPr lang="en-US" dirty="0" smtClean="0"/>
              <a:t> </a:t>
            </a:r>
            <a:r>
              <a:rPr kumimoji="0" lang="en-US" sz="1100" dirty="0" err="1" smtClean="0">
                <a:solidFill>
                  <a:srgbClr val="000000"/>
                </a:solidFill>
              </a:rPr>
              <a:t>http://www.ets.org/research/policy_research_reports/monographs/kit_of_factor_referenced_cognitive_tests</a:t>
            </a:r>
            <a:endParaRPr lang="en-US" dirty="0" smtClean="0"/>
          </a:p>
          <a:p>
            <a:pPr>
              <a:lnSpc>
                <a:spcPct val="90000"/>
              </a:lnSpc>
            </a:pPr>
            <a:endParaRPr lang="en-US" dirty="0"/>
          </a:p>
          <a:p>
            <a:pPr>
              <a:lnSpc>
                <a:spcPct val="90000"/>
              </a:lnSpc>
            </a:pPr>
            <a:r>
              <a:rPr lang="en-US" dirty="0"/>
              <a:t>The </a:t>
            </a:r>
            <a:r>
              <a:rPr lang="en-US" b="1" dirty="0"/>
              <a:t>Human Information Processing</a:t>
            </a:r>
            <a:r>
              <a:rPr lang="en-US" dirty="0"/>
              <a:t>® </a:t>
            </a:r>
            <a:r>
              <a:rPr lang="en-US" b="1" dirty="0"/>
              <a:t>Survey (HIP</a:t>
            </a:r>
            <a:r>
              <a:rPr lang="en-US" dirty="0"/>
              <a:t>®</a:t>
            </a:r>
            <a:r>
              <a:rPr lang="en-US" b="1" dirty="0"/>
              <a:t>)</a:t>
            </a:r>
            <a:r>
              <a:rPr lang="en-US" dirty="0"/>
              <a:t> is a training tool for human resource development. Individuals are assessed in terms of their processing preference: left-brain, right-brain, integrated, or mixed. The The </a:t>
            </a:r>
            <a:r>
              <a:rPr lang="en-US" b="1" dirty="0"/>
              <a:t>HIP</a:t>
            </a:r>
            <a:r>
              <a:rPr lang="en-US" dirty="0"/>
              <a:t>®</a:t>
            </a:r>
            <a:r>
              <a:rPr lang="en-US" b="1" dirty="0"/>
              <a:t> Strategy and Tactics Profiles </a:t>
            </a:r>
            <a:r>
              <a:rPr lang="en-US" dirty="0"/>
              <a:t>provide a description of a person’s overall approach, as well as the specific tactics he or she uses in problem solving and decision making.</a:t>
            </a:r>
            <a:br>
              <a:rPr lang="en-US" dirty="0"/>
            </a:br>
            <a:r>
              <a:rPr lang="en-US" b="1" dirty="0"/>
              <a:t>Professional Edition</a:t>
            </a:r>
            <a:r>
              <a:rPr lang="en-US" dirty="0"/>
              <a:t> of the </a:t>
            </a:r>
            <a:r>
              <a:rPr lang="en-US" b="1" dirty="0"/>
              <a:t>HIP</a:t>
            </a:r>
            <a:r>
              <a:rPr lang="en-US" dirty="0"/>
              <a:t>®</a:t>
            </a:r>
            <a:r>
              <a:rPr lang="en-US" b="1" dirty="0"/>
              <a:t> Survey</a:t>
            </a:r>
            <a:r>
              <a:rPr lang="en-US" dirty="0"/>
              <a:t>, which can suggest how an individual may perform in the workplace, utilizes consumable, self-scoring survey forms and Strategy and Tactics Profiles. For university personnel and others studying human information processing, the Research Edition includes reusable survey forms, response sheets, and Strategy Profiles. Both editions of the </a:t>
            </a:r>
            <a:r>
              <a:rPr lang="en-US" b="1" dirty="0"/>
              <a:t>HIP</a:t>
            </a:r>
            <a:r>
              <a:rPr lang="en-US" dirty="0"/>
              <a:t>®</a:t>
            </a:r>
            <a:r>
              <a:rPr lang="en-US" b="1" dirty="0"/>
              <a:t> Survey </a:t>
            </a:r>
            <a:r>
              <a:rPr lang="en-US" dirty="0"/>
              <a:t>are time- and cost-effective methods of measuring the degree to which individuals think with either brain hemisphere.  Buy from</a:t>
            </a:r>
            <a:r>
              <a:rPr lang="en-US" dirty="0" smtClean="0"/>
              <a:t> </a:t>
            </a:r>
            <a:r>
              <a:rPr kumimoji="0" lang="en-US" sz="1100" dirty="0" smtClean="0">
                <a:solidFill>
                  <a:srgbClr val="000000"/>
                </a:solidFill>
              </a:rPr>
              <a:t>http://www.ststesting.com/2005gifthip.html</a:t>
            </a:r>
            <a:endParaRPr lang="en-US" dirty="0" smtClean="0"/>
          </a:p>
          <a:p>
            <a:pPr>
              <a:lnSpc>
                <a:spcPct val="90000"/>
              </a:lnSpc>
            </a:pPr>
            <a:endParaRPr lang="en-US" dirty="0"/>
          </a:p>
          <a:p>
            <a:pPr>
              <a:lnSpc>
                <a:spcPct val="90000"/>
              </a:lnSpc>
            </a:pPr>
            <a:endParaRPr lang="en-US" dirty="0"/>
          </a:p>
        </p:txBody>
      </p:sp>
    </p:spTree>
  </p:cSld>
  <p:clrMapOvr>
    <a:masterClrMapping/>
  </p:clrMapOvr>
</p:notes>
</file>

<file path=ppt/notesSlides/notesSlide8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UM-03 Tutorial Evaluating the Effectiveness of User Models by Experiments</a:t>
            </a:r>
          </a:p>
        </p:txBody>
      </p:sp>
      <p:sp>
        <p:nvSpPr>
          <p:cNvPr id="5" name="Rectangle 3"/>
          <p:cNvSpPr>
            <a:spLocks noGrp="1" noChangeArrowheads="1"/>
          </p:cNvSpPr>
          <p:nvPr>
            <p:ph type="dt" idx="1"/>
          </p:nvPr>
        </p:nvSpPr>
        <p:spPr>
          <a:ln/>
        </p:spPr>
        <p:txBody>
          <a:bodyPr/>
          <a:lstStyle/>
          <a:p>
            <a:r>
              <a:rPr lang="en-US"/>
              <a:t>23 June 2003</a:t>
            </a:r>
          </a:p>
        </p:txBody>
      </p:sp>
      <p:sp>
        <p:nvSpPr>
          <p:cNvPr id="7" name="Rectangle 7"/>
          <p:cNvSpPr>
            <a:spLocks noGrp="1" noChangeArrowheads="1"/>
          </p:cNvSpPr>
          <p:nvPr>
            <p:ph type="sldNum" sz="quarter" idx="5"/>
          </p:nvPr>
        </p:nvSpPr>
        <p:spPr>
          <a:ln/>
        </p:spPr>
        <p:txBody>
          <a:bodyPr/>
          <a:lstStyle/>
          <a:p>
            <a:fld id="{CD2F2792-63BB-F244-B794-8FFAC334480D}" type="slidenum">
              <a:rPr lang="en-US"/>
              <a:pPr/>
              <a:t>80</a:t>
            </a:fld>
            <a:endParaRPr lang="en-US"/>
          </a:p>
        </p:txBody>
      </p:sp>
      <p:sp>
        <p:nvSpPr>
          <p:cNvPr id="430082" name="Rectangle 2"/>
          <p:cNvSpPr>
            <a:spLocks noGrp="1" noRot="1" noChangeAspect="1" noChangeArrowheads="1" noTextEdit="1"/>
          </p:cNvSpPr>
          <p:nvPr>
            <p:ph type="sldImg"/>
          </p:nvPr>
        </p:nvSpPr>
        <p:spPr>
          <a:ln/>
        </p:spPr>
      </p:sp>
      <p:sp>
        <p:nvSpPr>
          <p:cNvPr id="430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UM-03 Tutorial Evaluating the Effectiveness of User Models by Experiments</a:t>
            </a:r>
          </a:p>
        </p:txBody>
      </p:sp>
      <p:sp>
        <p:nvSpPr>
          <p:cNvPr id="5" name="Rectangle 3"/>
          <p:cNvSpPr>
            <a:spLocks noGrp="1" noChangeArrowheads="1"/>
          </p:cNvSpPr>
          <p:nvPr>
            <p:ph type="dt" idx="1"/>
          </p:nvPr>
        </p:nvSpPr>
        <p:spPr>
          <a:ln/>
        </p:spPr>
        <p:txBody>
          <a:bodyPr/>
          <a:lstStyle/>
          <a:p>
            <a:r>
              <a:rPr lang="en-US"/>
              <a:t>23 June 2003</a:t>
            </a:r>
          </a:p>
        </p:txBody>
      </p:sp>
      <p:sp>
        <p:nvSpPr>
          <p:cNvPr id="7" name="Rectangle 7"/>
          <p:cNvSpPr>
            <a:spLocks noGrp="1" noChangeArrowheads="1"/>
          </p:cNvSpPr>
          <p:nvPr>
            <p:ph type="sldNum" sz="quarter" idx="5"/>
          </p:nvPr>
        </p:nvSpPr>
        <p:spPr>
          <a:ln/>
        </p:spPr>
        <p:txBody>
          <a:bodyPr/>
          <a:lstStyle/>
          <a:p>
            <a:fld id="{9C27E668-2510-0D41-8E7C-D5CD389BC2DF}" type="slidenum">
              <a:rPr lang="en-US"/>
              <a:pPr/>
              <a:t>81</a:t>
            </a:fld>
            <a:endParaRPr lang="en-US"/>
          </a:p>
        </p:txBody>
      </p:sp>
      <p:sp>
        <p:nvSpPr>
          <p:cNvPr id="431106" name="Rectangle 2"/>
          <p:cNvSpPr>
            <a:spLocks noGrp="1" noRot="1" noChangeAspect="1" noChangeArrowheads="1" noTextEdit="1"/>
          </p:cNvSpPr>
          <p:nvPr>
            <p:ph type="sldImg"/>
          </p:nvPr>
        </p:nvSpPr>
        <p:spPr>
          <a:ln/>
        </p:spPr>
      </p:sp>
      <p:sp>
        <p:nvSpPr>
          <p:cNvPr id="431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UM-03 Tutorial Evaluating the Effectiveness of User Models by Experiments</a:t>
            </a:r>
          </a:p>
        </p:txBody>
      </p:sp>
      <p:sp>
        <p:nvSpPr>
          <p:cNvPr id="5" name="Rectangle 3"/>
          <p:cNvSpPr>
            <a:spLocks noGrp="1" noChangeArrowheads="1"/>
          </p:cNvSpPr>
          <p:nvPr>
            <p:ph type="dt" idx="1"/>
          </p:nvPr>
        </p:nvSpPr>
        <p:spPr>
          <a:ln/>
        </p:spPr>
        <p:txBody>
          <a:bodyPr/>
          <a:lstStyle/>
          <a:p>
            <a:r>
              <a:rPr lang="en-US"/>
              <a:t>23 June 2003</a:t>
            </a:r>
          </a:p>
        </p:txBody>
      </p:sp>
      <p:sp>
        <p:nvSpPr>
          <p:cNvPr id="7" name="Rectangle 7"/>
          <p:cNvSpPr>
            <a:spLocks noGrp="1" noChangeArrowheads="1"/>
          </p:cNvSpPr>
          <p:nvPr>
            <p:ph type="sldNum" sz="quarter" idx="5"/>
          </p:nvPr>
        </p:nvSpPr>
        <p:spPr>
          <a:ln/>
        </p:spPr>
        <p:txBody>
          <a:bodyPr/>
          <a:lstStyle/>
          <a:p>
            <a:fld id="{697D7FC4-BC32-EF4D-99EF-79C574F19305}" type="slidenum">
              <a:rPr lang="en-US"/>
              <a:pPr/>
              <a:t>82</a:t>
            </a:fld>
            <a:endParaRPr lang="en-US"/>
          </a:p>
        </p:txBody>
      </p:sp>
      <p:sp>
        <p:nvSpPr>
          <p:cNvPr id="432130" name="Rectangle 2"/>
          <p:cNvSpPr>
            <a:spLocks noGrp="1" noRot="1" noChangeAspect="1" noChangeArrowheads="1" noTextEdit="1"/>
          </p:cNvSpPr>
          <p:nvPr>
            <p:ph type="sldImg"/>
          </p:nvPr>
        </p:nvSpPr>
        <p:spPr>
          <a:ln/>
        </p:spPr>
      </p:sp>
      <p:sp>
        <p:nvSpPr>
          <p:cNvPr id="432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UM-03 Tutorial Evaluating the Effectiveness of User Models by Experiments</a:t>
            </a:r>
          </a:p>
        </p:txBody>
      </p:sp>
      <p:sp>
        <p:nvSpPr>
          <p:cNvPr id="5" name="Rectangle 3"/>
          <p:cNvSpPr>
            <a:spLocks noGrp="1" noChangeArrowheads="1"/>
          </p:cNvSpPr>
          <p:nvPr>
            <p:ph type="dt" idx="1"/>
          </p:nvPr>
        </p:nvSpPr>
        <p:spPr>
          <a:ln/>
        </p:spPr>
        <p:txBody>
          <a:bodyPr/>
          <a:lstStyle/>
          <a:p>
            <a:r>
              <a:rPr lang="en-US"/>
              <a:t>23 June 2003</a:t>
            </a:r>
          </a:p>
        </p:txBody>
      </p:sp>
      <p:sp>
        <p:nvSpPr>
          <p:cNvPr id="7" name="Rectangle 7"/>
          <p:cNvSpPr>
            <a:spLocks noGrp="1" noChangeArrowheads="1"/>
          </p:cNvSpPr>
          <p:nvPr>
            <p:ph type="sldNum" sz="quarter" idx="5"/>
          </p:nvPr>
        </p:nvSpPr>
        <p:spPr>
          <a:ln/>
        </p:spPr>
        <p:txBody>
          <a:bodyPr/>
          <a:lstStyle/>
          <a:p>
            <a:fld id="{59B25802-22BF-3A4C-85B1-8532E7D82CDE}" type="slidenum">
              <a:rPr lang="en-US"/>
              <a:pPr/>
              <a:t>83</a:t>
            </a:fld>
            <a:endParaRPr lang="en-US"/>
          </a:p>
        </p:txBody>
      </p:sp>
      <p:sp>
        <p:nvSpPr>
          <p:cNvPr id="433154" name="Rectangle 2"/>
          <p:cNvSpPr>
            <a:spLocks noGrp="1" noRot="1" noChangeAspect="1" noChangeArrowheads="1" noTextEdit="1"/>
          </p:cNvSpPr>
          <p:nvPr>
            <p:ph type="sldImg"/>
          </p:nvPr>
        </p:nvSpPr>
        <p:spPr>
          <a:ln/>
        </p:spPr>
      </p:sp>
      <p:sp>
        <p:nvSpPr>
          <p:cNvPr id="433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UM-03 Tutorial Evaluating the Effectiveness of User Models by Experiments</a:t>
            </a:r>
          </a:p>
        </p:txBody>
      </p:sp>
      <p:sp>
        <p:nvSpPr>
          <p:cNvPr id="5" name="Rectangle 3"/>
          <p:cNvSpPr>
            <a:spLocks noGrp="1" noChangeArrowheads="1"/>
          </p:cNvSpPr>
          <p:nvPr>
            <p:ph type="dt" idx="1"/>
          </p:nvPr>
        </p:nvSpPr>
        <p:spPr>
          <a:ln/>
        </p:spPr>
        <p:txBody>
          <a:bodyPr/>
          <a:lstStyle/>
          <a:p>
            <a:r>
              <a:rPr lang="en-US"/>
              <a:t>23 June 2003</a:t>
            </a:r>
          </a:p>
        </p:txBody>
      </p:sp>
      <p:sp>
        <p:nvSpPr>
          <p:cNvPr id="7" name="Rectangle 7"/>
          <p:cNvSpPr>
            <a:spLocks noGrp="1" noChangeArrowheads="1"/>
          </p:cNvSpPr>
          <p:nvPr>
            <p:ph type="sldNum" sz="quarter" idx="5"/>
          </p:nvPr>
        </p:nvSpPr>
        <p:spPr>
          <a:ln/>
        </p:spPr>
        <p:txBody>
          <a:bodyPr/>
          <a:lstStyle/>
          <a:p>
            <a:fld id="{1BC53D78-6B6B-7548-A04A-E69375A5566B}" type="slidenum">
              <a:rPr lang="en-US"/>
              <a:pPr/>
              <a:t>84</a:t>
            </a:fld>
            <a:endParaRPr lang="en-US"/>
          </a:p>
        </p:txBody>
      </p:sp>
      <p:sp>
        <p:nvSpPr>
          <p:cNvPr id="434178" name="Rectangle 2"/>
          <p:cNvSpPr>
            <a:spLocks noGrp="1" noRot="1" noChangeAspect="1" noChangeArrowheads="1" noTextEdit="1"/>
          </p:cNvSpPr>
          <p:nvPr>
            <p:ph type="sldImg"/>
          </p:nvPr>
        </p:nvSpPr>
        <p:spPr>
          <a:ln/>
        </p:spPr>
      </p:sp>
      <p:sp>
        <p:nvSpPr>
          <p:cNvPr id="434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UM-03 Tutorial Evaluating the Effectiveness of User Models by Experiments</a:t>
            </a:r>
          </a:p>
        </p:txBody>
      </p:sp>
      <p:sp>
        <p:nvSpPr>
          <p:cNvPr id="5" name="Rectangle 3"/>
          <p:cNvSpPr>
            <a:spLocks noGrp="1" noChangeArrowheads="1"/>
          </p:cNvSpPr>
          <p:nvPr>
            <p:ph type="dt" idx="1"/>
          </p:nvPr>
        </p:nvSpPr>
        <p:spPr>
          <a:ln/>
        </p:spPr>
        <p:txBody>
          <a:bodyPr/>
          <a:lstStyle/>
          <a:p>
            <a:r>
              <a:rPr lang="en-US"/>
              <a:t>23 June 2003</a:t>
            </a:r>
          </a:p>
        </p:txBody>
      </p:sp>
      <p:sp>
        <p:nvSpPr>
          <p:cNvPr id="7" name="Rectangle 7"/>
          <p:cNvSpPr>
            <a:spLocks noGrp="1" noChangeArrowheads="1"/>
          </p:cNvSpPr>
          <p:nvPr>
            <p:ph type="sldNum" sz="quarter" idx="5"/>
          </p:nvPr>
        </p:nvSpPr>
        <p:spPr>
          <a:ln/>
        </p:spPr>
        <p:txBody>
          <a:bodyPr/>
          <a:lstStyle/>
          <a:p>
            <a:fld id="{6B8F5F42-80F8-BF45-B513-EABA8FB2EA7A}" type="slidenum">
              <a:rPr lang="en-US"/>
              <a:pPr/>
              <a:t>85</a:t>
            </a:fld>
            <a:endParaRPr lang="en-US"/>
          </a:p>
        </p:txBody>
      </p:sp>
      <p:sp>
        <p:nvSpPr>
          <p:cNvPr id="439298" name="Rectangle 2"/>
          <p:cNvSpPr>
            <a:spLocks noGrp="1" noRot="1" noChangeAspect="1" noChangeArrowheads="1" noTextEdit="1"/>
          </p:cNvSpPr>
          <p:nvPr>
            <p:ph type="sldImg"/>
          </p:nvPr>
        </p:nvSpPr>
        <p:spPr>
          <a:ln/>
        </p:spPr>
      </p:sp>
      <p:sp>
        <p:nvSpPr>
          <p:cNvPr id="439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UM-03 Tutorial Evaluating the Effectiveness of User Models by Experiments</a:t>
            </a:r>
          </a:p>
        </p:txBody>
      </p:sp>
      <p:sp>
        <p:nvSpPr>
          <p:cNvPr id="5" name="Rectangle 3"/>
          <p:cNvSpPr>
            <a:spLocks noGrp="1" noChangeArrowheads="1"/>
          </p:cNvSpPr>
          <p:nvPr>
            <p:ph type="dt" idx="1"/>
          </p:nvPr>
        </p:nvSpPr>
        <p:spPr>
          <a:ln/>
        </p:spPr>
        <p:txBody>
          <a:bodyPr/>
          <a:lstStyle/>
          <a:p>
            <a:r>
              <a:rPr lang="en-US"/>
              <a:t>23 June 2003</a:t>
            </a:r>
          </a:p>
        </p:txBody>
      </p:sp>
      <p:sp>
        <p:nvSpPr>
          <p:cNvPr id="7" name="Rectangle 7"/>
          <p:cNvSpPr>
            <a:spLocks noGrp="1" noChangeArrowheads="1"/>
          </p:cNvSpPr>
          <p:nvPr>
            <p:ph type="sldNum" sz="quarter" idx="5"/>
          </p:nvPr>
        </p:nvSpPr>
        <p:spPr>
          <a:ln/>
        </p:spPr>
        <p:txBody>
          <a:bodyPr/>
          <a:lstStyle/>
          <a:p>
            <a:fld id="{A40CCDB8-6D26-5C43-8A7A-0C491BF8C6AA}" type="slidenum">
              <a:rPr lang="en-US"/>
              <a:pPr/>
              <a:t>86</a:t>
            </a:fld>
            <a:endParaRPr lang="en-US"/>
          </a:p>
        </p:txBody>
      </p:sp>
      <p:sp>
        <p:nvSpPr>
          <p:cNvPr id="440322" name="Rectangle 2"/>
          <p:cNvSpPr>
            <a:spLocks noGrp="1" noRot="1" noChangeAspect="1" noChangeArrowheads="1" noTextEdit="1"/>
          </p:cNvSpPr>
          <p:nvPr>
            <p:ph type="sldImg"/>
          </p:nvPr>
        </p:nvSpPr>
        <p:spPr>
          <a:ln/>
        </p:spPr>
      </p:sp>
      <p:sp>
        <p:nvSpPr>
          <p:cNvPr id="4403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UM-03 Tutorial Evaluating the Effectiveness of User Models by Experiments</a:t>
            </a:r>
          </a:p>
        </p:txBody>
      </p:sp>
      <p:sp>
        <p:nvSpPr>
          <p:cNvPr id="5" name="Rectangle 3"/>
          <p:cNvSpPr>
            <a:spLocks noGrp="1" noChangeArrowheads="1"/>
          </p:cNvSpPr>
          <p:nvPr>
            <p:ph type="dt" idx="1"/>
          </p:nvPr>
        </p:nvSpPr>
        <p:spPr>
          <a:ln/>
        </p:spPr>
        <p:txBody>
          <a:bodyPr/>
          <a:lstStyle/>
          <a:p>
            <a:r>
              <a:rPr lang="en-US"/>
              <a:t>23 June 2003</a:t>
            </a:r>
          </a:p>
        </p:txBody>
      </p:sp>
      <p:sp>
        <p:nvSpPr>
          <p:cNvPr id="7" name="Rectangle 7"/>
          <p:cNvSpPr>
            <a:spLocks noGrp="1" noChangeArrowheads="1"/>
          </p:cNvSpPr>
          <p:nvPr>
            <p:ph type="sldNum" sz="quarter" idx="5"/>
          </p:nvPr>
        </p:nvSpPr>
        <p:spPr>
          <a:ln/>
        </p:spPr>
        <p:txBody>
          <a:bodyPr/>
          <a:lstStyle/>
          <a:p>
            <a:fld id="{DE1CBE98-81F7-604A-A072-4A46C8A48F20}" type="slidenum">
              <a:rPr lang="en-US"/>
              <a:pPr/>
              <a:t>87</a:t>
            </a:fld>
            <a:endParaRPr lang="en-US"/>
          </a:p>
        </p:txBody>
      </p:sp>
      <p:sp>
        <p:nvSpPr>
          <p:cNvPr id="441346" name="Rectangle 2"/>
          <p:cNvSpPr>
            <a:spLocks noGrp="1" noRot="1" noChangeAspect="1" noChangeArrowheads="1" noTextEdit="1"/>
          </p:cNvSpPr>
          <p:nvPr>
            <p:ph type="sldImg"/>
          </p:nvPr>
        </p:nvSpPr>
        <p:spPr>
          <a:ln/>
        </p:spPr>
      </p:sp>
      <p:sp>
        <p:nvSpPr>
          <p:cNvPr id="4413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UM-03 Tutorial Evaluating the Effectiveness of User Models by Experiments</a:t>
            </a:r>
          </a:p>
        </p:txBody>
      </p:sp>
      <p:sp>
        <p:nvSpPr>
          <p:cNvPr id="5" name="Rectangle 3"/>
          <p:cNvSpPr>
            <a:spLocks noGrp="1" noChangeArrowheads="1"/>
          </p:cNvSpPr>
          <p:nvPr>
            <p:ph type="dt" idx="1"/>
          </p:nvPr>
        </p:nvSpPr>
        <p:spPr>
          <a:ln/>
        </p:spPr>
        <p:txBody>
          <a:bodyPr/>
          <a:lstStyle/>
          <a:p>
            <a:r>
              <a:rPr lang="en-US"/>
              <a:t>23 June 2003</a:t>
            </a:r>
          </a:p>
        </p:txBody>
      </p:sp>
      <p:sp>
        <p:nvSpPr>
          <p:cNvPr id="7" name="Rectangle 7"/>
          <p:cNvSpPr>
            <a:spLocks noGrp="1" noChangeArrowheads="1"/>
          </p:cNvSpPr>
          <p:nvPr>
            <p:ph type="sldNum" sz="quarter" idx="5"/>
          </p:nvPr>
        </p:nvSpPr>
        <p:spPr>
          <a:ln/>
        </p:spPr>
        <p:txBody>
          <a:bodyPr/>
          <a:lstStyle/>
          <a:p>
            <a:fld id="{F880734E-0F59-3145-B080-0EEDCFBE53BD}" type="slidenum">
              <a:rPr lang="en-US"/>
              <a:pPr/>
              <a:t>88</a:t>
            </a:fld>
            <a:endParaRPr lang="en-US"/>
          </a:p>
        </p:txBody>
      </p:sp>
      <p:sp>
        <p:nvSpPr>
          <p:cNvPr id="442370" name="Rectangle 2"/>
          <p:cNvSpPr>
            <a:spLocks noGrp="1" noRot="1" noChangeAspect="1" noChangeArrowheads="1" noTextEdit="1"/>
          </p:cNvSpPr>
          <p:nvPr>
            <p:ph type="sldImg"/>
          </p:nvPr>
        </p:nvSpPr>
        <p:spPr>
          <a:ln/>
        </p:spPr>
      </p:sp>
      <p:sp>
        <p:nvSpPr>
          <p:cNvPr id="4423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UM-03 Tutorial Evaluating the Effectiveness of User Models by Experiments</a:t>
            </a:r>
          </a:p>
        </p:txBody>
      </p:sp>
      <p:sp>
        <p:nvSpPr>
          <p:cNvPr id="5" name="Rectangle 3"/>
          <p:cNvSpPr>
            <a:spLocks noGrp="1" noChangeArrowheads="1"/>
          </p:cNvSpPr>
          <p:nvPr>
            <p:ph type="dt" idx="1"/>
          </p:nvPr>
        </p:nvSpPr>
        <p:spPr>
          <a:ln/>
        </p:spPr>
        <p:txBody>
          <a:bodyPr/>
          <a:lstStyle/>
          <a:p>
            <a:r>
              <a:rPr lang="en-US"/>
              <a:t>23 June 2003</a:t>
            </a:r>
          </a:p>
        </p:txBody>
      </p:sp>
      <p:sp>
        <p:nvSpPr>
          <p:cNvPr id="7" name="Rectangle 7"/>
          <p:cNvSpPr>
            <a:spLocks noGrp="1" noChangeArrowheads="1"/>
          </p:cNvSpPr>
          <p:nvPr>
            <p:ph type="sldNum" sz="quarter" idx="5"/>
          </p:nvPr>
        </p:nvSpPr>
        <p:spPr>
          <a:ln/>
        </p:spPr>
        <p:txBody>
          <a:bodyPr/>
          <a:lstStyle/>
          <a:p>
            <a:fld id="{23F7C2C1-4C1E-7C47-AA8D-D898260C9FA8}" type="slidenum">
              <a:rPr lang="en-US"/>
              <a:pPr/>
              <a:t>89</a:t>
            </a:fld>
            <a:endParaRPr lang="en-US"/>
          </a:p>
        </p:txBody>
      </p:sp>
      <p:sp>
        <p:nvSpPr>
          <p:cNvPr id="435202" name="Rectangle 2"/>
          <p:cNvSpPr>
            <a:spLocks noGrp="1" noRot="1" noChangeAspect="1" noChangeArrowheads="1" noTextEdit="1"/>
          </p:cNvSpPr>
          <p:nvPr>
            <p:ph type="sldImg"/>
          </p:nvPr>
        </p:nvSpPr>
        <p:spPr>
          <a:ln/>
        </p:spPr>
      </p:sp>
      <p:sp>
        <p:nvSpPr>
          <p:cNvPr id="435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UM-03 Tutorial Evaluating the Effectiveness of User Models by Experiments</a:t>
            </a:r>
          </a:p>
        </p:txBody>
      </p:sp>
      <p:sp>
        <p:nvSpPr>
          <p:cNvPr id="5" name="Rectangle 3"/>
          <p:cNvSpPr>
            <a:spLocks noGrp="1" noChangeArrowheads="1"/>
          </p:cNvSpPr>
          <p:nvPr>
            <p:ph type="dt" idx="1"/>
          </p:nvPr>
        </p:nvSpPr>
        <p:spPr>
          <a:ln/>
        </p:spPr>
        <p:txBody>
          <a:bodyPr/>
          <a:lstStyle/>
          <a:p>
            <a:r>
              <a:rPr lang="en-US"/>
              <a:t>23 June 2003</a:t>
            </a:r>
          </a:p>
        </p:txBody>
      </p:sp>
      <p:sp>
        <p:nvSpPr>
          <p:cNvPr id="7" name="Rectangle 7"/>
          <p:cNvSpPr>
            <a:spLocks noGrp="1" noChangeArrowheads="1"/>
          </p:cNvSpPr>
          <p:nvPr>
            <p:ph type="sldNum" sz="quarter" idx="5"/>
          </p:nvPr>
        </p:nvSpPr>
        <p:spPr>
          <a:ln/>
        </p:spPr>
        <p:txBody>
          <a:bodyPr/>
          <a:lstStyle/>
          <a:p>
            <a:fld id="{04F69CA4-56E0-A84A-BEFD-90ECD3E98B46}" type="slidenum">
              <a:rPr lang="en-US"/>
              <a:pPr/>
              <a:t>9</a:t>
            </a:fld>
            <a:endParaRPr lang="en-US"/>
          </a:p>
        </p:txBody>
      </p:sp>
      <p:sp>
        <p:nvSpPr>
          <p:cNvPr id="337922" name="Rectangle 2"/>
          <p:cNvSpPr>
            <a:spLocks noGrp="1" noRot="1" noChangeAspect="1" noChangeArrowheads="1" noTextEdit="1"/>
          </p:cNvSpPr>
          <p:nvPr>
            <p:ph type="sldImg"/>
          </p:nvPr>
        </p:nvSpPr>
        <p:spPr>
          <a:ln/>
        </p:spPr>
      </p:sp>
      <p:sp>
        <p:nvSpPr>
          <p:cNvPr id="337923" name="Rectangle 3"/>
          <p:cNvSpPr>
            <a:spLocks noGrp="1" noChangeArrowheads="1"/>
          </p:cNvSpPr>
          <p:nvPr>
            <p:ph type="body" idx="1"/>
          </p:nvPr>
        </p:nvSpPr>
        <p:spPr/>
        <p:txBody>
          <a:bodyPr/>
          <a:lstStyle/>
          <a:p>
            <a:r>
              <a:rPr lang="en-US" sz="1000"/>
              <a:t>From http://www.usd.edu/~ssanto/field.html:</a:t>
            </a:r>
          </a:p>
          <a:p>
            <a:r>
              <a:rPr lang="en-US" sz="1000"/>
              <a:t>  	Field independence and field dependence are sometimes referred to as "cognitive controls" in that they control the ways that individuals process information. Assessed by Group Embedded Figures Test, the idea behind field independence is that performance on perceptual/spatial tasks can diagnose an individual's ability to learn and perform on non-perceptual tasks.</a:t>
            </a:r>
          </a:p>
          <a:p>
            <a:r>
              <a:rPr lang="en-US" sz="1000"/>
              <a:t>Field independent students will prefer situations that allow them freedom in working toward their goals and solving problems. These learners like to work individually.  Students who are field dependent may prefer group projects and need more assistance from the instructor. One way to help these students is to make sure that any diagrams and illustrations used as visual aids contain verbal information explaining them. In computer-based learning, software that enables the learner to flip and rotate the image, or slides showing different views of the same image, can be helpful.  Buy from </a:t>
            </a:r>
            <a:r>
              <a:rPr kumimoji="0" lang="en-US" sz="1100">
                <a:solidFill>
                  <a:srgbClr val="000000"/>
                </a:solidFill>
              </a:rPr>
              <a:t>http://www.mindgarden.com/products/gefts.htm</a:t>
            </a:r>
            <a:endParaRPr lang="en-US" sz="1000"/>
          </a:p>
          <a:p>
            <a:endParaRPr lang="en-US" sz="1000"/>
          </a:p>
          <a:p>
            <a:r>
              <a:rPr lang="en-US" sz="1000"/>
              <a:t>The </a:t>
            </a:r>
            <a:r>
              <a:rPr lang="en-US" sz="1000" i="1"/>
              <a:t>Nelson-Denny Reading Test,</a:t>
            </a:r>
            <a:r>
              <a:rPr lang="en-US" sz="1000"/>
              <a:t> Forms G and H, is a reading survey test for high school and college students and adults. A two-part test, the Nelson-Denny measures vocabulary development, comprehension, and reading rate. Part I (Vocabulary) is a fifteen-minute timed test; Part II (Comprehension and Rate) is a twenty-minute test. The first minute of the Comprehension test is used to determine reading rate. Including the time needed to distribute materials, complete the name and information grids, and provide directions, the Nelson-Denny may be administered in forty-five minutes, or a single class period. A unique feature of the 1993 edition is the extended-time administration of the test to meet the needs of special populations, such as students with English as a second language or as a foreign language, or returning adults.  Buy from </a:t>
            </a:r>
            <a:r>
              <a:rPr kumimoji="0" lang="en-US" sz="1100">
                <a:solidFill>
                  <a:srgbClr val="000000"/>
                </a:solidFill>
              </a:rPr>
              <a:t>http://www.riverpub.com/products/ndrt/index.html</a:t>
            </a:r>
            <a:endParaRPr lang="en-US"/>
          </a:p>
          <a:p>
            <a:endParaRPr lang="en-US"/>
          </a:p>
        </p:txBody>
      </p:sp>
    </p:spTree>
  </p:cSld>
  <p:clrMapOvr>
    <a:masterClrMapping/>
  </p:clrMapOvr>
</p:notes>
</file>

<file path=ppt/notesSlides/notesSlide9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UM-03 Tutorial Evaluating the Effectiveness of User Models by Experiments</a:t>
            </a:r>
          </a:p>
        </p:txBody>
      </p:sp>
      <p:sp>
        <p:nvSpPr>
          <p:cNvPr id="5" name="Rectangle 3"/>
          <p:cNvSpPr>
            <a:spLocks noGrp="1" noChangeArrowheads="1"/>
          </p:cNvSpPr>
          <p:nvPr>
            <p:ph type="dt" idx="1"/>
          </p:nvPr>
        </p:nvSpPr>
        <p:spPr>
          <a:ln/>
        </p:spPr>
        <p:txBody>
          <a:bodyPr/>
          <a:lstStyle/>
          <a:p>
            <a:r>
              <a:rPr lang="en-US"/>
              <a:t>23 June 2003</a:t>
            </a:r>
          </a:p>
        </p:txBody>
      </p:sp>
      <p:sp>
        <p:nvSpPr>
          <p:cNvPr id="7" name="Rectangle 7"/>
          <p:cNvSpPr>
            <a:spLocks noGrp="1" noChangeArrowheads="1"/>
          </p:cNvSpPr>
          <p:nvPr>
            <p:ph type="sldNum" sz="quarter" idx="5"/>
          </p:nvPr>
        </p:nvSpPr>
        <p:spPr>
          <a:ln/>
        </p:spPr>
        <p:txBody>
          <a:bodyPr/>
          <a:lstStyle/>
          <a:p>
            <a:fld id="{13ACDA27-EED4-1146-93D8-CBB504880D94}" type="slidenum">
              <a:rPr lang="en-US"/>
              <a:pPr/>
              <a:t>90</a:t>
            </a:fld>
            <a:endParaRPr lang="en-US"/>
          </a:p>
        </p:txBody>
      </p:sp>
      <p:sp>
        <p:nvSpPr>
          <p:cNvPr id="436226" name="Rectangle 2"/>
          <p:cNvSpPr>
            <a:spLocks noGrp="1" noRot="1" noChangeAspect="1" noChangeArrowheads="1" noTextEdit="1"/>
          </p:cNvSpPr>
          <p:nvPr>
            <p:ph type="sldImg"/>
          </p:nvPr>
        </p:nvSpPr>
        <p:spPr>
          <a:ln/>
        </p:spPr>
      </p:sp>
      <p:sp>
        <p:nvSpPr>
          <p:cNvPr id="4362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UM-03 Tutorial Evaluating the Effectiveness of User Models by Experiments</a:t>
            </a:r>
          </a:p>
        </p:txBody>
      </p:sp>
      <p:sp>
        <p:nvSpPr>
          <p:cNvPr id="5" name="Rectangle 3"/>
          <p:cNvSpPr>
            <a:spLocks noGrp="1" noChangeArrowheads="1"/>
          </p:cNvSpPr>
          <p:nvPr>
            <p:ph type="dt" idx="1"/>
          </p:nvPr>
        </p:nvSpPr>
        <p:spPr>
          <a:ln/>
        </p:spPr>
        <p:txBody>
          <a:bodyPr/>
          <a:lstStyle/>
          <a:p>
            <a:r>
              <a:rPr lang="en-US"/>
              <a:t>23 June 2003</a:t>
            </a:r>
          </a:p>
        </p:txBody>
      </p:sp>
      <p:sp>
        <p:nvSpPr>
          <p:cNvPr id="7" name="Rectangle 7"/>
          <p:cNvSpPr>
            <a:spLocks noGrp="1" noChangeArrowheads="1"/>
          </p:cNvSpPr>
          <p:nvPr>
            <p:ph type="sldNum" sz="quarter" idx="5"/>
          </p:nvPr>
        </p:nvSpPr>
        <p:spPr>
          <a:ln/>
        </p:spPr>
        <p:txBody>
          <a:bodyPr/>
          <a:lstStyle/>
          <a:p>
            <a:fld id="{CFA904EE-3705-384C-A7FE-FEF1E3C824FD}" type="slidenum">
              <a:rPr lang="en-US"/>
              <a:pPr/>
              <a:t>91</a:t>
            </a:fld>
            <a:endParaRPr lang="en-US"/>
          </a:p>
        </p:txBody>
      </p:sp>
      <p:sp>
        <p:nvSpPr>
          <p:cNvPr id="437250" name="Rectangle 2"/>
          <p:cNvSpPr>
            <a:spLocks noGrp="1" noRot="1" noChangeAspect="1" noChangeArrowheads="1" noTextEdit="1"/>
          </p:cNvSpPr>
          <p:nvPr>
            <p:ph type="sldImg"/>
          </p:nvPr>
        </p:nvSpPr>
        <p:spPr>
          <a:ln/>
        </p:spPr>
      </p:sp>
      <p:sp>
        <p:nvSpPr>
          <p:cNvPr id="437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UM-03 Tutorial Evaluating the Effectiveness of User Models by Experiments</a:t>
            </a:r>
          </a:p>
        </p:txBody>
      </p:sp>
      <p:sp>
        <p:nvSpPr>
          <p:cNvPr id="5" name="Rectangle 3"/>
          <p:cNvSpPr>
            <a:spLocks noGrp="1" noChangeArrowheads="1"/>
          </p:cNvSpPr>
          <p:nvPr>
            <p:ph type="dt" idx="1"/>
          </p:nvPr>
        </p:nvSpPr>
        <p:spPr>
          <a:ln/>
        </p:spPr>
        <p:txBody>
          <a:bodyPr/>
          <a:lstStyle/>
          <a:p>
            <a:r>
              <a:rPr lang="en-US"/>
              <a:t>23 June 2003</a:t>
            </a:r>
          </a:p>
        </p:txBody>
      </p:sp>
      <p:sp>
        <p:nvSpPr>
          <p:cNvPr id="7" name="Rectangle 7"/>
          <p:cNvSpPr>
            <a:spLocks noGrp="1" noChangeArrowheads="1"/>
          </p:cNvSpPr>
          <p:nvPr>
            <p:ph type="sldNum" sz="quarter" idx="5"/>
          </p:nvPr>
        </p:nvSpPr>
        <p:spPr>
          <a:ln/>
        </p:spPr>
        <p:txBody>
          <a:bodyPr/>
          <a:lstStyle/>
          <a:p>
            <a:fld id="{E1122B96-9FAD-3949-A6C5-809C8773E170}" type="slidenum">
              <a:rPr lang="en-US"/>
              <a:pPr/>
              <a:t>92</a:t>
            </a:fld>
            <a:endParaRPr lang="en-US"/>
          </a:p>
        </p:txBody>
      </p:sp>
      <p:sp>
        <p:nvSpPr>
          <p:cNvPr id="438274" name="Rectangle 2"/>
          <p:cNvSpPr>
            <a:spLocks noGrp="1" noRot="1" noChangeAspect="1" noChangeArrowheads="1" noTextEdit="1"/>
          </p:cNvSpPr>
          <p:nvPr>
            <p:ph type="sldImg"/>
          </p:nvPr>
        </p:nvSpPr>
        <p:spPr>
          <a:ln/>
        </p:spPr>
      </p:sp>
      <p:sp>
        <p:nvSpPr>
          <p:cNvPr id="438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UM-03 Tutorial Evaluating the Effectiveness of User Models by Experiments</a:t>
            </a:r>
          </a:p>
        </p:txBody>
      </p:sp>
      <p:sp>
        <p:nvSpPr>
          <p:cNvPr id="5" name="Rectangle 3"/>
          <p:cNvSpPr>
            <a:spLocks noGrp="1" noChangeArrowheads="1"/>
          </p:cNvSpPr>
          <p:nvPr>
            <p:ph type="dt" idx="1"/>
          </p:nvPr>
        </p:nvSpPr>
        <p:spPr>
          <a:ln/>
        </p:spPr>
        <p:txBody>
          <a:bodyPr/>
          <a:lstStyle/>
          <a:p>
            <a:r>
              <a:rPr lang="en-US"/>
              <a:t>23 June 2003</a:t>
            </a:r>
          </a:p>
        </p:txBody>
      </p:sp>
      <p:sp>
        <p:nvSpPr>
          <p:cNvPr id="7" name="Rectangle 7"/>
          <p:cNvSpPr>
            <a:spLocks noGrp="1" noChangeArrowheads="1"/>
          </p:cNvSpPr>
          <p:nvPr>
            <p:ph type="sldNum" sz="quarter" idx="5"/>
          </p:nvPr>
        </p:nvSpPr>
        <p:spPr>
          <a:ln/>
        </p:spPr>
        <p:txBody>
          <a:bodyPr/>
          <a:lstStyle/>
          <a:p>
            <a:fld id="{2D574FC9-0932-C249-AA0E-2DFE98ADD11E}" type="slidenum">
              <a:rPr lang="en-US"/>
              <a:pPr/>
              <a:t>93</a:t>
            </a:fld>
            <a:endParaRPr lang="en-US"/>
          </a:p>
        </p:txBody>
      </p:sp>
      <p:sp>
        <p:nvSpPr>
          <p:cNvPr id="443394" name="Rectangle 2"/>
          <p:cNvSpPr>
            <a:spLocks noGrp="1" noRot="1" noChangeAspect="1" noChangeArrowheads="1" noTextEdit="1"/>
          </p:cNvSpPr>
          <p:nvPr>
            <p:ph type="sldImg"/>
          </p:nvPr>
        </p:nvSpPr>
        <p:spPr>
          <a:ln/>
        </p:spPr>
      </p:sp>
      <p:sp>
        <p:nvSpPr>
          <p:cNvPr id="443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UM-03 Tutorial Evaluating the Effectiveness of User Models by Experiments</a:t>
            </a:r>
          </a:p>
        </p:txBody>
      </p:sp>
      <p:sp>
        <p:nvSpPr>
          <p:cNvPr id="5" name="Rectangle 3"/>
          <p:cNvSpPr>
            <a:spLocks noGrp="1" noChangeArrowheads="1"/>
          </p:cNvSpPr>
          <p:nvPr>
            <p:ph type="dt" idx="1"/>
          </p:nvPr>
        </p:nvSpPr>
        <p:spPr>
          <a:ln/>
        </p:spPr>
        <p:txBody>
          <a:bodyPr/>
          <a:lstStyle/>
          <a:p>
            <a:r>
              <a:rPr lang="en-US"/>
              <a:t>23 June 2003</a:t>
            </a:r>
          </a:p>
        </p:txBody>
      </p:sp>
      <p:sp>
        <p:nvSpPr>
          <p:cNvPr id="7" name="Rectangle 7"/>
          <p:cNvSpPr>
            <a:spLocks noGrp="1" noChangeArrowheads="1"/>
          </p:cNvSpPr>
          <p:nvPr>
            <p:ph type="sldNum" sz="quarter" idx="5"/>
          </p:nvPr>
        </p:nvSpPr>
        <p:spPr>
          <a:ln/>
        </p:spPr>
        <p:txBody>
          <a:bodyPr/>
          <a:lstStyle/>
          <a:p>
            <a:fld id="{1801EA99-898A-0948-841C-04D62FD98F43}" type="slidenum">
              <a:rPr lang="en-US"/>
              <a:pPr/>
              <a:t>94</a:t>
            </a:fld>
            <a:endParaRPr lang="en-US"/>
          </a:p>
        </p:txBody>
      </p:sp>
      <p:sp>
        <p:nvSpPr>
          <p:cNvPr id="444418" name="Rectangle 2"/>
          <p:cNvSpPr>
            <a:spLocks noGrp="1" noRot="1" noChangeAspect="1" noChangeArrowheads="1" noTextEdit="1"/>
          </p:cNvSpPr>
          <p:nvPr>
            <p:ph type="sldImg"/>
          </p:nvPr>
        </p:nvSpPr>
        <p:spPr>
          <a:ln/>
        </p:spPr>
      </p:sp>
      <p:sp>
        <p:nvSpPr>
          <p:cNvPr id="444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UM-03 Tutorial Evaluating the Effectiveness of User Models by Experiments</a:t>
            </a:r>
          </a:p>
        </p:txBody>
      </p:sp>
      <p:sp>
        <p:nvSpPr>
          <p:cNvPr id="5" name="Rectangle 3"/>
          <p:cNvSpPr>
            <a:spLocks noGrp="1" noChangeArrowheads="1"/>
          </p:cNvSpPr>
          <p:nvPr>
            <p:ph type="dt" idx="1"/>
          </p:nvPr>
        </p:nvSpPr>
        <p:spPr>
          <a:ln/>
        </p:spPr>
        <p:txBody>
          <a:bodyPr/>
          <a:lstStyle/>
          <a:p>
            <a:r>
              <a:rPr lang="en-US"/>
              <a:t>23 June 2003</a:t>
            </a:r>
          </a:p>
        </p:txBody>
      </p:sp>
      <p:sp>
        <p:nvSpPr>
          <p:cNvPr id="7" name="Rectangle 7"/>
          <p:cNvSpPr>
            <a:spLocks noGrp="1" noChangeArrowheads="1"/>
          </p:cNvSpPr>
          <p:nvPr>
            <p:ph type="sldNum" sz="quarter" idx="5"/>
          </p:nvPr>
        </p:nvSpPr>
        <p:spPr>
          <a:ln/>
        </p:spPr>
        <p:txBody>
          <a:bodyPr/>
          <a:lstStyle/>
          <a:p>
            <a:fld id="{7A310B93-E371-1840-84CD-C9E03F9603D7}" type="slidenum">
              <a:rPr lang="en-US"/>
              <a:pPr/>
              <a:t>95</a:t>
            </a:fld>
            <a:endParaRPr lang="en-US"/>
          </a:p>
        </p:txBody>
      </p:sp>
      <p:sp>
        <p:nvSpPr>
          <p:cNvPr id="445442" name="Rectangle 2"/>
          <p:cNvSpPr>
            <a:spLocks noGrp="1" noRot="1" noChangeAspect="1" noChangeArrowheads="1" noTextEdit="1"/>
          </p:cNvSpPr>
          <p:nvPr>
            <p:ph type="sldImg"/>
          </p:nvPr>
        </p:nvSpPr>
        <p:spPr>
          <a:ln/>
        </p:spPr>
      </p:sp>
      <p:sp>
        <p:nvSpPr>
          <p:cNvPr id="445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UM-03 Tutorial Evaluating the Effectiveness of User Models by Experiments</a:t>
            </a:r>
          </a:p>
        </p:txBody>
      </p:sp>
      <p:sp>
        <p:nvSpPr>
          <p:cNvPr id="5" name="Rectangle 3"/>
          <p:cNvSpPr>
            <a:spLocks noGrp="1" noChangeArrowheads="1"/>
          </p:cNvSpPr>
          <p:nvPr>
            <p:ph type="dt" idx="1"/>
          </p:nvPr>
        </p:nvSpPr>
        <p:spPr>
          <a:ln/>
        </p:spPr>
        <p:txBody>
          <a:bodyPr/>
          <a:lstStyle/>
          <a:p>
            <a:r>
              <a:rPr lang="en-US"/>
              <a:t>23 June 2003</a:t>
            </a:r>
          </a:p>
        </p:txBody>
      </p:sp>
      <p:sp>
        <p:nvSpPr>
          <p:cNvPr id="7" name="Rectangle 7"/>
          <p:cNvSpPr>
            <a:spLocks noGrp="1" noChangeArrowheads="1"/>
          </p:cNvSpPr>
          <p:nvPr>
            <p:ph type="sldNum" sz="quarter" idx="5"/>
          </p:nvPr>
        </p:nvSpPr>
        <p:spPr>
          <a:ln/>
        </p:spPr>
        <p:txBody>
          <a:bodyPr/>
          <a:lstStyle/>
          <a:p>
            <a:fld id="{1EAC0115-1F2F-A741-902A-22D749672C7C}" type="slidenum">
              <a:rPr lang="en-US"/>
              <a:pPr/>
              <a:t>96</a:t>
            </a:fld>
            <a:endParaRPr lang="en-US"/>
          </a:p>
        </p:txBody>
      </p:sp>
      <p:sp>
        <p:nvSpPr>
          <p:cNvPr id="446466" name="Rectangle 2"/>
          <p:cNvSpPr>
            <a:spLocks noGrp="1" noRot="1" noChangeAspect="1" noChangeArrowheads="1" noTextEdit="1"/>
          </p:cNvSpPr>
          <p:nvPr>
            <p:ph type="sldImg"/>
          </p:nvPr>
        </p:nvSpPr>
        <p:spPr>
          <a:ln/>
        </p:spPr>
      </p:sp>
      <p:sp>
        <p:nvSpPr>
          <p:cNvPr id="4464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UM-03 Tutorial Evaluating the Effectiveness of User Models by Experiments</a:t>
            </a:r>
          </a:p>
        </p:txBody>
      </p:sp>
      <p:sp>
        <p:nvSpPr>
          <p:cNvPr id="5" name="Rectangle 3"/>
          <p:cNvSpPr>
            <a:spLocks noGrp="1" noChangeArrowheads="1"/>
          </p:cNvSpPr>
          <p:nvPr>
            <p:ph type="dt" idx="1"/>
          </p:nvPr>
        </p:nvSpPr>
        <p:spPr>
          <a:ln/>
        </p:spPr>
        <p:txBody>
          <a:bodyPr/>
          <a:lstStyle/>
          <a:p>
            <a:r>
              <a:rPr lang="en-US"/>
              <a:t>23 June 2003</a:t>
            </a:r>
          </a:p>
        </p:txBody>
      </p:sp>
      <p:sp>
        <p:nvSpPr>
          <p:cNvPr id="7" name="Rectangle 7"/>
          <p:cNvSpPr>
            <a:spLocks noGrp="1" noChangeArrowheads="1"/>
          </p:cNvSpPr>
          <p:nvPr>
            <p:ph type="sldNum" sz="quarter" idx="5"/>
          </p:nvPr>
        </p:nvSpPr>
        <p:spPr>
          <a:ln/>
        </p:spPr>
        <p:txBody>
          <a:bodyPr/>
          <a:lstStyle/>
          <a:p>
            <a:fld id="{A3191D4D-32FB-5E4F-BDB4-D9CF760423A4}" type="slidenum">
              <a:rPr lang="en-US"/>
              <a:pPr/>
              <a:t>97</a:t>
            </a:fld>
            <a:endParaRPr lang="en-US"/>
          </a:p>
        </p:txBody>
      </p:sp>
      <p:sp>
        <p:nvSpPr>
          <p:cNvPr id="448514" name="Rectangle 2"/>
          <p:cNvSpPr>
            <a:spLocks noGrp="1" noRot="1" noChangeAspect="1" noChangeArrowheads="1" noTextEdit="1"/>
          </p:cNvSpPr>
          <p:nvPr>
            <p:ph type="sldImg"/>
          </p:nvPr>
        </p:nvSpPr>
        <p:spPr>
          <a:ln/>
        </p:spPr>
      </p:sp>
      <p:sp>
        <p:nvSpPr>
          <p:cNvPr id="448515" name="Rectangle 3"/>
          <p:cNvSpPr>
            <a:spLocks noGrp="1" noChangeArrowheads="1"/>
          </p:cNvSpPr>
          <p:nvPr>
            <p:ph type="body" idx="1"/>
          </p:nvPr>
        </p:nvSpPr>
        <p:spPr/>
        <p:txBody>
          <a:bodyPr/>
          <a:lstStyle/>
          <a:p>
            <a:r>
              <a:rPr kumimoji="0" lang="en-US" sz="1100" dirty="0">
                <a:solidFill>
                  <a:srgbClr val="000000"/>
                </a:solidFill>
                <a:latin typeface="Lucida Grande" pitchFamily="-1" charset="0"/>
              </a:rPr>
              <a:t>http://</a:t>
            </a:r>
            <a:r>
              <a:rPr kumimoji="0" lang="en-US" sz="1100" dirty="0" err="1">
                <a:solidFill>
                  <a:srgbClr val="000000"/>
                </a:solidFill>
                <a:latin typeface="Lucida Grande" pitchFamily="-1" charset="0"/>
              </a:rPr>
              <a:t>statpages.org</a:t>
            </a:r>
            <a:r>
              <a:rPr kumimoji="0" lang="en-US" sz="1100" dirty="0">
                <a:solidFill>
                  <a:srgbClr val="000000"/>
                </a:solidFill>
                <a:latin typeface="Lucida Grande" pitchFamily="-1" charset="0"/>
              </a:rPr>
              <a:t>/ has lots of good information besides listings of interactive calculation pages.</a:t>
            </a:r>
          </a:p>
          <a:p>
            <a:r>
              <a:rPr kumimoji="0" lang="en-US" sz="1100" dirty="0">
                <a:solidFill>
                  <a:srgbClr val="000000"/>
                </a:solidFill>
                <a:latin typeface="Lucida Grande" pitchFamily="-1" charset="0"/>
              </a:rPr>
              <a:t>http://</a:t>
            </a:r>
            <a:r>
              <a:rPr kumimoji="0" lang="en-US" sz="1100" dirty="0" err="1">
                <a:solidFill>
                  <a:srgbClr val="000000"/>
                </a:solidFill>
                <a:latin typeface="Lucida Grande" pitchFamily="-1" charset="0"/>
              </a:rPr>
              <a:t>www.stat.ufl.edu/vlib/statistics.html</a:t>
            </a:r>
            <a:r>
              <a:rPr kumimoji="0" lang="en-US" sz="1100" dirty="0">
                <a:solidFill>
                  <a:srgbClr val="000000"/>
                </a:solidFill>
                <a:latin typeface="Lucida Grande" pitchFamily="-1" charset="0"/>
              </a:rPr>
              <a:t> lists statistics related pages around the world.</a:t>
            </a:r>
            <a:endParaRPr kumimoji="0" lang="en-US" sz="1100" dirty="0" smtClean="0">
              <a:solidFill>
                <a:srgbClr val="000000"/>
              </a:solidFill>
              <a:latin typeface="Lucida Grande" pitchFamily="-1" charset="0"/>
            </a:endParaRPr>
          </a:p>
          <a:p>
            <a:r>
              <a:rPr kumimoji="0" lang="en-US" sz="1100" dirty="0" smtClean="0">
                <a:solidFill>
                  <a:srgbClr val="000000"/>
                </a:solidFill>
                <a:latin typeface="Lucida Grande" pitchFamily="-1" charset="0"/>
              </a:rPr>
              <a:t>http</a:t>
            </a:r>
            <a:r>
              <a:rPr kumimoji="0" lang="en-US" sz="1100" dirty="0">
                <a:solidFill>
                  <a:srgbClr val="000000"/>
                </a:solidFill>
                <a:latin typeface="Lucida Grande" pitchFamily="-1" charset="0"/>
              </a:rPr>
              <a:t>://</a:t>
            </a:r>
            <a:r>
              <a:rPr kumimoji="0" lang="en-US" sz="1100" dirty="0" err="1">
                <a:solidFill>
                  <a:srgbClr val="000000"/>
                </a:solidFill>
                <a:latin typeface="Lucida Grande" pitchFamily="-1" charset="0"/>
              </a:rPr>
              <a:t>www.statsoft.com/textbook/stathome.html</a:t>
            </a:r>
            <a:r>
              <a:rPr kumimoji="0" lang="en-US" sz="1100" dirty="0">
                <a:solidFill>
                  <a:srgbClr val="000000"/>
                </a:solidFill>
                <a:latin typeface="Lucida Grande" pitchFamily="-1" charset="0"/>
              </a:rPr>
              <a:t> is a free electronic statistics textbook</a:t>
            </a:r>
            <a:r>
              <a:rPr kumimoji="0" lang="en-US" sz="1100" dirty="0" smtClean="0">
                <a:solidFill>
                  <a:srgbClr val="000000"/>
                </a:solidFill>
                <a:latin typeface="Lucida Grande" pitchFamily="-1" charset="0"/>
              </a:rPr>
              <a:t>.</a:t>
            </a:r>
          </a:p>
          <a:p>
            <a:r>
              <a:rPr kumimoji="0" lang="en-US" sz="1100" dirty="0" smtClean="0">
                <a:solidFill>
                  <a:srgbClr val="000000"/>
                </a:solidFill>
                <a:latin typeface="Lucida Grande" pitchFamily="-1" charset="0"/>
              </a:rPr>
              <a:t>http://</a:t>
            </a:r>
            <a:r>
              <a:rPr kumimoji="0" lang="en-US" sz="1100" dirty="0" err="1" smtClean="0">
                <a:solidFill>
                  <a:srgbClr val="000000"/>
                </a:solidFill>
                <a:latin typeface="Lucida Grande" pitchFamily="-1" charset="0"/>
              </a:rPr>
              <a:t>www.coventry.ac.uk/ec/~nhunt/oatbran</a:t>
            </a:r>
            <a:r>
              <a:rPr kumimoji="0" lang="en-US" sz="1100" smtClean="0">
                <a:solidFill>
                  <a:srgbClr val="000000"/>
                </a:solidFill>
                <a:latin typeface="Lucida Grande" pitchFamily="-1" charset="0"/>
              </a:rPr>
              <a:t>/ is</a:t>
            </a:r>
            <a:r>
              <a:rPr kumimoji="0" lang="en-US" sz="1100" baseline="0" smtClean="0">
                <a:solidFill>
                  <a:srgbClr val="000000"/>
                </a:solidFill>
                <a:latin typeface="Lucida Grande" pitchFamily="-1" charset="0"/>
              </a:rPr>
              <a:t> the Online Analysis Tools in Excel Spreadsheets.</a:t>
            </a:r>
            <a:endParaRPr kumimoji="0" lang="en-US" sz="1100" smtClean="0">
              <a:solidFill>
                <a:srgbClr val="000000"/>
              </a:solidFill>
              <a:latin typeface="Lucida Grande" pitchFamily="-1" charset="0"/>
            </a:endParaRPr>
          </a:p>
          <a:p>
            <a:r>
              <a:rPr kumimoji="0" lang="en-US" sz="1100" dirty="0" smtClean="0">
                <a:solidFill>
                  <a:srgbClr val="000000"/>
                </a:solidFill>
                <a:latin typeface="Lucida Grande" pitchFamily="-1" charset="0"/>
              </a:rPr>
              <a:t>http://</a:t>
            </a:r>
            <a:r>
              <a:rPr kumimoji="0" lang="en-US" sz="1100" dirty="0" err="1" smtClean="0">
                <a:solidFill>
                  <a:srgbClr val="000000"/>
                </a:solidFill>
                <a:latin typeface="Lucida Grande" pitchFamily="-1" charset="0"/>
              </a:rPr>
              <a:t>www.careervision.org/About/BallAptitudeBattery.htm</a:t>
            </a:r>
            <a:r>
              <a:rPr kumimoji="0" lang="en-US" sz="1100" dirty="0" smtClean="0">
                <a:solidFill>
                  <a:srgbClr val="000000"/>
                </a:solidFill>
                <a:latin typeface="Lucida Grande" pitchFamily="-1" charset="0"/>
              </a:rPr>
              <a:t> has a series of aptitude tests that may be useful for measuring covariates.</a:t>
            </a:r>
            <a:endParaRPr kumimoji="0" lang="en-US" sz="1100" dirty="0">
              <a:solidFill>
                <a:srgbClr val="000000"/>
              </a:solidFill>
              <a:latin typeface="Lucida Grande" pitchFamily="-1" charset="0"/>
            </a:endParaRPr>
          </a:p>
        </p:txBody>
      </p:sp>
    </p:spTree>
  </p:cSld>
  <p:clrMapOvr>
    <a:masterClrMapping/>
  </p:clrMapOvr>
</p:notes>
</file>

<file path=ppt/notesSlides/notesSlide9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UM-03 Tutorial Evaluating the Effectiveness of User Models by Experiments</a:t>
            </a:r>
          </a:p>
        </p:txBody>
      </p:sp>
      <p:sp>
        <p:nvSpPr>
          <p:cNvPr id="5" name="Rectangle 3"/>
          <p:cNvSpPr>
            <a:spLocks noGrp="1" noChangeArrowheads="1"/>
          </p:cNvSpPr>
          <p:nvPr>
            <p:ph type="dt" idx="1"/>
          </p:nvPr>
        </p:nvSpPr>
        <p:spPr>
          <a:ln/>
        </p:spPr>
        <p:txBody>
          <a:bodyPr/>
          <a:lstStyle/>
          <a:p>
            <a:r>
              <a:rPr lang="en-US"/>
              <a:t>23 June 2003</a:t>
            </a:r>
          </a:p>
        </p:txBody>
      </p:sp>
      <p:sp>
        <p:nvSpPr>
          <p:cNvPr id="7" name="Rectangle 7"/>
          <p:cNvSpPr>
            <a:spLocks noGrp="1" noChangeArrowheads="1"/>
          </p:cNvSpPr>
          <p:nvPr>
            <p:ph type="sldNum" sz="quarter" idx="5"/>
          </p:nvPr>
        </p:nvSpPr>
        <p:spPr>
          <a:ln/>
        </p:spPr>
        <p:txBody>
          <a:bodyPr/>
          <a:lstStyle/>
          <a:p>
            <a:fld id="{852A3245-E9FE-1A48-8B04-217C0657E97E}" type="slidenum">
              <a:rPr lang="en-US"/>
              <a:pPr/>
              <a:t>98</a:t>
            </a:fld>
            <a:endParaRPr lang="en-US"/>
          </a:p>
        </p:txBody>
      </p:sp>
      <p:sp>
        <p:nvSpPr>
          <p:cNvPr id="450562" name="Rectangle 2"/>
          <p:cNvSpPr>
            <a:spLocks noGrp="1" noRot="1" noChangeAspect="1" noChangeArrowheads="1" noTextEdit="1"/>
          </p:cNvSpPr>
          <p:nvPr>
            <p:ph type="sldImg"/>
          </p:nvPr>
        </p:nvSpPr>
        <p:spPr>
          <a:ln/>
        </p:spPr>
      </p:sp>
      <p:sp>
        <p:nvSpPr>
          <p:cNvPr id="450563" name="Rectangle 3"/>
          <p:cNvSpPr>
            <a:spLocks noGrp="1" noChangeArrowheads="1"/>
          </p:cNvSpPr>
          <p:nvPr>
            <p:ph type="body" idx="1"/>
          </p:nvPr>
        </p:nvSpPr>
        <p:spPr/>
        <p:txBody>
          <a:bodyPr/>
          <a:lstStyle/>
          <a:p>
            <a:r>
              <a:rPr kumimoji="0" lang="en-US" sz="1100" dirty="0">
                <a:solidFill>
                  <a:srgbClr val="000000"/>
                </a:solidFill>
                <a:latin typeface="Lucida Grande" pitchFamily="-1" charset="0"/>
              </a:rPr>
              <a:t>http://</a:t>
            </a:r>
            <a:r>
              <a:rPr kumimoji="0" lang="en-US" sz="1100" dirty="0" err="1">
                <a:solidFill>
                  <a:srgbClr val="000000"/>
                </a:solidFill>
                <a:latin typeface="Lucida Grande" pitchFamily="-1" charset="0"/>
              </a:rPr>
              <a:t>www.umuai.org</a:t>
            </a:r>
            <a:r>
              <a:rPr kumimoji="0" lang="en-US" sz="1100" dirty="0">
                <a:solidFill>
                  <a:srgbClr val="000000"/>
                </a:solidFill>
                <a:latin typeface="Lucida Grande" pitchFamily="-1" charset="0"/>
              </a:rPr>
              <a:t>/ is the website for </a:t>
            </a:r>
            <a:r>
              <a:rPr kumimoji="0" lang="en-US" sz="1100" i="1" dirty="0">
                <a:solidFill>
                  <a:srgbClr val="000000"/>
                </a:solidFill>
                <a:latin typeface="Lucida Grande" pitchFamily="-1" charset="0"/>
              </a:rPr>
              <a:t>UMUAI</a:t>
            </a:r>
            <a:r>
              <a:rPr kumimoji="0" lang="en-US" sz="1100" dirty="0">
                <a:solidFill>
                  <a:srgbClr val="000000"/>
                </a:solidFill>
                <a:latin typeface="Lucida Grande" pitchFamily="-1" charset="0"/>
              </a:rPr>
              <a:t>, the premiere journal in the user modeling field.</a:t>
            </a:r>
          </a:p>
          <a:p>
            <a:r>
              <a:rPr kumimoji="0" lang="en-US" sz="1100" dirty="0">
                <a:solidFill>
                  <a:srgbClr val="000000"/>
                </a:solidFill>
                <a:latin typeface="Lucida Grande" pitchFamily="-1" charset="0"/>
              </a:rPr>
              <a:t>http://</a:t>
            </a:r>
            <a:r>
              <a:rPr kumimoji="0" lang="en-US" sz="1100" dirty="0" err="1">
                <a:solidFill>
                  <a:srgbClr val="000000"/>
                </a:solidFill>
                <a:latin typeface="Lucida Grande" pitchFamily="-1" charset="0"/>
              </a:rPr>
              <a:t>www.sigchi.org</a:t>
            </a:r>
            <a:r>
              <a:rPr kumimoji="0" lang="en-US" sz="1100" dirty="0">
                <a:solidFill>
                  <a:srgbClr val="000000"/>
                </a:solidFill>
                <a:latin typeface="Lucida Grande" pitchFamily="-1" charset="0"/>
              </a:rPr>
              <a:t>/ is the website for SIGCHI, the ACM Special Interest Group in Computer-Human Interaction.</a:t>
            </a:r>
          </a:p>
        </p:txBody>
      </p:sp>
    </p:spTree>
  </p:cSld>
  <p:clrMapOvr>
    <a:masterClrMapping/>
  </p:clrMapOvr>
</p:notes>
</file>

<file path=ppt/notesSlides/notesSlide9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UM-03 Tutorial Evaluating the Effectiveness of User Models by Experiments</a:t>
            </a:r>
          </a:p>
        </p:txBody>
      </p:sp>
      <p:sp>
        <p:nvSpPr>
          <p:cNvPr id="5" name="Rectangle 3"/>
          <p:cNvSpPr>
            <a:spLocks noGrp="1" noChangeArrowheads="1"/>
          </p:cNvSpPr>
          <p:nvPr>
            <p:ph type="dt" idx="1"/>
          </p:nvPr>
        </p:nvSpPr>
        <p:spPr>
          <a:ln/>
        </p:spPr>
        <p:txBody>
          <a:bodyPr/>
          <a:lstStyle/>
          <a:p>
            <a:r>
              <a:rPr lang="en-US"/>
              <a:t>23 June 2003</a:t>
            </a:r>
          </a:p>
        </p:txBody>
      </p:sp>
      <p:sp>
        <p:nvSpPr>
          <p:cNvPr id="7" name="Rectangle 7"/>
          <p:cNvSpPr>
            <a:spLocks noGrp="1" noChangeArrowheads="1"/>
          </p:cNvSpPr>
          <p:nvPr>
            <p:ph type="sldNum" sz="quarter" idx="5"/>
          </p:nvPr>
        </p:nvSpPr>
        <p:spPr>
          <a:ln/>
        </p:spPr>
        <p:txBody>
          <a:bodyPr/>
          <a:lstStyle/>
          <a:p>
            <a:fld id="{03567E40-4F4D-964E-8F27-5D9BB426BBF3}" type="slidenum">
              <a:rPr lang="en-US"/>
              <a:pPr/>
              <a:t>99</a:t>
            </a:fld>
            <a:endParaRPr lang="en-US"/>
          </a:p>
        </p:txBody>
      </p:sp>
      <p:sp>
        <p:nvSpPr>
          <p:cNvPr id="451586" name="Rectangle 2"/>
          <p:cNvSpPr>
            <a:spLocks noGrp="1" noRot="1" noChangeAspect="1" noChangeArrowheads="1" noTextEdit="1"/>
          </p:cNvSpPr>
          <p:nvPr>
            <p:ph type="sldImg"/>
          </p:nvPr>
        </p:nvSpPr>
        <p:spPr>
          <a:ln/>
        </p:spPr>
      </p:sp>
      <p:sp>
        <p:nvSpPr>
          <p:cNvPr id="451587"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t>26 June 2007</a:t>
            </a:r>
          </a:p>
        </p:txBody>
      </p:sp>
      <p:sp>
        <p:nvSpPr>
          <p:cNvPr id="5" name="Footer Placeholder 4"/>
          <p:cNvSpPr>
            <a:spLocks noGrp="1"/>
          </p:cNvSpPr>
          <p:nvPr>
            <p:ph type="ftr" sz="quarter" idx="11"/>
          </p:nvPr>
        </p:nvSpPr>
        <p:spPr/>
        <p:txBody>
          <a:bodyPr/>
          <a:lstStyle>
            <a:lvl1pPr>
              <a:defRPr/>
            </a:lvl1pPr>
          </a:lstStyle>
          <a:p>
            <a:r>
              <a:rPr lang="en-US"/>
              <a:t>UM-07 tutorial 3: Chin </a:t>
            </a:r>
          </a:p>
        </p:txBody>
      </p:sp>
      <p:sp>
        <p:nvSpPr>
          <p:cNvPr id="6" name="Slide Number Placeholder 5"/>
          <p:cNvSpPr>
            <a:spLocks noGrp="1"/>
          </p:cNvSpPr>
          <p:nvPr>
            <p:ph type="sldNum" sz="quarter" idx="12"/>
          </p:nvPr>
        </p:nvSpPr>
        <p:spPr/>
        <p:txBody>
          <a:bodyPr/>
          <a:lstStyle>
            <a:lvl1pPr>
              <a:defRPr smtClean="0"/>
            </a:lvl1pPr>
          </a:lstStyle>
          <a:p>
            <a:fld id="{97975874-E954-FF44-8083-CDD2FD21B3B4}" type="slidenum">
              <a:rPr lang="en-US"/>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26 June 2007</a:t>
            </a:r>
          </a:p>
        </p:txBody>
      </p:sp>
      <p:sp>
        <p:nvSpPr>
          <p:cNvPr id="5" name="Footer Placeholder 4"/>
          <p:cNvSpPr>
            <a:spLocks noGrp="1"/>
          </p:cNvSpPr>
          <p:nvPr>
            <p:ph type="ftr" sz="quarter" idx="11"/>
          </p:nvPr>
        </p:nvSpPr>
        <p:spPr/>
        <p:txBody>
          <a:bodyPr/>
          <a:lstStyle>
            <a:lvl1pPr>
              <a:defRPr/>
            </a:lvl1pPr>
          </a:lstStyle>
          <a:p>
            <a:r>
              <a:rPr lang="en-US"/>
              <a:t>UM-07 tutorial 3: Chin </a:t>
            </a:r>
          </a:p>
        </p:txBody>
      </p:sp>
      <p:sp>
        <p:nvSpPr>
          <p:cNvPr id="6" name="Slide Number Placeholder 5"/>
          <p:cNvSpPr>
            <a:spLocks noGrp="1"/>
          </p:cNvSpPr>
          <p:nvPr>
            <p:ph type="sldNum" sz="quarter" idx="12"/>
          </p:nvPr>
        </p:nvSpPr>
        <p:spPr/>
        <p:txBody>
          <a:bodyPr/>
          <a:lstStyle>
            <a:lvl1pPr>
              <a:defRPr smtClean="0"/>
            </a:lvl1pPr>
          </a:lstStyle>
          <a:p>
            <a:fld id="{225240FA-0D70-F84F-9A82-6C3A69EF8ABE}" type="slidenum">
              <a:rPr lang="en-US"/>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57200"/>
            <a:ext cx="1943100"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457200"/>
            <a:ext cx="56769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26 June 2007</a:t>
            </a:r>
          </a:p>
        </p:txBody>
      </p:sp>
      <p:sp>
        <p:nvSpPr>
          <p:cNvPr id="5" name="Footer Placeholder 4"/>
          <p:cNvSpPr>
            <a:spLocks noGrp="1"/>
          </p:cNvSpPr>
          <p:nvPr>
            <p:ph type="ftr" sz="quarter" idx="11"/>
          </p:nvPr>
        </p:nvSpPr>
        <p:spPr/>
        <p:txBody>
          <a:bodyPr/>
          <a:lstStyle>
            <a:lvl1pPr>
              <a:defRPr/>
            </a:lvl1pPr>
          </a:lstStyle>
          <a:p>
            <a:r>
              <a:rPr lang="en-US"/>
              <a:t>UM-07 tutorial 3: Chin </a:t>
            </a:r>
          </a:p>
        </p:txBody>
      </p:sp>
      <p:sp>
        <p:nvSpPr>
          <p:cNvPr id="6" name="Slide Number Placeholder 5"/>
          <p:cNvSpPr>
            <a:spLocks noGrp="1"/>
          </p:cNvSpPr>
          <p:nvPr>
            <p:ph type="sldNum" sz="quarter" idx="12"/>
          </p:nvPr>
        </p:nvSpPr>
        <p:spPr/>
        <p:txBody>
          <a:bodyPr/>
          <a:lstStyle>
            <a:lvl1pPr>
              <a:defRPr smtClean="0"/>
            </a:lvl1pPr>
          </a:lstStyle>
          <a:p>
            <a:fld id="{4DC2FC16-7E5E-F848-99AC-5C2588C1F39F}" type="slidenum">
              <a:rPr lang="en-US"/>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85800" y="4114800"/>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r>
              <a:rPr lang="en-US"/>
              <a:t>26 June 2007</a:t>
            </a:r>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r>
              <a:rPr lang="en-US"/>
              <a:t>UM-07 tutorial 3: Chin </a:t>
            </a:r>
          </a:p>
        </p:txBody>
      </p:sp>
      <p:sp>
        <p:nvSpPr>
          <p:cNvPr id="7" name="Slide Number Placeholder 6"/>
          <p:cNvSpPr>
            <a:spLocks noGrp="1"/>
          </p:cNvSpPr>
          <p:nvPr>
            <p:ph type="sldNum" sz="quarter" idx="12"/>
          </p:nvPr>
        </p:nvSpPr>
        <p:spPr>
          <a:xfrm>
            <a:off x="6553200" y="6248400"/>
            <a:ext cx="1905000" cy="457200"/>
          </a:xfrm>
        </p:spPr>
        <p:txBody>
          <a:bodyPr/>
          <a:lstStyle>
            <a:lvl1pPr>
              <a:defRPr smtClean="0"/>
            </a:lvl1pPr>
          </a:lstStyle>
          <a:p>
            <a:fld id="{806A2615-9822-AC4E-9158-0229B1730926}" type="slidenum">
              <a:rPr lang="en-US"/>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r>
              <a:rPr lang="en-US"/>
              <a:t>26 June 2007</a:t>
            </a:r>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r>
              <a:rPr lang="en-US"/>
              <a:t>UM-07 tutorial 3: Chin </a:t>
            </a:r>
          </a:p>
        </p:txBody>
      </p:sp>
      <p:sp>
        <p:nvSpPr>
          <p:cNvPr id="7" name="Slide Number Placeholder 6"/>
          <p:cNvSpPr>
            <a:spLocks noGrp="1"/>
          </p:cNvSpPr>
          <p:nvPr>
            <p:ph type="sldNum" sz="quarter" idx="12"/>
          </p:nvPr>
        </p:nvSpPr>
        <p:spPr>
          <a:xfrm>
            <a:off x="6553200" y="6248400"/>
            <a:ext cx="1905000" cy="457200"/>
          </a:xfrm>
        </p:spPr>
        <p:txBody>
          <a:bodyPr/>
          <a:lstStyle>
            <a:lvl1pPr>
              <a:defRPr smtClean="0"/>
            </a:lvl1pPr>
          </a:lstStyle>
          <a:p>
            <a:fld id="{DE03125B-0EA8-F240-AE16-21A68A2C1E51}" type="slidenum">
              <a:rPr lang="en-US"/>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26 June 2007</a:t>
            </a:r>
          </a:p>
        </p:txBody>
      </p:sp>
      <p:sp>
        <p:nvSpPr>
          <p:cNvPr id="5" name="Footer Placeholder 4"/>
          <p:cNvSpPr>
            <a:spLocks noGrp="1"/>
          </p:cNvSpPr>
          <p:nvPr>
            <p:ph type="ftr" sz="quarter" idx="11"/>
          </p:nvPr>
        </p:nvSpPr>
        <p:spPr/>
        <p:txBody>
          <a:bodyPr/>
          <a:lstStyle>
            <a:lvl1pPr>
              <a:defRPr/>
            </a:lvl1pPr>
          </a:lstStyle>
          <a:p>
            <a:r>
              <a:rPr lang="en-US"/>
              <a:t>UM-07 tutorial 3: Chin </a:t>
            </a:r>
          </a:p>
        </p:txBody>
      </p:sp>
      <p:sp>
        <p:nvSpPr>
          <p:cNvPr id="6" name="Slide Number Placeholder 5"/>
          <p:cNvSpPr>
            <a:spLocks noGrp="1"/>
          </p:cNvSpPr>
          <p:nvPr>
            <p:ph type="sldNum" sz="quarter" idx="12"/>
          </p:nvPr>
        </p:nvSpPr>
        <p:spPr/>
        <p:txBody>
          <a:bodyPr/>
          <a:lstStyle>
            <a:lvl1pPr>
              <a:defRPr smtClean="0"/>
            </a:lvl1pPr>
          </a:lstStyle>
          <a:p>
            <a:fld id="{7B46DF15-1C1A-D740-9AB8-49152CFAA557}" type="slidenum">
              <a:rPr lang="en-US"/>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t>26 June 2007</a:t>
            </a:r>
          </a:p>
        </p:txBody>
      </p:sp>
      <p:sp>
        <p:nvSpPr>
          <p:cNvPr id="5" name="Footer Placeholder 4"/>
          <p:cNvSpPr>
            <a:spLocks noGrp="1"/>
          </p:cNvSpPr>
          <p:nvPr>
            <p:ph type="ftr" sz="quarter" idx="11"/>
          </p:nvPr>
        </p:nvSpPr>
        <p:spPr/>
        <p:txBody>
          <a:bodyPr/>
          <a:lstStyle>
            <a:lvl1pPr>
              <a:defRPr/>
            </a:lvl1pPr>
          </a:lstStyle>
          <a:p>
            <a:r>
              <a:rPr lang="en-US"/>
              <a:t>UM-07 tutorial 3: Chin </a:t>
            </a:r>
          </a:p>
        </p:txBody>
      </p:sp>
      <p:sp>
        <p:nvSpPr>
          <p:cNvPr id="6" name="Slide Number Placeholder 5"/>
          <p:cNvSpPr>
            <a:spLocks noGrp="1"/>
          </p:cNvSpPr>
          <p:nvPr>
            <p:ph type="sldNum" sz="quarter" idx="12"/>
          </p:nvPr>
        </p:nvSpPr>
        <p:spPr/>
        <p:txBody>
          <a:bodyPr/>
          <a:lstStyle>
            <a:lvl1pPr>
              <a:defRPr smtClean="0"/>
            </a:lvl1pPr>
          </a:lstStyle>
          <a:p>
            <a:fld id="{2DBF42B9-624E-974F-B3D8-34F0E770FEB6}" type="slidenum">
              <a:rPr lang="en-US"/>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t>26 June 2007</a:t>
            </a:r>
          </a:p>
        </p:txBody>
      </p:sp>
      <p:sp>
        <p:nvSpPr>
          <p:cNvPr id="6" name="Footer Placeholder 5"/>
          <p:cNvSpPr>
            <a:spLocks noGrp="1"/>
          </p:cNvSpPr>
          <p:nvPr>
            <p:ph type="ftr" sz="quarter" idx="11"/>
          </p:nvPr>
        </p:nvSpPr>
        <p:spPr/>
        <p:txBody>
          <a:bodyPr/>
          <a:lstStyle>
            <a:lvl1pPr>
              <a:defRPr/>
            </a:lvl1pPr>
          </a:lstStyle>
          <a:p>
            <a:r>
              <a:rPr lang="en-US"/>
              <a:t>UM-07 tutorial 3: Chin </a:t>
            </a:r>
          </a:p>
        </p:txBody>
      </p:sp>
      <p:sp>
        <p:nvSpPr>
          <p:cNvPr id="7" name="Slide Number Placeholder 6"/>
          <p:cNvSpPr>
            <a:spLocks noGrp="1"/>
          </p:cNvSpPr>
          <p:nvPr>
            <p:ph type="sldNum" sz="quarter" idx="12"/>
          </p:nvPr>
        </p:nvSpPr>
        <p:spPr/>
        <p:txBody>
          <a:bodyPr/>
          <a:lstStyle>
            <a:lvl1pPr>
              <a:defRPr smtClean="0"/>
            </a:lvl1pPr>
          </a:lstStyle>
          <a:p>
            <a:fld id="{CEEECBE2-DECF-6A49-9210-97D5F4BCA361}" type="slidenum">
              <a:rPr lang="en-US"/>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t>26 June 2007</a:t>
            </a:r>
          </a:p>
        </p:txBody>
      </p:sp>
      <p:sp>
        <p:nvSpPr>
          <p:cNvPr id="8" name="Footer Placeholder 7"/>
          <p:cNvSpPr>
            <a:spLocks noGrp="1"/>
          </p:cNvSpPr>
          <p:nvPr>
            <p:ph type="ftr" sz="quarter" idx="11"/>
          </p:nvPr>
        </p:nvSpPr>
        <p:spPr/>
        <p:txBody>
          <a:bodyPr/>
          <a:lstStyle>
            <a:lvl1pPr>
              <a:defRPr/>
            </a:lvl1pPr>
          </a:lstStyle>
          <a:p>
            <a:r>
              <a:rPr lang="en-US"/>
              <a:t>UM-07 tutorial 3: Chin </a:t>
            </a:r>
          </a:p>
        </p:txBody>
      </p:sp>
      <p:sp>
        <p:nvSpPr>
          <p:cNvPr id="9" name="Slide Number Placeholder 8"/>
          <p:cNvSpPr>
            <a:spLocks noGrp="1"/>
          </p:cNvSpPr>
          <p:nvPr>
            <p:ph type="sldNum" sz="quarter" idx="12"/>
          </p:nvPr>
        </p:nvSpPr>
        <p:spPr/>
        <p:txBody>
          <a:bodyPr/>
          <a:lstStyle>
            <a:lvl1pPr>
              <a:defRPr smtClean="0"/>
            </a:lvl1pPr>
          </a:lstStyle>
          <a:p>
            <a:fld id="{33A00A7F-186D-EB44-B18B-88298E40B803}" type="slidenum">
              <a:rPr lang="en-US"/>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t>26 June 2007</a:t>
            </a:r>
          </a:p>
        </p:txBody>
      </p:sp>
      <p:sp>
        <p:nvSpPr>
          <p:cNvPr id="4" name="Footer Placeholder 3"/>
          <p:cNvSpPr>
            <a:spLocks noGrp="1"/>
          </p:cNvSpPr>
          <p:nvPr>
            <p:ph type="ftr" sz="quarter" idx="11"/>
          </p:nvPr>
        </p:nvSpPr>
        <p:spPr/>
        <p:txBody>
          <a:bodyPr/>
          <a:lstStyle>
            <a:lvl1pPr>
              <a:defRPr/>
            </a:lvl1pPr>
          </a:lstStyle>
          <a:p>
            <a:r>
              <a:rPr lang="en-US"/>
              <a:t>UM-07 tutorial 3: Chin </a:t>
            </a:r>
          </a:p>
        </p:txBody>
      </p:sp>
      <p:sp>
        <p:nvSpPr>
          <p:cNvPr id="5" name="Slide Number Placeholder 4"/>
          <p:cNvSpPr>
            <a:spLocks noGrp="1"/>
          </p:cNvSpPr>
          <p:nvPr>
            <p:ph type="sldNum" sz="quarter" idx="12"/>
          </p:nvPr>
        </p:nvSpPr>
        <p:spPr/>
        <p:txBody>
          <a:bodyPr/>
          <a:lstStyle>
            <a:lvl1pPr>
              <a:defRPr smtClean="0"/>
            </a:lvl1pPr>
          </a:lstStyle>
          <a:p>
            <a:fld id="{4C769F98-502B-F042-9770-00A15C9C5D4B}" type="slidenum">
              <a:rPr lang="en-US"/>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t>26 June 2007</a:t>
            </a:r>
          </a:p>
        </p:txBody>
      </p:sp>
      <p:sp>
        <p:nvSpPr>
          <p:cNvPr id="3" name="Footer Placeholder 2"/>
          <p:cNvSpPr>
            <a:spLocks noGrp="1"/>
          </p:cNvSpPr>
          <p:nvPr>
            <p:ph type="ftr" sz="quarter" idx="11"/>
          </p:nvPr>
        </p:nvSpPr>
        <p:spPr/>
        <p:txBody>
          <a:bodyPr/>
          <a:lstStyle>
            <a:lvl1pPr>
              <a:defRPr/>
            </a:lvl1pPr>
          </a:lstStyle>
          <a:p>
            <a:r>
              <a:rPr lang="en-US"/>
              <a:t>UM-07 tutorial 3: Chin </a:t>
            </a:r>
          </a:p>
        </p:txBody>
      </p:sp>
      <p:sp>
        <p:nvSpPr>
          <p:cNvPr id="4" name="Slide Number Placeholder 3"/>
          <p:cNvSpPr>
            <a:spLocks noGrp="1"/>
          </p:cNvSpPr>
          <p:nvPr>
            <p:ph type="sldNum" sz="quarter" idx="12"/>
          </p:nvPr>
        </p:nvSpPr>
        <p:spPr/>
        <p:txBody>
          <a:bodyPr/>
          <a:lstStyle>
            <a:lvl1pPr>
              <a:defRPr smtClean="0"/>
            </a:lvl1pPr>
          </a:lstStyle>
          <a:p>
            <a:fld id="{EB0F3461-48A9-8F42-B93B-7F50637E6570}" type="slidenum">
              <a:rPr lang="en-US"/>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26 June 2007</a:t>
            </a:r>
          </a:p>
        </p:txBody>
      </p:sp>
      <p:sp>
        <p:nvSpPr>
          <p:cNvPr id="6" name="Footer Placeholder 5"/>
          <p:cNvSpPr>
            <a:spLocks noGrp="1"/>
          </p:cNvSpPr>
          <p:nvPr>
            <p:ph type="ftr" sz="quarter" idx="11"/>
          </p:nvPr>
        </p:nvSpPr>
        <p:spPr/>
        <p:txBody>
          <a:bodyPr/>
          <a:lstStyle>
            <a:lvl1pPr>
              <a:defRPr/>
            </a:lvl1pPr>
          </a:lstStyle>
          <a:p>
            <a:r>
              <a:rPr lang="en-US"/>
              <a:t>UM-07 tutorial 3: Chin </a:t>
            </a:r>
          </a:p>
        </p:txBody>
      </p:sp>
      <p:sp>
        <p:nvSpPr>
          <p:cNvPr id="7" name="Slide Number Placeholder 6"/>
          <p:cNvSpPr>
            <a:spLocks noGrp="1"/>
          </p:cNvSpPr>
          <p:nvPr>
            <p:ph type="sldNum" sz="quarter" idx="12"/>
          </p:nvPr>
        </p:nvSpPr>
        <p:spPr/>
        <p:txBody>
          <a:bodyPr/>
          <a:lstStyle>
            <a:lvl1pPr>
              <a:defRPr smtClean="0"/>
            </a:lvl1pPr>
          </a:lstStyle>
          <a:p>
            <a:fld id="{B6D6AF79-F710-1C40-934C-43084D02B590}" type="slidenum">
              <a:rPr lang="en-US"/>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26 June 2007</a:t>
            </a:r>
          </a:p>
        </p:txBody>
      </p:sp>
      <p:sp>
        <p:nvSpPr>
          <p:cNvPr id="6" name="Footer Placeholder 5"/>
          <p:cNvSpPr>
            <a:spLocks noGrp="1"/>
          </p:cNvSpPr>
          <p:nvPr>
            <p:ph type="ftr" sz="quarter" idx="11"/>
          </p:nvPr>
        </p:nvSpPr>
        <p:spPr/>
        <p:txBody>
          <a:bodyPr/>
          <a:lstStyle>
            <a:lvl1pPr>
              <a:defRPr/>
            </a:lvl1pPr>
          </a:lstStyle>
          <a:p>
            <a:r>
              <a:rPr lang="en-US"/>
              <a:t>UM-07 tutorial 3: Chin </a:t>
            </a:r>
          </a:p>
        </p:txBody>
      </p:sp>
      <p:sp>
        <p:nvSpPr>
          <p:cNvPr id="7" name="Slide Number Placeholder 6"/>
          <p:cNvSpPr>
            <a:spLocks noGrp="1"/>
          </p:cNvSpPr>
          <p:nvPr>
            <p:ph type="sldNum" sz="quarter" idx="12"/>
          </p:nvPr>
        </p:nvSpPr>
        <p:spPr/>
        <p:txBody>
          <a:bodyPr/>
          <a:lstStyle>
            <a:lvl1pPr>
              <a:defRPr smtClean="0"/>
            </a:lvl1pPr>
          </a:lstStyle>
          <a:p>
            <a:fld id="{667A3ACD-C8AA-7845-9AFE-CA9D44FEE802}" type="slidenum">
              <a:rPr lang="en-US"/>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685800" y="4572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316"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r>
              <a:rPr lang="en-US" dirty="0" smtClean="0"/>
              <a:t>16 July 2012</a:t>
            </a:r>
            <a:endParaRPr lang="en-US" dirty="0"/>
          </a:p>
        </p:txBody>
      </p:sp>
      <p:sp>
        <p:nvSpPr>
          <p:cNvPr id="1331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n-US" dirty="0" smtClean="0"/>
              <a:t>UMAP-2012 </a:t>
            </a:r>
            <a:r>
              <a:rPr lang="en-US" dirty="0"/>
              <a:t>tutorial</a:t>
            </a:r>
            <a:r>
              <a:rPr lang="en-US" dirty="0" smtClean="0"/>
              <a:t> 2: </a:t>
            </a:r>
            <a:r>
              <a:rPr lang="en-US" dirty="0"/>
              <a:t>Chin </a:t>
            </a:r>
          </a:p>
        </p:txBody>
      </p:sp>
      <p:sp>
        <p:nvSpPr>
          <p:cNvPr id="13318"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CDBC3E3B-3262-5442-A257-608D4F66C68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Lst>
  <p:transition/>
  <p:timing>
    <p:tnLst>
      <p:par>
        <p:cTn id="1" dur="indefinite" restart="never" nodeType="tmRoot"/>
      </p:par>
    </p:tnLst>
  </p:timing>
  <p:hf hdr="0"/>
  <p:txStyles>
    <p:titleStyle>
      <a:lvl1pPr algn="ctr" rtl="0" eaLnBrk="0" fontAlgn="base" hangingPunct="0">
        <a:spcBef>
          <a:spcPct val="0"/>
        </a:spcBef>
        <a:spcAft>
          <a:spcPct val="0"/>
        </a:spcAft>
        <a:defRPr sz="40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Times" pitchFamily="-1" charset="0"/>
        </a:defRPr>
      </a:lvl2pPr>
      <a:lvl3pPr algn="ctr" rtl="0" eaLnBrk="0" fontAlgn="base" hangingPunct="0">
        <a:spcBef>
          <a:spcPct val="0"/>
        </a:spcBef>
        <a:spcAft>
          <a:spcPct val="0"/>
        </a:spcAft>
        <a:defRPr sz="4000">
          <a:solidFill>
            <a:schemeClr val="tx2"/>
          </a:solidFill>
          <a:latin typeface="Times" pitchFamily="-1" charset="0"/>
        </a:defRPr>
      </a:lvl3pPr>
      <a:lvl4pPr algn="ctr" rtl="0" eaLnBrk="0" fontAlgn="base" hangingPunct="0">
        <a:spcBef>
          <a:spcPct val="0"/>
        </a:spcBef>
        <a:spcAft>
          <a:spcPct val="0"/>
        </a:spcAft>
        <a:defRPr sz="4000">
          <a:solidFill>
            <a:schemeClr val="tx2"/>
          </a:solidFill>
          <a:latin typeface="Times" pitchFamily="-1" charset="0"/>
        </a:defRPr>
      </a:lvl4pPr>
      <a:lvl5pPr algn="ctr" rtl="0" eaLnBrk="0" fontAlgn="base" hangingPunct="0">
        <a:spcBef>
          <a:spcPct val="0"/>
        </a:spcBef>
        <a:spcAft>
          <a:spcPct val="0"/>
        </a:spcAft>
        <a:defRPr sz="4000">
          <a:solidFill>
            <a:schemeClr val="tx2"/>
          </a:solidFill>
          <a:latin typeface="Times" pitchFamily="-1" charset="0"/>
        </a:defRPr>
      </a:lvl5pPr>
      <a:lvl6pPr marL="457200" algn="ctr" rtl="0" eaLnBrk="0" fontAlgn="base" hangingPunct="0">
        <a:spcBef>
          <a:spcPct val="0"/>
        </a:spcBef>
        <a:spcAft>
          <a:spcPct val="0"/>
        </a:spcAft>
        <a:defRPr sz="4000">
          <a:solidFill>
            <a:schemeClr val="tx2"/>
          </a:solidFill>
          <a:latin typeface="Times" pitchFamily="-1" charset="0"/>
        </a:defRPr>
      </a:lvl6pPr>
      <a:lvl7pPr marL="914400" algn="ctr" rtl="0" eaLnBrk="0" fontAlgn="base" hangingPunct="0">
        <a:spcBef>
          <a:spcPct val="0"/>
        </a:spcBef>
        <a:spcAft>
          <a:spcPct val="0"/>
        </a:spcAft>
        <a:defRPr sz="4000">
          <a:solidFill>
            <a:schemeClr val="tx2"/>
          </a:solidFill>
          <a:latin typeface="Times" pitchFamily="-1" charset="0"/>
        </a:defRPr>
      </a:lvl7pPr>
      <a:lvl8pPr marL="1371600" algn="ctr" rtl="0" eaLnBrk="0" fontAlgn="base" hangingPunct="0">
        <a:spcBef>
          <a:spcPct val="0"/>
        </a:spcBef>
        <a:spcAft>
          <a:spcPct val="0"/>
        </a:spcAft>
        <a:defRPr sz="4000">
          <a:solidFill>
            <a:schemeClr val="tx2"/>
          </a:solidFill>
          <a:latin typeface="Times" pitchFamily="-1" charset="0"/>
        </a:defRPr>
      </a:lvl8pPr>
      <a:lvl9pPr marL="1828800" algn="ctr" rtl="0" eaLnBrk="0" fontAlgn="base" hangingPunct="0">
        <a:spcBef>
          <a:spcPct val="0"/>
        </a:spcBef>
        <a:spcAft>
          <a:spcPct val="0"/>
        </a:spcAft>
        <a:defRPr sz="4000">
          <a:solidFill>
            <a:schemeClr val="tx2"/>
          </a:solidFill>
          <a:latin typeface="Times" pitchFamily="-1" charset="0"/>
        </a:defRPr>
      </a:lvl9pPr>
    </p:titleStyle>
    <p:bodyStyle>
      <a:lvl1pPr marL="342900" indent="-342900" algn="l" rtl="0" eaLnBrk="0" fontAlgn="base" hangingPunct="0">
        <a:spcBef>
          <a:spcPct val="20000"/>
        </a:spcBef>
        <a:spcAft>
          <a:spcPct val="0"/>
        </a:spcAft>
        <a:buClr>
          <a:schemeClr val="accent2"/>
        </a:buClr>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0066FF"/>
        </a:buClr>
        <a:buSzPct val="75000"/>
        <a:buFont typeface="Wingdings 3" pitchFamily="-1" charset="2"/>
        <a:buChar char=""/>
        <a:defRPr sz="2400">
          <a:solidFill>
            <a:schemeClr val="tx1"/>
          </a:solidFill>
          <a:latin typeface="+mn-lt"/>
          <a:ea typeface="ＭＳ Ｐゴシック" pitchFamily="-1" charset="-128"/>
        </a:defRPr>
      </a:lvl2pPr>
      <a:lvl3pPr marL="1143000" indent="-228600" algn="l" rtl="0" eaLnBrk="0" fontAlgn="base" hangingPunct="0">
        <a:spcBef>
          <a:spcPct val="20000"/>
        </a:spcBef>
        <a:spcAft>
          <a:spcPct val="0"/>
        </a:spcAft>
        <a:buClr>
          <a:srgbClr val="3399FF"/>
        </a:buClr>
        <a:buChar char="•"/>
        <a:defRPr sz="2000">
          <a:solidFill>
            <a:schemeClr val="tx1"/>
          </a:solidFill>
          <a:latin typeface="+mn-lt"/>
          <a:ea typeface="ＭＳ Ｐゴシック" pitchFamily="-1"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 charset="-128"/>
        </a:defRPr>
      </a:lvl5pPr>
      <a:lvl6pPr marL="2514600" indent="-228600" algn="l" rtl="0" eaLnBrk="0" fontAlgn="base" hangingPunct="0">
        <a:spcBef>
          <a:spcPct val="20000"/>
        </a:spcBef>
        <a:spcAft>
          <a:spcPct val="0"/>
        </a:spcAft>
        <a:buChar char="»"/>
        <a:defRPr sz="2000">
          <a:solidFill>
            <a:schemeClr val="tx1"/>
          </a:solidFill>
          <a:latin typeface="+mn-lt"/>
          <a:ea typeface="ＭＳ Ｐゴシック" pitchFamily="-1" charset="-128"/>
        </a:defRPr>
      </a:lvl6pPr>
      <a:lvl7pPr marL="2971800" indent="-228600" algn="l" rtl="0" eaLnBrk="0" fontAlgn="base" hangingPunct="0">
        <a:spcBef>
          <a:spcPct val="20000"/>
        </a:spcBef>
        <a:spcAft>
          <a:spcPct val="0"/>
        </a:spcAft>
        <a:buChar char="»"/>
        <a:defRPr sz="2000">
          <a:solidFill>
            <a:schemeClr val="tx1"/>
          </a:solidFill>
          <a:latin typeface="+mn-lt"/>
          <a:ea typeface="ＭＳ Ｐゴシック" pitchFamily="-1" charset="-128"/>
        </a:defRPr>
      </a:lvl7pPr>
      <a:lvl8pPr marL="3429000" indent="-228600" algn="l" rtl="0" eaLnBrk="0" fontAlgn="base" hangingPunct="0">
        <a:spcBef>
          <a:spcPct val="20000"/>
        </a:spcBef>
        <a:spcAft>
          <a:spcPct val="0"/>
        </a:spcAft>
        <a:buChar char="»"/>
        <a:defRPr sz="2000">
          <a:solidFill>
            <a:schemeClr val="tx1"/>
          </a:solidFill>
          <a:latin typeface="+mn-lt"/>
          <a:ea typeface="ＭＳ Ｐゴシック" pitchFamily="-1" charset="-128"/>
        </a:defRPr>
      </a:lvl8pPr>
      <a:lvl9pPr marL="3886200" indent="-228600" algn="l" rtl="0" eaLnBrk="0" fontAlgn="base" hangingPunct="0">
        <a:spcBef>
          <a:spcPct val="20000"/>
        </a:spcBef>
        <a:spcAft>
          <a:spcPct val="0"/>
        </a:spcAft>
        <a:buChar char="»"/>
        <a:defRPr sz="2000">
          <a:solidFill>
            <a:schemeClr val="tx1"/>
          </a:solidFill>
          <a:latin typeface="+mn-lt"/>
          <a:ea typeface="ＭＳ Ｐゴシック" pitchFamily="-1"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www.capt.org/" TargetMode="External"/></Relationships>
</file>

<file path=ppt/slides/_rels/slide100.xml.rels><?xml version="1.0" encoding="UTF-8" standalone="yes"?>
<Relationships xmlns="http://schemas.openxmlformats.org/package/2006/relationships"><Relationship Id="rId3" Type="http://schemas.openxmlformats.org/officeDocument/2006/relationships/hyperlink" Target="http://www2.hawaii.edu/~chin/UMAP2012/tutorial.pptx" TargetMode="External"/><Relationship Id="rId4" Type="http://schemas.openxmlformats.org/officeDocument/2006/relationships/hyperlink" Target="http://www2.hawaii.edu/~chin/UMAP2012/tutorial-notes.pdf" TargetMode="External"/><Relationship Id="rId1" Type="http://schemas.openxmlformats.org/officeDocument/2006/relationships/slideLayout" Target="../slideLayouts/slideLayout2.xml"/><Relationship Id="rId2" Type="http://schemas.openxmlformats.org/officeDocument/2006/relationships/notesSlide" Target="../notesSlides/notesSlide10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www.queendom.com/tests/access_page/index.htm?idRegTest=704"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haygroup.com/leadershipandtalentondemand/enhancing/kolb.aspx" TargetMode="External"/><Relationship Id="rId4" Type="http://schemas.openxmlformats.org/officeDocument/2006/relationships/image" Target="../media/image2.png"/><Relationship Id="rId5" Type="http://schemas.openxmlformats.org/officeDocument/2006/relationships/image" Target="../media/image3.jpeg"/><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3" Type="http://schemas.openxmlformats.org/officeDocument/2006/relationships/hyperlink" Target="http://www.amstat.org/publications/jse/v6n3/gatti.html" TargetMode="External"/><Relationship Id="rId4" Type="http://schemas.openxmlformats.org/officeDocument/2006/relationships/hyperlink" Target="http://www.biostat.ucsf.edu/sampsize.html" TargetMode="External"/><Relationship Id="rId5" Type="http://schemas.openxmlformats.org/officeDocument/2006/relationships/hyperlink" Target="http://statpages.org/%23Power" TargetMode="External"/><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4" Type="http://schemas.openxmlformats.org/officeDocument/2006/relationships/oleObject" Target="../embeddings/Microsoft_Excel_97_-_2004_Worksheet1.xls"/><Relationship Id="rId1" Type="http://schemas.openxmlformats.org/officeDocument/2006/relationships/vmlDrawing" Target="../drawings/vmlDrawing1.vml"/><Relationship Id="rId2"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4" Type="http://schemas.openxmlformats.org/officeDocument/2006/relationships/oleObject" Target="../embeddings/Microsoft_Excel_97_-_2004_Worksheet2.xls"/><Relationship Id="rId1" Type="http://schemas.openxmlformats.org/officeDocument/2006/relationships/vmlDrawing" Target="../drawings/vmlDrawing2.vml"/><Relationship Id="rId2"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0.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8.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0.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1.xml"/><Relationship Id="rId3" Type="http://schemas.openxmlformats.org/officeDocument/2006/relationships/hyperlink" Target="http://statpages.org/%23WhichAnalysis" TargetMode="Externa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5.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6.xml"/><Relationship Id="rId3" Type="http://schemas.openxmlformats.org/officeDocument/2006/relationships/hyperlink" Target="http://www.graphpad.com/faq/viewfaq.cfm?faq=1318" TargetMode="Externa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8.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9.xml"/></Relationships>
</file>

<file path=ppt/slides/_rels/slide8.xml.rels><?xml version="1.0" encoding="UTF-8" standalone="yes"?>
<Relationships xmlns="http://schemas.openxmlformats.org/package/2006/relationships"><Relationship Id="rId3" Type="http://schemas.openxmlformats.org/officeDocument/2006/relationships/hyperlink" Target="http://www.ets.org/research/policy_research_reports/monographs/kit_of_factor_referenced_cognitive_tests" TargetMode="External"/><Relationship Id="rId4" Type="http://schemas.openxmlformats.org/officeDocument/2006/relationships/hyperlink" Target="http://www.ststesting.com/2005gifthip.html" TargetMode="External"/><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0.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2.xml"/><Relationship Id="rId3" Type="http://schemas.openxmlformats.org/officeDocument/2006/relationships/image" Target="../media/image6.png"/></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4.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5.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6.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8.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9.xml"/></Relationships>
</file>

<file path=ppt/slides/_rels/slide9.xml.rels><?xml version="1.0" encoding="UTF-8" standalone="yes"?>
<Relationships xmlns="http://schemas.openxmlformats.org/package/2006/relationships"><Relationship Id="rId3" Type="http://schemas.openxmlformats.org/officeDocument/2006/relationships/hyperlink" Target="http://www.mindgarden.com/products/gefts.htm" TargetMode="External"/><Relationship Id="rId4" Type="http://schemas.openxmlformats.org/officeDocument/2006/relationships/hyperlink" Target="http://www.riverpub.com/products/ndrt/index.html" TargetMode="External"/><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0.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3.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4.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5.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6.xml"/></Relationships>
</file>

<file path=ppt/slides/_rels/slide97.xml.rels><?xml version="1.0" encoding="UTF-8" standalone="yes"?>
<Relationships xmlns="http://schemas.openxmlformats.org/package/2006/relationships"><Relationship Id="rId3" Type="http://schemas.openxmlformats.org/officeDocument/2006/relationships/hyperlink" Target="http://statpages.org/" TargetMode="External"/><Relationship Id="rId4" Type="http://schemas.openxmlformats.org/officeDocument/2006/relationships/hyperlink" Target="http://www.stat.ufl.edu/vlib/statistics.html" TargetMode="External"/><Relationship Id="rId5" Type="http://schemas.openxmlformats.org/officeDocument/2006/relationships/hyperlink" Target="http://www.statsoft.com/textbook/stathome.html" TargetMode="External"/><Relationship Id="rId6" Type="http://schemas.openxmlformats.org/officeDocument/2006/relationships/hyperlink" Target="http://www.coventry.ac.uk/ec/~nhunt/oatbran/" TargetMode="External"/><Relationship Id="rId7" Type="http://schemas.openxmlformats.org/officeDocument/2006/relationships/hyperlink" Target="http://www.careervision.org/About/BallAptitudeBattery.htm" TargetMode="External"/><Relationship Id="rId1" Type="http://schemas.openxmlformats.org/officeDocument/2006/relationships/slideLayout" Target="../slideLayouts/slideLayout2.xml"/><Relationship Id="rId2" Type="http://schemas.openxmlformats.org/officeDocument/2006/relationships/notesSlide" Target="../notesSlides/notesSlide97.xml"/></Relationships>
</file>

<file path=ppt/slides/_rels/slide98.xml.rels><?xml version="1.0" encoding="UTF-8" standalone="yes"?>
<Relationships xmlns="http://schemas.openxmlformats.org/package/2006/relationships"><Relationship Id="rId3" Type="http://schemas.openxmlformats.org/officeDocument/2006/relationships/hyperlink" Target="http://www.umuai.org/" TargetMode="External"/><Relationship Id="rId4" Type="http://schemas.openxmlformats.org/officeDocument/2006/relationships/hyperlink" Target="http://www.sigchi.org/" TargetMode="External"/><Relationship Id="rId1" Type="http://schemas.openxmlformats.org/officeDocument/2006/relationships/slideLayout" Target="../slideLayouts/slideLayout2.xml"/><Relationship Id="rId2" Type="http://schemas.openxmlformats.org/officeDocument/2006/relationships/notesSlide" Target="../notesSlides/notesSlide98.xml"/></Relationships>
</file>

<file path=ppt/slides/_rels/slide99.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5" Type="http://schemas.openxmlformats.org/officeDocument/2006/relationships/image" Target="../media/image9.jpeg"/><Relationship Id="rId1" Type="http://schemas.openxmlformats.org/officeDocument/2006/relationships/slideLayout" Target="../slideLayouts/slideLayout13.xml"/><Relationship Id="rId2" Type="http://schemas.openxmlformats.org/officeDocument/2006/relationships/notesSlide" Target="../notesSlides/notesSlide9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26 June 2007</a:t>
            </a:r>
            <a:endParaRPr lang="en-US" dirty="0"/>
          </a:p>
        </p:txBody>
      </p:sp>
      <p:sp>
        <p:nvSpPr>
          <p:cNvPr id="5" name="Footer Placeholder 4"/>
          <p:cNvSpPr>
            <a:spLocks noGrp="1"/>
          </p:cNvSpPr>
          <p:nvPr>
            <p:ph type="ftr" sz="quarter" idx="11"/>
          </p:nvPr>
        </p:nvSpPr>
        <p:spPr/>
        <p:txBody>
          <a:bodyPr/>
          <a:lstStyle/>
          <a:p>
            <a:r>
              <a:rPr lang="en-US" dirty="0" smtClean="0"/>
              <a:t>UM-07 tutorial 3: </a:t>
            </a:r>
            <a:r>
              <a:rPr lang="en-US" dirty="0"/>
              <a:t>Chin </a:t>
            </a:r>
          </a:p>
        </p:txBody>
      </p:sp>
      <p:sp>
        <p:nvSpPr>
          <p:cNvPr id="6" name="Slide Number Placeholder 5"/>
          <p:cNvSpPr>
            <a:spLocks noGrp="1"/>
          </p:cNvSpPr>
          <p:nvPr>
            <p:ph type="sldNum" sz="quarter" idx="12"/>
          </p:nvPr>
        </p:nvSpPr>
        <p:spPr/>
        <p:txBody>
          <a:bodyPr/>
          <a:lstStyle/>
          <a:p>
            <a:fld id="{BB55C150-A829-4949-89E6-71E9604C3FA6}" type="slidenum">
              <a:rPr lang="en-US"/>
              <a:pPr/>
              <a:t>1</a:t>
            </a:fld>
            <a:endParaRPr lang="en-US"/>
          </a:p>
        </p:txBody>
      </p:sp>
      <p:sp>
        <p:nvSpPr>
          <p:cNvPr id="4100" name="Rectangle 4"/>
          <p:cNvSpPr>
            <a:spLocks noGrp="1" noChangeArrowheads="1"/>
          </p:cNvSpPr>
          <p:nvPr>
            <p:ph type="ctrTitle"/>
          </p:nvPr>
        </p:nvSpPr>
        <p:spPr>
          <a:xfrm>
            <a:off x="838200" y="304800"/>
            <a:ext cx="7772400" cy="1143000"/>
          </a:xfrm>
        </p:spPr>
        <p:txBody>
          <a:bodyPr/>
          <a:lstStyle/>
          <a:p>
            <a:r>
              <a:rPr lang="en-US" sz="4400" dirty="0" smtClean="0">
                <a:latin typeface="Times New Roman" pitchFamily="-1" charset="0"/>
              </a:rPr>
              <a:t>UMAP 2012 </a:t>
            </a:r>
            <a:r>
              <a:rPr lang="en-US" sz="4400" dirty="0">
                <a:latin typeface="Times New Roman" pitchFamily="-1" charset="0"/>
              </a:rPr>
              <a:t>Tutorial</a:t>
            </a:r>
            <a:r>
              <a:rPr lang="en-US" sz="4400" dirty="0" smtClean="0">
                <a:latin typeface="Times New Roman" pitchFamily="-1" charset="0"/>
              </a:rPr>
              <a:t> 2</a:t>
            </a:r>
            <a:endParaRPr lang="en-US" sz="6000" dirty="0">
              <a:latin typeface="Times New Roman" pitchFamily="-1" charset="0"/>
            </a:endParaRPr>
          </a:p>
        </p:txBody>
      </p:sp>
      <p:sp>
        <p:nvSpPr>
          <p:cNvPr id="4101" name="Rectangle 5"/>
          <p:cNvSpPr>
            <a:spLocks noGrp="1" noChangeArrowheads="1"/>
          </p:cNvSpPr>
          <p:nvPr>
            <p:ph type="subTitle" idx="1"/>
          </p:nvPr>
        </p:nvSpPr>
        <p:spPr>
          <a:xfrm>
            <a:off x="1066800" y="2743200"/>
            <a:ext cx="7086600" cy="1752600"/>
          </a:xfrm>
        </p:spPr>
        <p:txBody>
          <a:bodyPr/>
          <a:lstStyle/>
          <a:p>
            <a:r>
              <a:rPr lang="en-US" sz="3200" dirty="0" smtClean="0"/>
              <a:t>Empirical Evaluation of </a:t>
            </a:r>
            <a:br>
              <a:rPr lang="en-US" sz="3200" dirty="0" smtClean="0"/>
            </a:br>
            <a:r>
              <a:rPr lang="en-US" sz="3200" dirty="0" smtClean="0"/>
              <a:t>User </a:t>
            </a:r>
            <a:r>
              <a:rPr lang="en-US" sz="3200" smtClean="0"/>
              <a:t>Modeling </a:t>
            </a:r>
            <a:r>
              <a:rPr lang="en-US" sz="3200" smtClean="0"/>
              <a:t>Systems</a:t>
            </a:r>
            <a:endParaRPr lang="en-US" sz="3200" dirty="0" smtClean="0">
              <a:latin typeface="Times New Roman" pitchFamily="-1" charset="0"/>
            </a:endParaRPr>
          </a:p>
          <a:p>
            <a:endParaRPr lang="en-US" dirty="0">
              <a:latin typeface="Times New Roman" pitchFamily="-1" charset="0"/>
            </a:endParaRPr>
          </a:p>
          <a:p>
            <a:r>
              <a:rPr lang="en-US" sz="2400" i="1" dirty="0">
                <a:latin typeface="Times New Roman" pitchFamily="-1" charset="0"/>
              </a:rPr>
              <a:t>David N. Chin</a:t>
            </a:r>
          </a:p>
          <a:p>
            <a:r>
              <a:rPr lang="en-US" sz="2400" dirty="0" err="1">
                <a:latin typeface="Times New Roman" pitchFamily="-1" charset="0"/>
              </a:rPr>
              <a:t>chin@hawaii.edu</a:t>
            </a:r>
            <a:endParaRPr lang="en-US" dirty="0">
              <a:latin typeface="Times New Roman" pitchFamily="-1" charset="0"/>
            </a:endParaRPr>
          </a:p>
          <a:p>
            <a:pPr>
              <a:lnSpc>
                <a:spcPct val="70000"/>
              </a:lnSpc>
            </a:pPr>
            <a:endParaRPr lang="en-US" sz="2000" dirty="0">
              <a:latin typeface="Times New Roman" pitchFamily="-1" charset="0"/>
            </a:endParaRPr>
          </a:p>
          <a:p>
            <a:r>
              <a:rPr lang="en-US" sz="2000" dirty="0">
                <a:latin typeface="Times New Roman" pitchFamily="-1" charset="0"/>
              </a:rPr>
              <a:t>Univ. of Hawaii</a:t>
            </a:r>
          </a:p>
          <a:p>
            <a:r>
              <a:rPr lang="en-US" sz="2000" dirty="0">
                <a:latin typeface="Times New Roman" pitchFamily="-1" charset="0"/>
              </a:rPr>
              <a:t>Dept. of Information &amp; Computer Sciences</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26 June 2007</a:t>
            </a:r>
          </a:p>
        </p:txBody>
      </p:sp>
      <p:sp>
        <p:nvSpPr>
          <p:cNvPr id="5" name="Footer Placeholder 4"/>
          <p:cNvSpPr>
            <a:spLocks noGrp="1"/>
          </p:cNvSpPr>
          <p:nvPr>
            <p:ph type="ftr" sz="quarter" idx="11"/>
          </p:nvPr>
        </p:nvSpPr>
        <p:spPr/>
        <p:txBody>
          <a:bodyPr/>
          <a:lstStyle/>
          <a:p>
            <a:r>
              <a:rPr lang="en-US"/>
              <a:t>UM-07 tutorial 3: Chin </a:t>
            </a:r>
          </a:p>
        </p:txBody>
      </p:sp>
      <p:sp>
        <p:nvSpPr>
          <p:cNvPr id="6" name="Slide Number Placeholder 5"/>
          <p:cNvSpPr>
            <a:spLocks noGrp="1"/>
          </p:cNvSpPr>
          <p:nvPr>
            <p:ph type="sldNum" sz="quarter" idx="12"/>
          </p:nvPr>
        </p:nvSpPr>
        <p:spPr/>
        <p:txBody>
          <a:bodyPr/>
          <a:lstStyle/>
          <a:p>
            <a:fld id="{198F5512-427E-F743-8D03-15C79076947E}" type="slidenum">
              <a:rPr lang="en-US"/>
              <a:pPr/>
              <a:t>10</a:t>
            </a:fld>
            <a:endParaRPr lang="en-US"/>
          </a:p>
        </p:txBody>
      </p:sp>
      <p:sp>
        <p:nvSpPr>
          <p:cNvPr id="174082" name="Rectangle 2"/>
          <p:cNvSpPr>
            <a:spLocks noGrp="1" noChangeArrowheads="1"/>
          </p:cNvSpPr>
          <p:nvPr>
            <p:ph type="title"/>
          </p:nvPr>
        </p:nvSpPr>
        <p:spPr/>
        <p:txBody>
          <a:bodyPr/>
          <a:lstStyle/>
          <a:p>
            <a:r>
              <a:rPr lang="en-US">
                <a:latin typeface="Times New Roman" pitchFamily="-1" charset="0"/>
              </a:rPr>
              <a:t>Personality Tests</a:t>
            </a:r>
          </a:p>
        </p:txBody>
      </p:sp>
      <p:sp>
        <p:nvSpPr>
          <p:cNvPr id="174083" name="Rectangle 3"/>
          <p:cNvSpPr>
            <a:spLocks noGrp="1" noChangeArrowheads="1"/>
          </p:cNvSpPr>
          <p:nvPr>
            <p:ph type="body" idx="1"/>
          </p:nvPr>
        </p:nvSpPr>
        <p:spPr>
          <a:xfrm>
            <a:off x="685800" y="1981200"/>
            <a:ext cx="8458200" cy="4114800"/>
          </a:xfrm>
        </p:spPr>
        <p:txBody>
          <a:bodyPr/>
          <a:lstStyle/>
          <a:p>
            <a:pPr>
              <a:lnSpc>
                <a:spcPct val="130000"/>
              </a:lnSpc>
            </a:pPr>
            <a:r>
              <a:rPr lang="en-US" dirty="0">
                <a:latin typeface="Times New Roman" pitchFamily="-1" charset="0"/>
              </a:rPr>
              <a:t>Meyers-Briggs Type Indicator (MBTI)</a:t>
            </a:r>
            <a:endParaRPr lang="en-US" dirty="0" smtClean="0">
              <a:latin typeface="Times New Roman" pitchFamily="-1" charset="0"/>
            </a:endParaRPr>
          </a:p>
          <a:p>
            <a:pPr lvl="1">
              <a:lnSpc>
                <a:spcPct val="130000"/>
              </a:lnSpc>
            </a:pPr>
            <a:r>
              <a:rPr lang="en-US" dirty="0" smtClean="0">
                <a:latin typeface="Times New Roman" pitchFamily="-1" charset="0"/>
              </a:rPr>
              <a:t>Extraversion</a:t>
            </a:r>
            <a:r>
              <a:rPr lang="en-US" dirty="0">
                <a:latin typeface="Times New Roman" pitchFamily="-1" charset="0"/>
              </a:rPr>
              <a:t>/Introversion</a:t>
            </a:r>
          </a:p>
          <a:p>
            <a:pPr lvl="1">
              <a:lnSpc>
                <a:spcPct val="130000"/>
              </a:lnSpc>
            </a:pPr>
            <a:r>
              <a:rPr lang="en-US" dirty="0">
                <a:latin typeface="Times New Roman" pitchFamily="-1" charset="0"/>
              </a:rPr>
              <a:t>Sensing/Intuition</a:t>
            </a:r>
          </a:p>
          <a:p>
            <a:pPr lvl="1">
              <a:lnSpc>
                <a:spcPct val="130000"/>
              </a:lnSpc>
            </a:pPr>
            <a:r>
              <a:rPr lang="en-US" dirty="0">
                <a:latin typeface="Times New Roman" pitchFamily="-1" charset="0"/>
              </a:rPr>
              <a:t>Thinking/Feeling</a:t>
            </a:r>
          </a:p>
          <a:p>
            <a:pPr lvl="1">
              <a:lnSpc>
                <a:spcPct val="130000"/>
              </a:lnSpc>
            </a:pPr>
            <a:r>
              <a:rPr lang="en-US" dirty="0">
                <a:latin typeface="Times New Roman" pitchFamily="-1" charset="0"/>
              </a:rPr>
              <a:t>Judgment/Perception</a:t>
            </a:r>
            <a:endParaRPr lang="en-US" dirty="0" smtClean="0">
              <a:latin typeface="Times New Roman" pitchFamily="-1" charset="0"/>
            </a:endParaRPr>
          </a:p>
          <a:p>
            <a:pPr lvl="1">
              <a:lnSpc>
                <a:spcPct val="130000"/>
              </a:lnSpc>
            </a:pPr>
            <a:r>
              <a:rPr lang="en-US" dirty="0" smtClean="0">
                <a:latin typeface="Times New Roman" pitchFamily="-1" charset="0"/>
                <a:hlinkClick r:id="rId3"/>
              </a:rPr>
              <a:t>CAPT</a:t>
            </a:r>
            <a:endParaRPr lang="en-US" dirty="0" smtClean="0">
              <a:latin typeface="Times New Roman" pitchFamily="-1" charset="0"/>
            </a:endParaRPr>
          </a:p>
          <a:p>
            <a:pPr lvl="1">
              <a:lnSpc>
                <a:spcPct val="130000"/>
              </a:lnSpc>
            </a:pPr>
            <a:r>
              <a:rPr lang="en-US" dirty="0" smtClean="0">
                <a:latin typeface="Times New Roman" pitchFamily="-1" charset="0"/>
              </a:rPr>
              <a:t>Must </a:t>
            </a:r>
            <a:r>
              <a:rPr lang="en-US" dirty="0">
                <a:latin typeface="Times New Roman" pitchFamily="-1" charset="0"/>
              </a:rPr>
              <a:t>be trained to give MBTI</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4083">
                                            <p:txEl>
                                              <p:pRg st="0" end="0"/>
                                            </p:txEl>
                                          </p:spTgt>
                                        </p:tgtEl>
                                        <p:attrNameLst>
                                          <p:attrName>style.visibility</p:attrName>
                                        </p:attrNameLst>
                                      </p:cBhvr>
                                      <p:to>
                                        <p:strVal val="visible"/>
                                      </p:to>
                                    </p:set>
                                    <p:animEffect transition="in" filter="wipe(left)">
                                      <p:cBhvr>
                                        <p:cTn id="7" dur="500"/>
                                        <p:tgtEl>
                                          <p:spTgt spid="1740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74083">
                                            <p:txEl>
                                              <p:pRg st="1" end="1"/>
                                            </p:txEl>
                                          </p:spTgt>
                                        </p:tgtEl>
                                        <p:attrNameLst>
                                          <p:attrName>style.visibility</p:attrName>
                                        </p:attrNameLst>
                                      </p:cBhvr>
                                      <p:to>
                                        <p:strVal val="visible"/>
                                      </p:to>
                                    </p:set>
                                    <p:animEffect transition="in" filter="wipe(left)">
                                      <p:cBhvr>
                                        <p:cTn id="12" dur="500"/>
                                        <p:tgtEl>
                                          <p:spTgt spid="17408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74083">
                                            <p:txEl>
                                              <p:pRg st="2" end="2"/>
                                            </p:txEl>
                                          </p:spTgt>
                                        </p:tgtEl>
                                        <p:attrNameLst>
                                          <p:attrName>style.visibility</p:attrName>
                                        </p:attrNameLst>
                                      </p:cBhvr>
                                      <p:to>
                                        <p:strVal val="visible"/>
                                      </p:to>
                                    </p:set>
                                    <p:animEffect transition="in" filter="wipe(left)">
                                      <p:cBhvr>
                                        <p:cTn id="17" dur="500"/>
                                        <p:tgtEl>
                                          <p:spTgt spid="17408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74083">
                                            <p:txEl>
                                              <p:pRg st="3" end="3"/>
                                            </p:txEl>
                                          </p:spTgt>
                                        </p:tgtEl>
                                        <p:attrNameLst>
                                          <p:attrName>style.visibility</p:attrName>
                                        </p:attrNameLst>
                                      </p:cBhvr>
                                      <p:to>
                                        <p:strVal val="visible"/>
                                      </p:to>
                                    </p:set>
                                    <p:animEffect transition="in" filter="wipe(left)">
                                      <p:cBhvr>
                                        <p:cTn id="22" dur="500"/>
                                        <p:tgtEl>
                                          <p:spTgt spid="17408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74083">
                                            <p:txEl>
                                              <p:pRg st="4" end="4"/>
                                            </p:txEl>
                                          </p:spTgt>
                                        </p:tgtEl>
                                        <p:attrNameLst>
                                          <p:attrName>style.visibility</p:attrName>
                                        </p:attrNameLst>
                                      </p:cBhvr>
                                      <p:to>
                                        <p:strVal val="visible"/>
                                      </p:to>
                                    </p:set>
                                    <p:animEffect transition="in" filter="wipe(left)">
                                      <p:cBhvr>
                                        <p:cTn id="27" dur="500"/>
                                        <p:tgtEl>
                                          <p:spTgt spid="17408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74083">
                                            <p:txEl>
                                              <p:pRg st="5" end="5"/>
                                            </p:txEl>
                                          </p:spTgt>
                                        </p:tgtEl>
                                        <p:attrNameLst>
                                          <p:attrName>style.visibility</p:attrName>
                                        </p:attrNameLst>
                                      </p:cBhvr>
                                      <p:to>
                                        <p:strVal val="visible"/>
                                      </p:to>
                                    </p:set>
                                    <p:animEffect transition="in" filter="wipe(left)">
                                      <p:cBhvr>
                                        <p:cTn id="32" dur="500"/>
                                        <p:tgtEl>
                                          <p:spTgt spid="17408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74083">
                                            <p:txEl>
                                              <p:pRg st="6" end="6"/>
                                            </p:txEl>
                                          </p:spTgt>
                                        </p:tgtEl>
                                        <p:attrNameLst>
                                          <p:attrName>style.visibility</p:attrName>
                                        </p:attrNameLst>
                                      </p:cBhvr>
                                      <p:to>
                                        <p:strVal val="visible"/>
                                      </p:to>
                                    </p:set>
                                    <p:animEffect transition="in" filter="wipe(left)">
                                      <p:cBhvr>
                                        <p:cTn id="37" dur="500"/>
                                        <p:tgtEl>
                                          <p:spTgt spid="17408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83" grpId="0" build="p" bldLvl="2" autoUpdateAnimBg="0"/>
    </p:bldLst>
  </p:timing>
</p:sld>
</file>

<file path=ppt/slides/slide10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26 June 2007</a:t>
            </a:r>
          </a:p>
        </p:txBody>
      </p:sp>
      <p:sp>
        <p:nvSpPr>
          <p:cNvPr id="5" name="Footer Placeholder 4"/>
          <p:cNvSpPr>
            <a:spLocks noGrp="1"/>
          </p:cNvSpPr>
          <p:nvPr>
            <p:ph type="ftr" sz="quarter" idx="11"/>
          </p:nvPr>
        </p:nvSpPr>
        <p:spPr/>
        <p:txBody>
          <a:bodyPr/>
          <a:lstStyle/>
          <a:p>
            <a:r>
              <a:rPr lang="en-US"/>
              <a:t>UM-07 tutorial 3: Chin </a:t>
            </a:r>
          </a:p>
        </p:txBody>
      </p:sp>
      <p:sp>
        <p:nvSpPr>
          <p:cNvPr id="6" name="Slide Number Placeholder 5"/>
          <p:cNvSpPr>
            <a:spLocks noGrp="1"/>
          </p:cNvSpPr>
          <p:nvPr>
            <p:ph type="sldNum" sz="quarter" idx="12"/>
          </p:nvPr>
        </p:nvSpPr>
        <p:spPr/>
        <p:txBody>
          <a:bodyPr/>
          <a:lstStyle/>
          <a:p>
            <a:fld id="{3DEE6C61-14CD-C442-A8EE-959921C62557}" type="slidenum">
              <a:rPr lang="en-US"/>
              <a:pPr/>
              <a:t>100</a:t>
            </a:fld>
            <a:endParaRPr lang="en-US"/>
          </a:p>
        </p:txBody>
      </p:sp>
      <p:sp>
        <p:nvSpPr>
          <p:cNvPr id="269314" name="Rectangle 2"/>
          <p:cNvSpPr>
            <a:spLocks noGrp="1" noChangeArrowheads="1"/>
          </p:cNvSpPr>
          <p:nvPr>
            <p:ph type="title"/>
          </p:nvPr>
        </p:nvSpPr>
        <p:spPr/>
        <p:txBody>
          <a:bodyPr/>
          <a:lstStyle/>
          <a:p>
            <a:r>
              <a:rPr lang="en-US">
                <a:latin typeface="Times New Roman" pitchFamily="-1" charset="0"/>
              </a:rPr>
              <a:t>Your Copy</a:t>
            </a:r>
          </a:p>
        </p:txBody>
      </p:sp>
      <p:sp>
        <p:nvSpPr>
          <p:cNvPr id="269315" name="Rectangle 3"/>
          <p:cNvSpPr>
            <a:spLocks noGrp="1" noChangeArrowheads="1"/>
          </p:cNvSpPr>
          <p:nvPr>
            <p:ph type="body" idx="1"/>
          </p:nvPr>
        </p:nvSpPr>
        <p:spPr>
          <a:xfrm>
            <a:off x="457200" y="1981200"/>
            <a:ext cx="8382000" cy="4114800"/>
          </a:xfrm>
        </p:spPr>
        <p:txBody>
          <a:bodyPr/>
          <a:lstStyle/>
          <a:p>
            <a:pPr>
              <a:lnSpc>
                <a:spcPct val="200000"/>
              </a:lnSpc>
              <a:buFontTx/>
              <a:buNone/>
            </a:pPr>
            <a:r>
              <a:rPr lang="en-US" dirty="0" smtClean="0">
                <a:latin typeface="Times New Roman" pitchFamily="-1" charset="0"/>
                <a:hlinkClick r:id="rId3"/>
              </a:rPr>
              <a:t>www2.hawaii.edu/~chin/UMAP2012/tutorial.pptx</a:t>
            </a:r>
            <a:endParaRPr lang="en-US" dirty="0" smtClean="0">
              <a:latin typeface="Times New Roman" pitchFamily="-1" charset="0"/>
            </a:endParaRPr>
          </a:p>
          <a:p>
            <a:pPr>
              <a:lnSpc>
                <a:spcPct val="200000"/>
              </a:lnSpc>
              <a:buFontTx/>
              <a:buNone/>
            </a:pPr>
            <a:r>
              <a:rPr lang="en-US" dirty="0" smtClean="0">
                <a:latin typeface="Times New Roman" pitchFamily="-1" charset="0"/>
                <a:hlinkClick r:id="rId4"/>
              </a:rPr>
              <a:t>www2.hawaii.edu/~chin/UMAP2012/tutorial-notes.pdf</a:t>
            </a:r>
            <a:endParaRPr lang="en-US" dirty="0" smtClean="0">
              <a:latin typeface="Times New Roman" pitchFamily="-1"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26 June 2007</a:t>
            </a:r>
          </a:p>
        </p:txBody>
      </p:sp>
      <p:sp>
        <p:nvSpPr>
          <p:cNvPr id="5" name="Footer Placeholder 4"/>
          <p:cNvSpPr>
            <a:spLocks noGrp="1"/>
          </p:cNvSpPr>
          <p:nvPr>
            <p:ph type="ftr" sz="quarter" idx="11"/>
          </p:nvPr>
        </p:nvSpPr>
        <p:spPr/>
        <p:txBody>
          <a:bodyPr/>
          <a:lstStyle/>
          <a:p>
            <a:r>
              <a:rPr lang="en-US"/>
              <a:t>UM-07 tutorial 3: Chin </a:t>
            </a:r>
          </a:p>
        </p:txBody>
      </p:sp>
      <p:sp>
        <p:nvSpPr>
          <p:cNvPr id="6" name="Slide Number Placeholder 5"/>
          <p:cNvSpPr>
            <a:spLocks noGrp="1"/>
          </p:cNvSpPr>
          <p:nvPr>
            <p:ph type="sldNum" sz="quarter" idx="12"/>
          </p:nvPr>
        </p:nvSpPr>
        <p:spPr/>
        <p:txBody>
          <a:bodyPr/>
          <a:lstStyle/>
          <a:p>
            <a:fld id="{8676EF8F-ABB7-FB43-A1AC-4229D81E8CD3}" type="slidenum">
              <a:rPr lang="en-US"/>
              <a:pPr/>
              <a:t>11</a:t>
            </a:fld>
            <a:endParaRPr lang="en-US"/>
          </a:p>
        </p:txBody>
      </p:sp>
      <p:sp>
        <p:nvSpPr>
          <p:cNvPr id="369666" name="Rectangle 2"/>
          <p:cNvSpPr>
            <a:spLocks noGrp="1" noChangeArrowheads="1"/>
          </p:cNvSpPr>
          <p:nvPr>
            <p:ph type="title"/>
          </p:nvPr>
        </p:nvSpPr>
        <p:spPr/>
        <p:txBody>
          <a:bodyPr/>
          <a:lstStyle/>
          <a:p>
            <a:r>
              <a:rPr lang="en-US">
                <a:latin typeface="Times New Roman" pitchFamily="-1" charset="0"/>
              </a:rPr>
              <a:t>More Personality Tests</a:t>
            </a:r>
          </a:p>
        </p:txBody>
      </p:sp>
      <p:sp>
        <p:nvSpPr>
          <p:cNvPr id="369667" name="Rectangle 3"/>
          <p:cNvSpPr>
            <a:spLocks noGrp="1" noChangeArrowheads="1"/>
          </p:cNvSpPr>
          <p:nvPr>
            <p:ph type="body" idx="1"/>
          </p:nvPr>
        </p:nvSpPr>
        <p:spPr/>
        <p:txBody>
          <a:bodyPr/>
          <a:lstStyle/>
          <a:p>
            <a:pPr>
              <a:lnSpc>
                <a:spcPct val="170000"/>
              </a:lnSpc>
            </a:pPr>
            <a:r>
              <a:rPr lang="en-US" dirty="0">
                <a:latin typeface="Times New Roman" pitchFamily="-1" charset="0"/>
              </a:rPr>
              <a:t>Locus of Control</a:t>
            </a:r>
            <a:endParaRPr lang="en-US" dirty="0" smtClean="0">
              <a:latin typeface="Times New Roman" pitchFamily="-1" charset="0"/>
            </a:endParaRPr>
          </a:p>
          <a:p>
            <a:pPr lvl="1">
              <a:lnSpc>
                <a:spcPct val="170000"/>
              </a:lnSpc>
            </a:pPr>
            <a:r>
              <a:rPr lang="en-US" dirty="0" smtClean="0">
                <a:latin typeface="Times New Roman" pitchFamily="-1" charset="0"/>
              </a:rPr>
              <a:t>Attribution </a:t>
            </a:r>
            <a:r>
              <a:rPr lang="en-US" dirty="0">
                <a:latin typeface="Times New Roman" pitchFamily="-1" charset="0"/>
              </a:rPr>
              <a:t>theory</a:t>
            </a:r>
            <a:endParaRPr lang="en-US" dirty="0" smtClean="0">
              <a:latin typeface="Times New Roman" pitchFamily="-1" charset="0"/>
            </a:endParaRPr>
          </a:p>
          <a:p>
            <a:pPr lvl="1">
              <a:lnSpc>
                <a:spcPct val="170000"/>
              </a:lnSpc>
            </a:pPr>
            <a:r>
              <a:rPr lang="en-US" dirty="0" err="1" smtClean="0">
                <a:latin typeface="Times New Roman" pitchFamily="-1" charset="0"/>
              </a:rPr>
              <a:t>Rotter</a:t>
            </a:r>
            <a:r>
              <a:rPr lang="en-US" dirty="0" smtClean="0">
                <a:latin typeface="Times New Roman" pitchFamily="-1" charset="0"/>
              </a:rPr>
              <a:t>, </a:t>
            </a:r>
            <a:r>
              <a:rPr lang="en-US" dirty="0" smtClean="0">
                <a:latin typeface="Times New Roman" pitchFamily="-1" charset="0"/>
                <a:hlinkClick r:id="rId3"/>
              </a:rPr>
              <a:t>Queendom</a:t>
            </a:r>
            <a:endParaRPr lang="en-US" dirty="0">
              <a:latin typeface="Times New Roman" pitchFamily="-1"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69667">
                                            <p:txEl>
                                              <p:pRg st="0" end="0"/>
                                            </p:txEl>
                                          </p:spTgt>
                                        </p:tgtEl>
                                        <p:attrNameLst>
                                          <p:attrName>style.visibility</p:attrName>
                                        </p:attrNameLst>
                                      </p:cBhvr>
                                      <p:to>
                                        <p:strVal val="visible"/>
                                      </p:to>
                                    </p:set>
                                    <p:animEffect transition="in" filter="wipe(left)">
                                      <p:cBhvr>
                                        <p:cTn id="7" dur="500"/>
                                        <p:tgtEl>
                                          <p:spTgt spid="3696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69667">
                                            <p:txEl>
                                              <p:pRg st="1" end="1"/>
                                            </p:txEl>
                                          </p:spTgt>
                                        </p:tgtEl>
                                        <p:attrNameLst>
                                          <p:attrName>style.visibility</p:attrName>
                                        </p:attrNameLst>
                                      </p:cBhvr>
                                      <p:to>
                                        <p:strVal val="visible"/>
                                      </p:to>
                                    </p:set>
                                    <p:animEffect transition="in" filter="wipe(left)">
                                      <p:cBhvr>
                                        <p:cTn id="12" dur="500"/>
                                        <p:tgtEl>
                                          <p:spTgt spid="3696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69667">
                                            <p:txEl>
                                              <p:pRg st="2" end="2"/>
                                            </p:txEl>
                                          </p:spTgt>
                                        </p:tgtEl>
                                        <p:attrNameLst>
                                          <p:attrName>style.visibility</p:attrName>
                                        </p:attrNameLst>
                                      </p:cBhvr>
                                      <p:to>
                                        <p:strVal val="visible"/>
                                      </p:to>
                                    </p:set>
                                    <p:animEffect transition="in" filter="wipe(left)">
                                      <p:cBhvr>
                                        <p:cTn id="17" dur="500"/>
                                        <p:tgtEl>
                                          <p:spTgt spid="36966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9667" grpId="0" build="p" bldLvl="2" autoUpdateAnimBg="0"/>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6" name="Date Placeholder 4"/>
          <p:cNvSpPr>
            <a:spLocks noGrp="1"/>
          </p:cNvSpPr>
          <p:nvPr>
            <p:ph type="dt" sz="half" idx="10"/>
          </p:nvPr>
        </p:nvSpPr>
        <p:spPr/>
        <p:txBody>
          <a:bodyPr/>
          <a:lstStyle/>
          <a:p>
            <a:r>
              <a:rPr lang="en-US"/>
              <a:t>26 June 2007</a:t>
            </a:r>
          </a:p>
        </p:txBody>
      </p:sp>
      <p:sp>
        <p:nvSpPr>
          <p:cNvPr id="7" name="Footer Placeholder 5"/>
          <p:cNvSpPr>
            <a:spLocks noGrp="1"/>
          </p:cNvSpPr>
          <p:nvPr>
            <p:ph type="ftr" sz="quarter" idx="11"/>
          </p:nvPr>
        </p:nvSpPr>
        <p:spPr/>
        <p:txBody>
          <a:bodyPr/>
          <a:lstStyle/>
          <a:p>
            <a:r>
              <a:rPr lang="en-US"/>
              <a:t>UM-07 tutorial 3: Chin </a:t>
            </a:r>
          </a:p>
        </p:txBody>
      </p:sp>
      <p:sp>
        <p:nvSpPr>
          <p:cNvPr id="8" name="Slide Number Placeholder 6"/>
          <p:cNvSpPr>
            <a:spLocks noGrp="1"/>
          </p:cNvSpPr>
          <p:nvPr>
            <p:ph type="sldNum" sz="quarter" idx="12"/>
          </p:nvPr>
        </p:nvSpPr>
        <p:spPr/>
        <p:txBody>
          <a:bodyPr/>
          <a:lstStyle/>
          <a:p>
            <a:fld id="{58AD3011-F927-8C4E-9A0B-95D6CDF2A38D}" type="slidenum">
              <a:rPr lang="en-US"/>
              <a:pPr/>
              <a:t>12</a:t>
            </a:fld>
            <a:endParaRPr lang="en-US"/>
          </a:p>
        </p:txBody>
      </p:sp>
      <p:sp>
        <p:nvSpPr>
          <p:cNvPr id="184322" name="Rectangle 2"/>
          <p:cNvSpPr>
            <a:spLocks noGrp="1" noChangeArrowheads="1"/>
          </p:cNvSpPr>
          <p:nvPr>
            <p:ph type="title"/>
          </p:nvPr>
        </p:nvSpPr>
        <p:spPr/>
        <p:txBody>
          <a:bodyPr/>
          <a:lstStyle/>
          <a:p>
            <a:r>
              <a:rPr lang="en-US">
                <a:latin typeface="Times New Roman" pitchFamily="-1" charset="0"/>
              </a:rPr>
              <a:t>More Personality Tests</a:t>
            </a:r>
          </a:p>
        </p:txBody>
      </p:sp>
      <p:sp>
        <p:nvSpPr>
          <p:cNvPr id="184323" name="Rectangle 3"/>
          <p:cNvSpPr>
            <a:spLocks noGrp="1" noChangeArrowheads="1"/>
          </p:cNvSpPr>
          <p:nvPr>
            <p:ph type="body" sz="half" idx="1"/>
          </p:nvPr>
        </p:nvSpPr>
        <p:spPr>
          <a:xfrm>
            <a:off x="685800" y="1981200"/>
            <a:ext cx="3657600" cy="1295400"/>
          </a:xfrm>
        </p:spPr>
        <p:txBody>
          <a:bodyPr/>
          <a:lstStyle/>
          <a:p>
            <a:r>
              <a:rPr lang="en-US" sz="2400" dirty="0">
                <a:latin typeface="Times New Roman" pitchFamily="-1" charset="0"/>
              </a:rPr>
              <a:t>Learning Style Inventory</a:t>
            </a:r>
          </a:p>
          <a:p>
            <a:pPr lvl="1"/>
            <a:r>
              <a:rPr lang="en-US" sz="2000" dirty="0">
                <a:latin typeface="Times New Roman" pitchFamily="-1" charset="0"/>
              </a:rPr>
              <a:t>Kolb, </a:t>
            </a:r>
            <a:r>
              <a:rPr lang="en-US" sz="2000" dirty="0">
                <a:latin typeface="Times New Roman" pitchFamily="-1" charset="0"/>
                <a:hlinkClick r:id="rId3"/>
              </a:rPr>
              <a:t>Hay Group</a:t>
            </a:r>
            <a:endParaRPr lang="en-US" sz="2000" dirty="0">
              <a:latin typeface="Times New Roman" pitchFamily="-1" charset="0"/>
            </a:endParaRPr>
          </a:p>
        </p:txBody>
      </p:sp>
      <p:pic>
        <p:nvPicPr>
          <p:cNvPr id="184340" name="Picture 20"/>
          <p:cNvPicPr>
            <a:picLocks noChangeAspect="1" noChangeArrowheads="1"/>
          </p:cNvPicPr>
          <p:nvPr/>
        </p:nvPicPr>
        <p:blipFill>
          <a:blip r:embed="rId4"/>
          <a:srcRect/>
          <a:stretch>
            <a:fillRect/>
          </a:stretch>
        </p:blipFill>
        <p:spPr bwMode="auto">
          <a:xfrm>
            <a:off x="4267200" y="1676400"/>
            <a:ext cx="4397375" cy="2171700"/>
          </a:xfrm>
          <a:prstGeom prst="rect">
            <a:avLst/>
          </a:prstGeom>
          <a:noFill/>
          <a:ln w="9525">
            <a:noFill/>
            <a:miter lim="800000"/>
            <a:headEnd/>
            <a:tailEnd/>
          </a:ln>
          <a:effectLst/>
        </p:spPr>
      </p:pic>
      <p:pic>
        <p:nvPicPr>
          <p:cNvPr id="184343" name="Picture 23" descr="image3"/>
          <p:cNvPicPr>
            <a:picLocks noGrp="1" noChangeAspect="1" noChangeArrowheads="1"/>
          </p:cNvPicPr>
          <p:nvPr>
            <p:ph sz="half" idx="2"/>
          </p:nvPr>
        </p:nvPicPr>
        <p:blipFill>
          <a:blip r:embed="rId5"/>
          <a:srcRect t="4385" b="8772"/>
          <a:stretch>
            <a:fillRect/>
          </a:stretch>
        </p:blipFill>
        <p:spPr>
          <a:xfrm>
            <a:off x="914400" y="4000500"/>
            <a:ext cx="7158038" cy="2260600"/>
          </a:xfr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4323">
                                            <p:txEl>
                                              <p:pRg st="0" end="0"/>
                                            </p:txEl>
                                          </p:spTgt>
                                        </p:tgtEl>
                                        <p:attrNameLst>
                                          <p:attrName>style.visibility</p:attrName>
                                        </p:attrNameLst>
                                      </p:cBhvr>
                                      <p:to>
                                        <p:strVal val="visible"/>
                                      </p:to>
                                    </p:set>
                                    <p:animEffect transition="in" filter="wipe(left)">
                                      <p:cBhvr>
                                        <p:cTn id="7" dur="500"/>
                                        <p:tgtEl>
                                          <p:spTgt spid="1843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184340"/>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184343"/>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84323">
                                            <p:txEl>
                                              <p:pRg st="1" end="1"/>
                                            </p:txEl>
                                          </p:spTgt>
                                        </p:tgtEl>
                                        <p:attrNameLst>
                                          <p:attrName>style.visibility</p:attrName>
                                        </p:attrNameLst>
                                      </p:cBhvr>
                                      <p:to>
                                        <p:strVal val="visible"/>
                                      </p:to>
                                    </p:set>
                                    <p:animEffect transition="in" filter="wipe(left)">
                                      <p:cBhvr>
                                        <p:cTn id="20" dur="500"/>
                                        <p:tgtEl>
                                          <p:spTgt spid="1843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23" grpId="0" uiExpand="1" build="p" bldLvl="2" autoUpdateAnimBg="0"/>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a:t>26 June 2007</a:t>
            </a:r>
          </a:p>
        </p:txBody>
      </p:sp>
      <p:sp>
        <p:nvSpPr>
          <p:cNvPr id="6" name="Footer Placeholder 5"/>
          <p:cNvSpPr>
            <a:spLocks noGrp="1"/>
          </p:cNvSpPr>
          <p:nvPr>
            <p:ph type="ftr" sz="quarter" idx="11"/>
          </p:nvPr>
        </p:nvSpPr>
        <p:spPr/>
        <p:txBody>
          <a:bodyPr/>
          <a:lstStyle/>
          <a:p>
            <a:r>
              <a:rPr lang="en-US"/>
              <a:t>UM-07 tutorial 3: Chin </a:t>
            </a:r>
          </a:p>
        </p:txBody>
      </p:sp>
      <p:sp>
        <p:nvSpPr>
          <p:cNvPr id="7" name="Slide Number Placeholder 6"/>
          <p:cNvSpPr>
            <a:spLocks noGrp="1"/>
          </p:cNvSpPr>
          <p:nvPr>
            <p:ph type="sldNum" sz="quarter" idx="12"/>
          </p:nvPr>
        </p:nvSpPr>
        <p:spPr/>
        <p:txBody>
          <a:bodyPr/>
          <a:lstStyle/>
          <a:p>
            <a:fld id="{2DF0FFFA-F44E-204A-BBD5-A10E0DE0E167}" type="slidenum">
              <a:rPr lang="en-US"/>
              <a:pPr/>
              <a:t>13</a:t>
            </a:fld>
            <a:endParaRPr lang="en-US"/>
          </a:p>
        </p:txBody>
      </p:sp>
      <p:sp>
        <p:nvSpPr>
          <p:cNvPr id="40962" name="Rectangle 2"/>
          <p:cNvSpPr>
            <a:spLocks noGrp="1" noChangeArrowheads="1"/>
          </p:cNvSpPr>
          <p:nvPr>
            <p:ph type="title"/>
          </p:nvPr>
        </p:nvSpPr>
        <p:spPr>
          <a:noFill/>
          <a:ln/>
        </p:spPr>
        <p:txBody>
          <a:bodyPr lIns="92075" tIns="46038" rIns="92075" bIns="46038"/>
          <a:lstStyle/>
          <a:p>
            <a:r>
              <a:rPr lang="en-US">
                <a:latin typeface="Times New Roman" pitchFamily="-1" charset="0"/>
              </a:rPr>
              <a:t>Agenda</a:t>
            </a:r>
          </a:p>
        </p:txBody>
      </p:sp>
      <p:sp>
        <p:nvSpPr>
          <p:cNvPr id="40963" name="Rectangle 3"/>
          <p:cNvSpPr>
            <a:spLocks noGrp="1" noChangeArrowheads="1"/>
          </p:cNvSpPr>
          <p:nvPr>
            <p:ph type="body" sz="half" idx="1"/>
          </p:nvPr>
        </p:nvSpPr>
        <p:spPr>
          <a:noFill/>
          <a:ln/>
        </p:spPr>
        <p:txBody>
          <a:bodyPr lIns="182562" tIns="46038" rIns="182562" bIns="46038" anchor="t"/>
          <a:lstStyle/>
          <a:p>
            <a:pPr>
              <a:buClr>
                <a:schemeClr val="tx1"/>
              </a:buClr>
              <a:buFontTx/>
              <a:buNone/>
            </a:pPr>
            <a:r>
              <a:rPr lang="en-US">
                <a:latin typeface="Times New Roman" pitchFamily="-1" charset="0"/>
              </a:rPr>
              <a:t>I. Experiment Design</a:t>
            </a:r>
          </a:p>
          <a:p>
            <a:pPr lvl="1">
              <a:buClr>
                <a:schemeClr val="tx1"/>
              </a:buClr>
              <a:buFont typeface="Wingdings 3" pitchFamily="-1" charset="2"/>
              <a:buNone/>
            </a:pPr>
            <a:r>
              <a:rPr lang="en-US" sz="2000">
                <a:latin typeface="Times New Roman" pitchFamily="-1" charset="0"/>
              </a:rPr>
              <a:t>  A. Independent vs. dependent variables</a:t>
            </a:r>
            <a:endParaRPr lang="en-US" sz="1800">
              <a:latin typeface="Times New Roman" pitchFamily="-1" charset="0"/>
            </a:endParaRPr>
          </a:p>
          <a:p>
            <a:pPr lvl="1">
              <a:buClr>
                <a:schemeClr val="tx1"/>
              </a:buClr>
              <a:buFont typeface="Wingdings 3" pitchFamily="-1" charset="2"/>
              <a:buNone/>
            </a:pPr>
            <a:r>
              <a:rPr lang="en-US" sz="2000" b="1">
                <a:solidFill>
                  <a:srgbClr val="FF0000"/>
                </a:solidFill>
                <a:latin typeface="Times New Roman" pitchFamily="-1" charset="0"/>
              </a:rPr>
              <a:t>  B. Nuisance variables</a:t>
            </a:r>
            <a:endParaRPr lang="en-US" sz="1800">
              <a:latin typeface="Times New Roman" pitchFamily="-1" charset="0"/>
            </a:endParaRPr>
          </a:p>
          <a:p>
            <a:pPr lvl="1">
              <a:buClr>
                <a:schemeClr val="tx1"/>
              </a:buClr>
              <a:buFont typeface="Wingdings 3" pitchFamily="-1" charset="2"/>
              <a:buNone/>
            </a:pPr>
            <a:r>
              <a:rPr lang="en-US" sz="2000">
                <a:latin typeface="Times New Roman" pitchFamily="-1" charset="0"/>
              </a:rPr>
              <a:t>  C. Between-subjects vs. within-subjects designs</a:t>
            </a:r>
          </a:p>
          <a:p>
            <a:pPr lvl="1">
              <a:buClr>
                <a:schemeClr val="tx1"/>
              </a:buClr>
              <a:buFont typeface="Wingdings 3" pitchFamily="-1" charset="2"/>
              <a:buNone/>
            </a:pPr>
            <a:r>
              <a:rPr lang="en-US" sz="2000">
                <a:latin typeface="Times New Roman" pitchFamily="-1" charset="0"/>
              </a:rPr>
              <a:t>  D. Estimating sensitivity</a:t>
            </a:r>
          </a:p>
          <a:p>
            <a:pPr lvl="1">
              <a:buClr>
                <a:schemeClr val="tx1"/>
              </a:buClr>
              <a:buFont typeface="Wingdings 3" pitchFamily="-1" charset="2"/>
              <a:buNone/>
            </a:pPr>
            <a:r>
              <a:rPr lang="en-US" sz="2000">
                <a:latin typeface="Times New Roman" pitchFamily="-1" charset="0"/>
              </a:rPr>
              <a:t>  E. Factorial designs</a:t>
            </a:r>
          </a:p>
          <a:p>
            <a:pPr lvl="1">
              <a:buClr>
                <a:schemeClr val="tx1"/>
              </a:buClr>
              <a:buFont typeface="Wingdings 3" pitchFamily="-1" charset="2"/>
              <a:buNone/>
            </a:pPr>
            <a:r>
              <a:rPr lang="en-US" sz="2000">
                <a:latin typeface="Times New Roman" pitchFamily="-1" charset="0"/>
              </a:rPr>
              <a:t>  F. Caveats</a:t>
            </a:r>
          </a:p>
        </p:txBody>
      </p:sp>
      <p:sp>
        <p:nvSpPr>
          <p:cNvPr id="40964" name="Rectangle 4"/>
          <p:cNvSpPr>
            <a:spLocks noGrp="1" noChangeArrowheads="1"/>
          </p:cNvSpPr>
          <p:nvPr>
            <p:ph type="body" sz="half" idx="2"/>
          </p:nvPr>
        </p:nvSpPr>
        <p:spPr>
          <a:xfrm>
            <a:off x="4648200" y="1981200"/>
            <a:ext cx="4038600" cy="4114800"/>
          </a:xfrm>
        </p:spPr>
        <p:txBody>
          <a:bodyPr/>
          <a:lstStyle/>
          <a:p>
            <a:pPr>
              <a:buClr>
                <a:schemeClr val="tx1"/>
              </a:buClr>
              <a:buFontTx/>
              <a:buNone/>
            </a:pPr>
            <a:r>
              <a:rPr lang="en-US">
                <a:latin typeface="Times New Roman" pitchFamily="-1" charset="0"/>
              </a:rPr>
              <a:t>II. Running Experiments</a:t>
            </a:r>
          </a:p>
          <a:p>
            <a:pPr lvl="1">
              <a:buClr>
                <a:schemeClr val="tx1"/>
              </a:buClr>
              <a:buFont typeface="Wingdings 3" pitchFamily="-1" charset="2"/>
              <a:buNone/>
            </a:pPr>
            <a:r>
              <a:rPr lang="en-US" sz="2000">
                <a:latin typeface="Times New Roman" pitchFamily="-1" charset="0"/>
              </a:rPr>
              <a:t>  A. Participants</a:t>
            </a:r>
          </a:p>
          <a:p>
            <a:pPr lvl="1">
              <a:buClr>
                <a:schemeClr val="tx1"/>
              </a:buClr>
              <a:buFont typeface="Wingdings 3" pitchFamily="-1" charset="2"/>
              <a:buNone/>
            </a:pPr>
            <a:r>
              <a:rPr lang="en-US" sz="2000">
                <a:latin typeface="Times New Roman" pitchFamily="-1" charset="0"/>
              </a:rPr>
              <a:t>  B. Controlling the environment</a:t>
            </a:r>
          </a:p>
          <a:p>
            <a:pPr lvl="1">
              <a:buClr>
                <a:schemeClr val="tx1"/>
              </a:buClr>
              <a:buFont typeface="Wingdings 3" pitchFamily="-1" charset="2"/>
              <a:buNone/>
            </a:pPr>
            <a:r>
              <a:rPr lang="en-US" sz="2000">
                <a:latin typeface="Times New Roman" pitchFamily="-1" charset="0"/>
              </a:rPr>
              <a:t>  C. Recording data</a:t>
            </a:r>
          </a:p>
          <a:p>
            <a:pPr>
              <a:buClr>
                <a:schemeClr val="tx1"/>
              </a:buClr>
              <a:buFontTx/>
              <a:buNone/>
            </a:pPr>
            <a:r>
              <a:rPr lang="en-US">
                <a:latin typeface="Times New Roman" pitchFamily="-1" charset="0"/>
              </a:rPr>
              <a:t>III. Experiment Analysis</a:t>
            </a:r>
          </a:p>
          <a:p>
            <a:pPr lvl="1">
              <a:buClr>
                <a:schemeClr val="tx1"/>
              </a:buClr>
              <a:buFont typeface="Wingdings 3" pitchFamily="-1" charset="2"/>
              <a:buNone/>
            </a:pPr>
            <a:r>
              <a:rPr lang="en-US" sz="2000">
                <a:latin typeface="Times New Roman" pitchFamily="-1" charset="0"/>
              </a:rPr>
              <a:t>  A. Means and variance</a:t>
            </a:r>
          </a:p>
          <a:p>
            <a:pPr lvl="1">
              <a:buClr>
                <a:schemeClr val="tx1"/>
              </a:buClr>
              <a:buFont typeface="Wingdings 3" pitchFamily="-1" charset="2"/>
              <a:buNone/>
            </a:pPr>
            <a:r>
              <a:rPr lang="en-US" sz="2000">
                <a:latin typeface="Times New Roman" pitchFamily="-1" charset="0"/>
              </a:rPr>
              <a:t>  B. Statistical tests</a:t>
            </a:r>
          </a:p>
          <a:p>
            <a:pPr lvl="1">
              <a:buClr>
                <a:schemeClr val="tx1"/>
              </a:buClr>
              <a:buFont typeface="Wingdings 3" pitchFamily="-1" charset="2"/>
              <a:buNone/>
            </a:pPr>
            <a:r>
              <a:rPr lang="en-US" sz="2000">
                <a:latin typeface="Times New Roman" pitchFamily="-1" charset="0"/>
              </a:rPr>
              <a:t>  C. ANOVA</a:t>
            </a:r>
          </a:p>
          <a:p>
            <a:pPr lvl="1">
              <a:buClr>
                <a:schemeClr val="tx1"/>
              </a:buClr>
              <a:buFont typeface="Wingdings 3" pitchFamily="-1" charset="2"/>
              <a:buNone/>
            </a:pPr>
            <a:r>
              <a:rPr lang="en-US" sz="2000">
                <a:latin typeface="Times New Roman" pitchFamily="-1" charset="0"/>
              </a:rPr>
              <a:t>  D. Explained variance</a:t>
            </a:r>
          </a:p>
          <a:p>
            <a:pPr>
              <a:buClr>
                <a:schemeClr val="tx1"/>
              </a:buClr>
              <a:buFontTx/>
              <a:buNone/>
            </a:pPr>
            <a:r>
              <a:rPr lang="en-US" sz="2400">
                <a:latin typeface="Times New Roman" pitchFamily="-1" charset="0"/>
              </a:rPr>
              <a:t>IV. Summary</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26 June 2007</a:t>
            </a:r>
          </a:p>
        </p:txBody>
      </p:sp>
      <p:sp>
        <p:nvSpPr>
          <p:cNvPr id="5" name="Footer Placeholder 4"/>
          <p:cNvSpPr>
            <a:spLocks noGrp="1"/>
          </p:cNvSpPr>
          <p:nvPr>
            <p:ph type="ftr" sz="quarter" idx="11"/>
          </p:nvPr>
        </p:nvSpPr>
        <p:spPr/>
        <p:txBody>
          <a:bodyPr/>
          <a:lstStyle/>
          <a:p>
            <a:r>
              <a:rPr lang="en-US"/>
              <a:t>UM-07 tutorial 3: Chin </a:t>
            </a:r>
          </a:p>
        </p:txBody>
      </p:sp>
      <p:sp>
        <p:nvSpPr>
          <p:cNvPr id="6" name="Slide Number Placeholder 5"/>
          <p:cNvSpPr>
            <a:spLocks noGrp="1"/>
          </p:cNvSpPr>
          <p:nvPr>
            <p:ph type="sldNum" sz="quarter" idx="12"/>
          </p:nvPr>
        </p:nvSpPr>
        <p:spPr/>
        <p:txBody>
          <a:bodyPr/>
          <a:lstStyle/>
          <a:p>
            <a:fld id="{63099510-95F8-A34C-AF74-4DBDF297CE9E}" type="slidenum">
              <a:rPr lang="en-US"/>
              <a:pPr/>
              <a:t>14</a:t>
            </a:fld>
            <a:endParaRPr lang="en-US"/>
          </a:p>
        </p:txBody>
      </p:sp>
      <p:sp>
        <p:nvSpPr>
          <p:cNvPr id="25602" name="Rectangle 2"/>
          <p:cNvSpPr>
            <a:spLocks noGrp="1" noChangeArrowheads="1"/>
          </p:cNvSpPr>
          <p:nvPr>
            <p:ph type="title"/>
          </p:nvPr>
        </p:nvSpPr>
        <p:spPr/>
        <p:txBody>
          <a:bodyPr/>
          <a:lstStyle/>
          <a:p>
            <a:r>
              <a:rPr lang="en-US">
                <a:latin typeface="Times New Roman" pitchFamily="-1" charset="0"/>
              </a:rPr>
              <a:t>Nuisance Variables</a:t>
            </a:r>
          </a:p>
        </p:txBody>
      </p:sp>
      <p:sp>
        <p:nvSpPr>
          <p:cNvPr id="25603" name="Rectangle 3"/>
          <p:cNvSpPr>
            <a:spLocks noGrp="1" noChangeArrowheads="1"/>
          </p:cNvSpPr>
          <p:nvPr>
            <p:ph type="body" idx="1"/>
          </p:nvPr>
        </p:nvSpPr>
        <p:spPr>
          <a:xfrm>
            <a:off x="685800" y="1981200"/>
            <a:ext cx="7924800" cy="4114800"/>
          </a:xfrm>
        </p:spPr>
        <p:txBody>
          <a:bodyPr/>
          <a:lstStyle/>
          <a:p>
            <a:pPr>
              <a:lnSpc>
                <a:spcPct val="170000"/>
              </a:lnSpc>
            </a:pPr>
            <a:r>
              <a:rPr lang="en-US">
                <a:latin typeface="Times New Roman" pitchFamily="-1" charset="0"/>
              </a:rPr>
              <a:t>Make your data impossible to analyze</a:t>
            </a:r>
          </a:p>
          <a:p>
            <a:pPr lvl="1">
              <a:lnSpc>
                <a:spcPct val="170000"/>
              </a:lnSpc>
            </a:pPr>
            <a:r>
              <a:rPr lang="en-US">
                <a:latin typeface="Times New Roman" pitchFamily="-1" charset="0"/>
              </a:rPr>
              <a:t>contribute unevenly to dependent variable values</a:t>
            </a:r>
          </a:p>
          <a:p>
            <a:pPr>
              <a:lnSpc>
                <a:spcPct val="170000"/>
              </a:lnSpc>
            </a:pPr>
            <a:r>
              <a:rPr lang="en-US">
                <a:latin typeface="Times New Roman" pitchFamily="-1" charset="0"/>
              </a:rPr>
              <a:t>Major types of nuisance variables</a:t>
            </a:r>
          </a:p>
          <a:p>
            <a:pPr lvl="1">
              <a:lnSpc>
                <a:spcPct val="170000"/>
              </a:lnSpc>
            </a:pPr>
            <a:r>
              <a:rPr lang="en-US">
                <a:latin typeface="Times New Roman" pitchFamily="-1" charset="0"/>
              </a:rPr>
              <a:t>Individual differences among participants</a:t>
            </a:r>
          </a:p>
          <a:p>
            <a:pPr lvl="1">
              <a:lnSpc>
                <a:spcPct val="170000"/>
              </a:lnSpc>
            </a:pPr>
            <a:r>
              <a:rPr lang="en-US">
                <a:latin typeface="Times New Roman" pitchFamily="-1" charset="0"/>
              </a:rPr>
              <a:t>Environmental influences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wipe(left)">
                                      <p:cBhvr>
                                        <p:cTn id="7" dur="500"/>
                                        <p:tgtEl>
                                          <p:spTgt spid="256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5603">
                                            <p:txEl>
                                              <p:pRg st="1" end="1"/>
                                            </p:txEl>
                                          </p:spTgt>
                                        </p:tgtEl>
                                        <p:attrNameLst>
                                          <p:attrName>style.visibility</p:attrName>
                                        </p:attrNameLst>
                                      </p:cBhvr>
                                      <p:to>
                                        <p:strVal val="visible"/>
                                      </p:to>
                                    </p:set>
                                    <p:animEffect transition="in" filter="wipe(left)">
                                      <p:cBhvr>
                                        <p:cTn id="12" dur="500"/>
                                        <p:tgtEl>
                                          <p:spTgt spid="256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5603">
                                            <p:txEl>
                                              <p:pRg st="2" end="2"/>
                                            </p:txEl>
                                          </p:spTgt>
                                        </p:tgtEl>
                                        <p:attrNameLst>
                                          <p:attrName>style.visibility</p:attrName>
                                        </p:attrNameLst>
                                      </p:cBhvr>
                                      <p:to>
                                        <p:strVal val="visible"/>
                                      </p:to>
                                    </p:set>
                                    <p:animEffect transition="in" filter="wipe(left)">
                                      <p:cBhvr>
                                        <p:cTn id="17" dur="500"/>
                                        <p:tgtEl>
                                          <p:spTgt spid="2560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5603">
                                            <p:txEl>
                                              <p:pRg st="3" end="3"/>
                                            </p:txEl>
                                          </p:spTgt>
                                        </p:tgtEl>
                                        <p:attrNameLst>
                                          <p:attrName>style.visibility</p:attrName>
                                        </p:attrNameLst>
                                      </p:cBhvr>
                                      <p:to>
                                        <p:strVal val="visible"/>
                                      </p:to>
                                    </p:set>
                                    <p:animEffect transition="in" filter="wipe(left)">
                                      <p:cBhvr>
                                        <p:cTn id="22" dur="500"/>
                                        <p:tgtEl>
                                          <p:spTgt spid="2560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5603">
                                            <p:txEl>
                                              <p:pRg st="4" end="4"/>
                                            </p:txEl>
                                          </p:spTgt>
                                        </p:tgtEl>
                                        <p:attrNameLst>
                                          <p:attrName>style.visibility</p:attrName>
                                        </p:attrNameLst>
                                      </p:cBhvr>
                                      <p:to>
                                        <p:strVal val="visible"/>
                                      </p:to>
                                    </p:set>
                                    <p:animEffect transition="in" filter="wipe(left)">
                                      <p:cBhvr>
                                        <p:cTn id="27" dur="500"/>
                                        <p:tgtEl>
                                          <p:spTgt spid="2560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bldLvl="2" autoUpdateAnimBg="0"/>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26 June 2007</a:t>
            </a:r>
          </a:p>
        </p:txBody>
      </p:sp>
      <p:sp>
        <p:nvSpPr>
          <p:cNvPr id="5" name="Footer Placeholder 4"/>
          <p:cNvSpPr>
            <a:spLocks noGrp="1"/>
          </p:cNvSpPr>
          <p:nvPr>
            <p:ph type="ftr" sz="quarter" idx="11"/>
          </p:nvPr>
        </p:nvSpPr>
        <p:spPr/>
        <p:txBody>
          <a:bodyPr/>
          <a:lstStyle/>
          <a:p>
            <a:r>
              <a:rPr lang="en-US"/>
              <a:t>UM-07 tutorial 3: Chin </a:t>
            </a:r>
          </a:p>
        </p:txBody>
      </p:sp>
      <p:sp>
        <p:nvSpPr>
          <p:cNvPr id="6" name="Slide Number Placeholder 5"/>
          <p:cNvSpPr>
            <a:spLocks noGrp="1"/>
          </p:cNvSpPr>
          <p:nvPr>
            <p:ph type="sldNum" sz="quarter" idx="12"/>
          </p:nvPr>
        </p:nvSpPr>
        <p:spPr/>
        <p:txBody>
          <a:bodyPr/>
          <a:lstStyle/>
          <a:p>
            <a:fld id="{5E734E09-C1AD-0541-92D7-B5EF934743B9}" type="slidenum">
              <a:rPr lang="en-US"/>
              <a:pPr/>
              <a:t>15</a:t>
            </a:fld>
            <a:endParaRPr lang="en-US"/>
          </a:p>
        </p:txBody>
      </p:sp>
      <p:sp>
        <p:nvSpPr>
          <p:cNvPr id="23554" name="Rectangle 2"/>
          <p:cNvSpPr>
            <a:spLocks noGrp="1" noChangeArrowheads="1"/>
          </p:cNvSpPr>
          <p:nvPr>
            <p:ph type="title"/>
          </p:nvPr>
        </p:nvSpPr>
        <p:spPr/>
        <p:txBody>
          <a:bodyPr/>
          <a:lstStyle/>
          <a:p>
            <a:r>
              <a:rPr lang="en-US">
                <a:latin typeface="Times New Roman" pitchFamily="-1" charset="0"/>
              </a:rPr>
              <a:t>Individual Differences</a:t>
            </a:r>
          </a:p>
        </p:txBody>
      </p:sp>
      <p:sp>
        <p:nvSpPr>
          <p:cNvPr id="23555" name="Rectangle 3"/>
          <p:cNvSpPr>
            <a:spLocks noGrp="1" noChangeArrowheads="1"/>
          </p:cNvSpPr>
          <p:nvPr>
            <p:ph type="body" idx="1"/>
          </p:nvPr>
        </p:nvSpPr>
        <p:spPr/>
        <p:txBody>
          <a:bodyPr/>
          <a:lstStyle/>
          <a:p>
            <a:r>
              <a:rPr lang="en-US">
                <a:latin typeface="Times New Roman" pitchFamily="-1" charset="0"/>
              </a:rPr>
              <a:t>People differ</a:t>
            </a:r>
          </a:p>
          <a:p>
            <a:pPr lvl="1"/>
            <a:r>
              <a:rPr lang="en-US">
                <a:latin typeface="Times New Roman" pitchFamily="-1" charset="0"/>
              </a:rPr>
              <a:t>Intelligence, reading ability, perception (e.g., color blind, poor eyesight, poor hearing), spatial reasoning</a:t>
            </a:r>
          </a:p>
          <a:p>
            <a:pPr lvl="1"/>
            <a:r>
              <a:rPr lang="en-US">
                <a:latin typeface="Times New Roman" pitchFamily="-1" charset="0"/>
              </a:rPr>
              <a:t>Variability adds noise to measured variables</a:t>
            </a:r>
          </a:p>
          <a:p>
            <a:pPr>
              <a:lnSpc>
                <a:spcPct val="120000"/>
              </a:lnSpc>
            </a:pPr>
            <a:r>
              <a:rPr lang="en-US">
                <a:latin typeface="Times New Roman" pitchFamily="-1" charset="0"/>
              </a:rPr>
              <a:t>Group experiments:</a:t>
            </a:r>
          </a:p>
          <a:p>
            <a:pPr lvl="1"/>
            <a:r>
              <a:rPr lang="en-US">
                <a:latin typeface="Times New Roman" pitchFamily="-1" charset="0"/>
              </a:rPr>
              <a:t>Interpersonal interactions can bias results</a:t>
            </a:r>
          </a:p>
          <a:p>
            <a:pPr lvl="1"/>
            <a:r>
              <a:rPr lang="en-US">
                <a:latin typeface="Times New Roman" pitchFamily="-1" charset="0"/>
              </a:rPr>
              <a:t>Leaders vs. followers</a:t>
            </a:r>
          </a:p>
          <a:p>
            <a:pPr lvl="1"/>
            <a:r>
              <a:rPr lang="en-US">
                <a:latin typeface="Times New Roman" pitchFamily="-1" charset="0"/>
              </a:rPr>
              <a:t>Personality clashes</a:t>
            </a:r>
          </a:p>
          <a:p>
            <a:pPr lvl="1"/>
            <a:r>
              <a:rPr lang="en-US">
                <a:latin typeface="Times New Roman" pitchFamily="-1" charset="0"/>
              </a:rPr>
              <a:t>Communication skills vary</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wipe(left)">
                                      <p:cBhvr>
                                        <p:cTn id="7" dur="500"/>
                                        <p:tgtEl>
                                          <p:spTgt spid="235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3555">
                                            <p:txEl>
                                              <p:pRg st="1" end="1"/>
                                            </p:txEl>
                                          </p:spTgt>
                                        </p:tgtEl>
                                        <p:attrNameLst>
                                          <p:attrName>style.visibility</p:attrName>
                                        </p:attrNameLst>
                                      </p:cBhvr>
                                      <p:to>
                                        <p:strVal val="visible"/>
                                      </p:to>
                                    </p:set>
                                    <p:animEffect transition="in" filter="wipe(left)">
                                      <p:cBhvr>
                                        <p:cTn id="12" dur="500"/>
                                        <p:tgtEl>
                                          <p:spTgt spid="2355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3555">
                                            <p:txEl>
                                              <p:pRg st="2" end="2"/>
                                            </p:txEl>
                                          </p:spTgt>
                                        </p:tgtEl>
                                        <p:attrNameLst>
                                          <p:attrName>style.visibility</p:attrName>
                                        </p:attrNameLst>
                                      </p:cBhvr>
                                      <p:to>
                                        <p:strVal val="visible"/>
                                      </p:to>
                                    </p:set>
                                    <p:animEffect transition="in" filter="wipe(left)">
                                      <p:cBhvr>
                                        <p:cTn id="17" dur="500"/>
                                        <p:tgtEl>
                                          <p:spTgt spid="2355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3555">
                                            <p:txEl>
                                              <p:pRg st="3" end="3"/>
                                            </p:txEl>
                                          </p:spTgt>
                                        </p:tgtEl>
                                        <p:attrNameLst>
                                          <p:attrName>style.visibility</p:attrName>
                                        </p:attrNameLst>
                                      </p:cBhvr>
                                      <p:to>
                                        <p:strVal val="visible"/>
                                      </p:to>
                                    </p:set>
                                    <p:animEffect transition="in" filter="wipe(left)">
                                      <p:cBhvr>
                                        <p:cTn id="22" dur="500"/>
                                        <p:tgtEl>
                                          <p:spTgt spid="2355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3555">
                                            <p:txEl>
                                              <p:pRg st="4" end="4"/>
                                            </p:txEl>
                                          </p:spTgt>
                                        </p:tgtEl>
                                        <p:attrNameLst>
                                          <p:attrName>style.visibility</p:attrName>
                                        </p:attrNameLst>
                                      </p:cBhvr>
                                      <p:to>
                                        <p:strVal val="visible"/>
                                      </p:to>
                                    </p:set>
                                    <p:animEffect transition="in" filter="wipe(left)">
                                      <p:cBhvr>
                                        <p:cTn id="27" dur="500"/>
                                        <p:tgtEl>
                                          <p:spTgt spid="2355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3555">
                                            <p:txEl>
                                              <p:pRg st="5" end="5"/>
                                            </p:txEl>
                                          </p:spTgt>
                                        </p:tgtEl>
                                        <p:attrNameLst>
                                          <p:attrName>style.visibility</p:attrName>
                                        </p:attrNameLst>
                                      </p:cBhvr>
                                      <p:to>
                                        <p:strVal val="visible"/>
                                      </p:to>
                                    </p:set>
                                    <p:animEffect transition="in" filter="wipe(left)">
                                      <p:cBhvr>
                                        <p:cTn id="32" dur="500"/>
                                        <p:tgtEl>
                                          <p:spTgt spid="2355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3555">
                                            <p:txEl>
                                              <p:pRg st="6" end="6"/>
                                            </p:txEl>
                                          </p:spTgt>
                                        </p:tgtEl>
                                        <p:attrNameLst>
                                          <p:attrName>style.visibility</p:attrName>
                                        </p:attrNameLst>
                                      </p:cBhvr>
                                      <p:to>
                                        <p:strVal val="visible"/>
                                      </p:to>
                                    </p:set>
                                    <p:animEffect transition="in" filter="wipe(left)">
                                      <p:cBhvr>
                                        <p:cTn id="37" dur="500"/>
                                        <p:tgtEl>
                                          <p:spTgt spid="2355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3555">
                                            <p:txEl>
                                              <p:pRg st="7" end="7"/>
                                            </p:txEl>
                                          </p:spTgt>
                                        </p:tgtEl>
                                        <p:attrNameLst>
                                          <p:attrName>style.visibility</p:attrName>
                                        </p:attrNameLst>
                                      </p:cBhvr>
                                      <p:to>
                                        <p:strVal val="visible"/>
                                      </p:to>
                                    </p:set>
                                    <p:animEffect transition="in" filter="wipe(left)">
                                      <p:cBhvr>
                                        <p:cTn id="42" dur="500"/>
                                        <p:tgtEl>
                                          <p:spTgt spid="2355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bldLvl="2"/>
    </p:bld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26 June 2007</a:t>
            </a:r>
          </a:p>
        </p:txBody>
      </p:sp>
      <p:sp>
        <p:nvSpPr>
          <p:cNvPr id="5" name="Footer Placeholder 4"/>
          <p:cNvSpPr>
            <a:spLocks noGrp="1"/>
          </p:cNvSpPr>
          <p:nvPr>
            <p:ph type="ftr" sz="quarter" idx="11"/>
          </p:nvPr>
        </p:nvSpPr>
        <p:spPr/>
        <p:txBody>
          <a:bodyPr/>
          <a:lstStyle/>
          <a:p>
            <a:r>
              <a:rPr lang="en-US"/>
              <a:t>UM-07 tutorial 3: Chin </a:t>
            </a:r>
          </a:p>
        </p:txBody>
      </p:sp>
      <p:sp>
        <p:nvSpPr>
          <p:cNvPr id="6" name="Slide Number Placeholder 5"/>
          <p:cNvSpPr>
            <a:spLocks noGrp="1"/>
          </p:cNvSpPr>
          <p:nvPr>
            <p:ph type="sldNum" sz="quarter" idx="12"/>
          </p:nvPr>
        </p:nvSpPr>
        <p:spPr/>
        <p:txBody>
          <a:bodyPr/>
          <a:lstStyle/>
          <a:p>
            <a:fld id="{E0AC41CA-5E93-A745-BCC8-FF59239B0DE6}" type="slidenum">
              <a:rPr lang="en-US"/>
              <a:pPr/>
              <a:t>16</a:t>
            </a:fld>
            <a:endParaRPr lang="en-US"/>
          </a:p>
        </p:txBody>
      </p:sp>
      <p:sp>
        <p:nvSpPr>
          <p:cNvPr id="21506" name="Rectangle 2"/>
          <p:cNvSpPr>
            <a:spLocks noGrp="1" noChangeArrowheads="1"/>
          </p:cNvSpPr>
          <p:nvPr>
            <p:ph type="title"/>
          </p:nvPr>
        </p:nvSpPr>
        <p:spPr/>
        <p:txBody>
          <a:bodyPr/>
          <a:lstStyle/>
          <a:p>
            <a:r>
              <a:rPr lang="en-US">
                <a:latin typeface="Times New Roman" pitchFamily="-1" charset="0"/>
              </a:rPr>
              <a:t>Environmental Influences</a:t>
            </a:r>
          </a:p>
        </p:txBody>
      </p:sp>
      <p:sp>
        <p:nvSpPr>
          <p:cNvPr id="21507" name="Rectangle 3"/>
          <p:cNvSpPr>
            <a:spLocks noGrp="1" noChangeArrowheads="1"/>
          </p:cNvSpPr>
          <p:nvPr>
            <p:ph type="body" idx="1"/>
          </p:nvPr>
        </p:nvSpPr>
        <p:spPr/>
        <p:txBody>
          <a:bodyPr/>
          <a:lstStyle/>
          <a:p>
            <a:r>
              <a:rPr lang="en-US">
                <a:latin typeface="Times New Roman" pitchFamily="-1" charset="0"/>
              </a:rPr>
              <a:t>People are more tired</a:t>
            </a:r>
          </a:p>
          <a:p>
            <a:pPr lvl="1"/>
            <a:r>
              <a:rPr lang="en-US">
                <a:latin typeface="Times New Roman" pitchFamily="-1" charset="0"/>
              </a:rPr>
              <a:t>certain times of the day</a:t>
            </a:r>
          </a:p>
          <a:p>
            <a:pPr lvl="1"/>
            <a:r>
              <a:rPr lang="en-US">
                <a:latin typeface="Times New Roman" pitchFamily="-1" charset="0"/>
              </a:rPr>
              <a:t>certain days of the week</a:t>
            </a:r>
          </a:p>
          <a:p>
            <a:pPr>
              <a:lnSpc>
                <a:spcPct val="120000"/>
              </a:lnSpc>
            </a:pPr>
            <a:r>
              <a:rPr lang="en-US">
                <a:latin typeface="Times New Roman" pitchFamily="-1" charset="0"/>
              </a:rPr>
              <a:t>Time sensitive influences</a:t>
            </a:r>
          </a:p>
          <a:p>
            <a:pPr lvl="1"/>
            <a:r>
              <a:rPr lang="en-US">
                <a:latin typeface="Times New Roman" pitchFamily="-1" charset="0"/>
              </a:rPr>
              <a:t>Construction jackhammers in afternoon only</a:t>
            </a:r>
          </a:p>
          <a:p>
            <a:pPr lvl="1"/>
            <a:r>
              <a:rPr lang="en-US">
                <a:latin typeface="Times New Roman" pitchFamily="-1" charset="0"/>
              </a:rPr>
              <a:t>Network slows at start of lab class</a:t>
            </a:r>
          </a:p>
          <a:p>
            <a:pPr>
              <a:lnSpc>
                <a:spcPct val="120000"/>
              </a:lnSpc>
            </a:pPr>
            <a:r>
              <a:rPr lang="en-US">
                <a:latin typeface="Times New Roman" pitchFamily="-1" charset="0"/>
              </a:rPr>
              <a:t>Others (experimenter) bias the participants</a:t>
            </a:r>
          </a:p>
          <a:p>
            <a:pPr lvl="1"/>
            <a:r>
              <a:rPr lang="en-US">
                <a:latin typeface="Times New Roman" pitchFamily="-1" charset="0"/>
              </a:rPr>
              <a:t>Words, tone, body language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wipe(left)">
                                      <p:cBhvr>
                                        <p:cTn id="7" dur="500"/>
                                        <p:tgtEl>
                                          <p:spTgt spid="215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507">
                                            <p:txEl>
                                              <p:pRg st="1" end="1"/>
                                            </p:txEl>
                                          </p:spTgt>
                                        </p:tgtEl>
                                        <p:attrNameLst>
                                          <p:attrName>style.visibility</p:attrName>
                                        </p:attrNameLst>
                                      </p:cBhvr>
                                      <p:to>
                                        <p:strVal val="visible"/>
                                      </p:to>
                                    </p:set>
                                    <p:animEffect transition="in" filter="wipe(left)">
                                      <p:cBhvr>
                                        <p:cTn id="12" dur="500"/>
                                        <p:tgtEl>
                                          <p:spTgt spid="215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1507">
                                            <p:txEl>
                                              <p:pRg st="2" end="2"/>
                                            </p:txEl>
                                          </p:spTgt>
                                        </p:tgtEl>
                                        <p:attrNameLst>
                                          <p:attrName>style.visibility</p:attrName>
                                        </p:attrNameLst>
                                      </p:cBhvr>
                                      <p:to>
                                        <p:strVal val="visible"/>
                                      </p:to>
                                    </p:set>
                                    <p:animEffect transition="in" filter="wipe(left)">
                                      <p:cBhvr>
                                        <p:cTn id="17" dur="500"/>
                                        <p:tgtEl>
                                          <p:spTgt spid="215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1507">
                                            <p:txEl>
                                              <p:pRg st="3" end="3"/>
                                            </p:txEl>
                                          </p:spTgt>
                                        </p:tgtEl>
                                        <p:attrNameLst>
                                          <p:attrName>style.visibility</p:attrName>
                                        </p:attrNameLst>
                                      </p:cBhvr>
                                      <p:to>
                                        <p:strVal val="visible"/>
                                      </p:to>
                                    </p:set>
                                    <p:animEffect transition="in" filter="wipe(left)">
                                      <p:cBhvr>
                                        <p:cTn id="22" dur="500"/>
                                        <p:tgtEl>
                                          <p:spTgt spid="2150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1507">
                                            <p:txEl>
                                              <p:pRg st="4" end="4"/>
                                            </p:txEl>
                                          </p:spTgt>
                                        </p:tgtEl>
                                        <p:attrNameLst>
                                          <p:attrName>style.visibility</p:attrName>
                                        </p:attrNameLst>
                                      </p:cBhvr>
                                      <p:to>
                                        <p:strVal val="visible"/>
                                      </p:to>
                                    </p:set>
                                    <p:animEffect transition="in" filter="wipe(left)">
                                      <p:cBhvr>
                                        <p:cTn id="27" dur="500"/>
                                        <p:tgtEl>
                                          <p:spTgt spid="2150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1507">
                                            <p:txEl>
                                              <p:pRg st="5" end="5"/>
                                            </p:txEl>
                                          </p:spTgt>
                                        </p:tgtEl>
                                        <p:attrNameLst>
                                          <p:attrName>style.visibility</p:attrName>
                                        </p:attrNameLst>
                                      </p:cBhvr>
                                      <p:to>
                                        <p:strVal val="visible"/>
                                      </p:to>
                                    </p:set>
                                    <p:animEffect transition="in" filter="wipe(left)">
                                      <p:cBhvr>
                                        <p:cTn id="32" dur="500"/>
                                        <p:tgtEl>
                                          <p:spTgt spid="2150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1507">
                                            <p:txEl>
                                              <p:pRg st="6" end="6"/>
                                            </p:txEl>
                                          </p:spTgt>
                                        </p:tgtEl>
                                        <p:attrNameLst>
                                          <p:attrName>style.visibility</p:attrName>
                                        </p:attrNameLst>
                                      </p:cBhvr>
                                      <p:to>
                                        <p:strVal val="visible"/>
                                      </p:to>
                                    </p:set>
                                    <p:animEffect transition="in" filter="wipe(left)">
                                      <p:cBhvr>
                                        <p:cTn id="37" dur="500"/>
                                        <p:tgtEl>
                                          <p:spTgt spid="2150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1507">
                                            <p:txEl>
                                              <p:pRg st="7" end="7"/>
                                            </p:txEl>
                                          </p:spTgt>
                                        </p:tgtEl>
                                        <p:attrNameLst>
                                          <p:attrName>style.visibility</p:attrName>
                                        </p:attrNameLst>
                                      </p:cBhvr>
                                      <p:to>
                                        <p:strVal val="visible"/>
                                      </p:to>
                                    </p:set>
                                    <p:animEffect transition="in" filter="wipe(left)">
                                      <p:cBhvr>
                                        <p:cTn id="42" dur="500"/>
                                        <p:tgtEl>
                                          <p:spTgt spid="2150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bldLvl="2" autoUpdateAnimBg="0"/>
    </p:bld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26 June 2007</a:t>
            </a:r>
          </a:p>
        </p:txBody>
      </p:sp>
      <p:sp>
        <p:nvSpPr>
          <p:cNvPr id="5" name="Footer Placeholder 4"/>
          <p:cNvSpPr>
            <a:spLocks noGrp="1"/>
          </p:cNvSpPr>
          <p:nvPr>
            <p:ph type="ftr" sz="quarter" idx="11"/>
          </p:nvPr>
        </p:nvSpPr>
        <p:spPr/>
        <p:txBody>
          <a:bodyPr/>
          <a:lstStyle/>
          <a:p>
            <a:r>
              <a:rPr lang="en-US"/>
              <a:t>UM-07 tutorial 3: Chin </a:t>
            </a:r>
          </a:p>
        </p:txBody>
      </p:sp>
      <p:sp>
        <p:nvSpPr>
          <p:cNvPr id="6" name="Slide Number Placeholder 5"/>
          <p:cNvSpPr>
            <a:spLocks noGrp="1"/>
          </p:cNvSpPr>
          <p:nvPr>
            <p:ph type="sldNum" sz="quarter" idx="12"/>
          </p:nvPr>
        </p:nvSpPr>
        <p:spPr/>
        <p:txBody>
          <a:bodyPr/>
          <a:lstStyle/>
          <a:p>
            <a:fld id="{CBE7BEC2-C2A0-2F46-A81C-67E2599B686C}" type="slidenum">
              <a:rPr lang="en-US"/>
              <a:pPr/>
              <a:t>17</a:t>
            </a:fld>
            <a:endParaRPr lang="en-US"/>
          </a:p>
        </p:txBody>
      </p:sp>
      <p:sp>
        <p:nvSpPr>
          <p:cNvPr id="15362" name="Rectangle 2"/>
          <p:cNvSpPr>
            <a:spLocks noGrp="1" noChangeArrowheads="1"/>
          </p:cNvSpPr>
          <p:nvPr>
            <p:ph type="title"/>
          </p:nvPr>
        </p:nvSpPr>
        <p:spPr/>
        <p:txBody>
          <a:bodyPr/>
          <a:lstStyle/>
          <a:p>
            <a:r>
              <a:rPr lang="en-US">
                <a:latin typeface="Times New Roman" pitchFamily="-1" charset="0"/>
              </a:rPr>
              <a:t>Control of Nuisance Variables</a:t>
            </a:r>
          </a:p>
        </p:txBody>
      </p:sp>
      <p:sp>
        <p:nvSpPr>
          <p:cNvPr id="15363" name="Rectangle 3"/>
          <p:cNvSpPr>
            <a:spLocks noGrp="1" noChangeArrowheads="1"/>
          </p:cNvSpPr>
          <p:nvPr>
            <p:ph type="body" idx="1"/>
          </p:nvPr>
        </p:nvSpPr>
        <p:spPr>
          <a:xfrm>
            <a:off x="685800" y="1981200"/>
            <a:ext cx="8077200" cy="4114800"/>
          </a:xfrm>
        </p:spPr>
        <p:txBody>
          <a:bodyPr/>
          <a:lstStyle/>
          <a:p>
            <a:pPr>
              <a:lnSpc>
                <a:spcPct val="120000"/>
              </a:lnSpc>
            </a:pPr>
            <a:r>
              <a:rPr lang="en-US">
                <a:latin typeface="Times New Roman" pitchFamily="-1" charset="0"/>
              </a:rPr>
              <a:t>Randomization</a:t>
            </a:r>
          </a:p>
          <a:p>
            <a:pPr lvl="1">
              <a:lnSpc>
                <a:spcPct val="120000"/>
              </a:lnSpc>
            </a:pPr>
            <a:r>
              <a:rPr lang="en-US">
                <a:latin typeface="Times New Roman" pitchFamily="-1" charset="0"/>
              </a:rPr>
              <a:t>“Average out” nuisance vars over </a:t>
            </a:r>
            <a:r>
              <a:rPr lang="en-US" b="1" i="1">
                <a:latin typeface="Times New Roman" pitchFamily="-1" charset="0"/>
              </a:rPr>
              <a:t>many</a:t>
            </a:r>
            <a:r>
              <a:rPr lang="en-US">
                <a:latin typeface="Times New Roman" pitchFamily="-1" charset="0"/>
              </a:rPr>
              <a:t> participants</a:t>
            </a:r>
          </a:p>
          <a:p>
            <a:pPr>
              <a:lnSpc>
                <a:spcPct val="140000"/>
              </a:lnSpc>
            </a:pPr>
            <a:r>
              <a:rPr lang="en-US">
                <a:latin typeface="Times New Roman" pitchFamily="-1" charset="0"/>
              </a:rPr>
              <a:t>Blind: participant does not know if system has UM </a:t>
            </a:r>
          </a:p>
          <a:p>
            <a:pPr lvl="1">
              <a:lnSpc>
                <a:spcPct val="120000"/>
              </a:lnSpc>
            </a:pPr>
            <a:r>
              <a:rPr lang="en-US">
                <a:latin typeface="Times New Roman" pitchFamily="-1" charset="0"/>
              </a:rPr>
              <a:t>So not influenced by which is “supposed to be better”</a:t>
            </a:r>
          </a:p>
          <a:p>
            <a:pPr>
              <a:lnSpc>
                <a:spcPct val="140000"/>
              </a:lnSpc>
            </a:pPr>
            <a:r>
              <a:rPr lang="en-US">
                <a:latin typeface="Times New Roman" pitchFamily="-1" charset="0"/>
              </a:rPr>
              <a:t>Double-blind: experimenter does not know</a:t>
            </a:r>
          </a:p>
          <a:p>
            <a:pPr lvl="1">
              <a:lnSpc>
                <a:spcPct val="120000"/>
              </a:lnSpc>
            </a:pPr>
            <a:r>
              <a:rPr lang="en-US">
                <a:latin typeface="Times New Roman" pitchFamily="-1" charset="0"/>
              </a:rPr>
              <a:t>So cannot inadvertently influence participant</a:t>
            </a:r>
          </a:p>
          <a:p>
            <a:pPr lvl="1">
              <a:lnSpc>
                <a:spcPct val="120000"/>
              </a:lnSpc>
            </a:pPr>
            <a:r>
              <a:rPr lang="en-US">
                <a:latin typeface="Times New Roman" pitchFamily="-1" charset="0"/>
              </a:rPr>
              <a:t>Standard practice for drug trials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wipe(left)">
                                      <p:cBhvr>
                                        <p:cTn id="7" dur="500"/>
                                        <p:tgtEl>
                                          <p:spTgt spid="153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363">
                                            <p:txEl>
                                              <p:pRg st="1" end="1"/>
                                            </p:txEl>
                                          </p:spTgt>
                                        </p:tgtEl>
                                        <p:attrNameLst>
                                          <p:attrName>style.visibility</p:attrName>
                                        </p:attrNameLst>
                                      </p:cBhvr>
                                      <p:to>
                                        <p:strVal val="visible"/>
                                      </p:to>
                                    </p:set>
                                    <p:animEffect transition="in" filter="wipe(left)">
                                      <p:cBhvr>
                                        <p:cTn id="12" dur="500"/>
                                        <p:tgtEl>
                                          <p:spTgt spid="153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363">
                                            <p:txEl>
                                              <p:pRg st="2" end="2"/>
                                            </p:txEl>
                                          </p:spTgt>
                                        </p:tgtEl>
                                        <p:attrNameLst>
                                          <p:attrName>style.visibility</p:attrName>
                                        </p:attrNameLst>
                                      </p:cBhvr>
                                      <p:to>
                                        <p:strVal val="visible"/>
                                      </p:to>
                                    </p:set>
                                    <p:animEffect transition="in" filter="wipe(left)">
                                      <p:cBhvr>
                                        <p:cTn id="17" dur="500"/>
                                        <p:tgtEl>
                                          <p:spTgt spid="1536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5363">
                                            <p:txEl>
                                              <p:pRg st="3" end="3"/>
                                            </p:txEl>
                                          </p:spTgt>
                                        </p:tgtEl>
                                        <p:attrNameLst>
                                          <p:attrName>style.visibility</p:attrName>
                                        </p:attrNameLst>
                                      </p:cBhvr>
                                      <p:to>
                                        <p:strVal val="visible"/>
                                      </p:to>
                                    </p:set>
                                    <p:animEffect transition="in" filter="wipe(left)">
                                      <p:cBhvr>
                                        <p:cTn id="22" dur="500"/>
                                        <p:tgtEl>
                                          <p:spTgt spid="1536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5363">
                                            <p:txEl>
                                              <p:pRg st="4" end="4"/>
                                            </p:txEl>
                                          </p:spTgt>
                                        </p:tgtEl>
                                        <p:attrNameLst>
                                          <p:attrName>style.visibility</p:attrName>
                                        </p:attrNameLst>
                                      </p:cBhvr>
                                      <p:to>
                                        <p:strVal val="visible"/>
                                      </p:to>
                                    </p:set>
                                    <p:animEffect transition="in" filter="wipe(left)">
                                      <p:cBhvr>
                                        <p:cTn id="27" dur="500"/>
                                        <p:tgtEl>
                                          <p:spTgt spid="1536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5363">
                                            <p:txEl>
                                              <p:pRg st="5" end="5"/>
                                            </p:txEl>
                                          </p:spTgt>
                                        </p:tgtEl>
                                        <p:attrNameLst>
                                          <p:attrName>style.visibility</p:attrName>
                                        </p:attrNameLst>
                                      </p:cBhvr>
                                      <p:to>
                                        <p:strVal val="visible"/>
                                      </p:to>
                                    </p:set>
                                    <p:animEffect transition="in" filter="wipe(left)">
                                      <p:cBhvr>
                                        <p:cTn id="32" dur="500"/>
                                        <p:tgtEl>
                                          <p:spTgt spid="1536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5363">
                                            <p:txEl>
                                              <p:pRg st="6" end="6"/>
                                            </p:txEl>
                                          </p:spTgt>
                                        </p:tgtEl>
                                        <p:attrNameLst>
                                          <p:attrName>style.visibility</p:attrName>
                                        </p:attrNameLst>
                                      </p:cBhvr>
                                      <p:to>
                                        <p:strVal val="visible"/>
                                      </p:to>
                                    </p:set>
                                    <p:animEffect transition="in" filter="wipe(left)">
                                      <p:cBhvr>
                                        <p:cTn id="37" dur="500"/>
                                        <p:tgtEl>
                                          <p:spTgt spid="1536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bldLvl="2" autoUpdateAnimBg="0"/>
    </p:bld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26 June 2007</a:t>
            </a:r>
          </a:p>
        </p:txBody>
      </p:sp>
      <p:sp>
        <p:nvSpPr>
          <p:cNvPr id="5" name="Footer Placeholder 4"/>
          <p:cNvSpPr>
            <a:spLocks noGrp="1"/>
          </p:cNvSpPr>
          <p:nvPr>
            <p:ph type="ftr" sz="quarter" idx="11"/>
          </p:nvPr>
        </p:nvSpPr>
        <p:spPr/>
        <p:txBody>
          <a:bodyPr/>
          <a:lstStyle/>
          <a:p>
            <a:r>
              <a:rPr lang="en-US"/>
              <a:t>UM-07 tutorial 3: Chin </a:t>
            </a:r>
          </a:p>
        </p:txBody>
      </p:sp>
      <p:sp>
        <p:nvSpPr>
          <p:cNvPr id="6" name="Slide Number Placeholder 5"/>
          <p:cNvSpPr>
            <a:spLocks noGrp="1"/>
          </p:cNvSpPr>
          <p:nvPr>
            <p:ph type="sldNum" sz="quarter" idx="12"/>
          </p:nvPr>
        </p:nvSpPr>
        <p:spPr/>
        <p:txBody>
          <a:bodyPr/>
          <a:lstStyle/>
          <a:p>
            <a:fld id="{87312417-1423-C94B-BFF7-74787BB6C028}" type="slidenum">
              <a:rPr lang="en-US"/>
              <a:pPr/>
              <a:t>18</a:t>
            </a:fld>
            <a:endParaRPr lang="en-US"/>
          </a:p>
        </p:txBody>
      </p:sp>
      <p:sp>
        <p:nvSpPr>
          <p:cNvPr id="27650" name="Rectangle 2"/>
          <p:cNvSpPr>
            <a:spLocks noGrp="1" noChangeArrowheads="1"/>
          </p:cNvSpPr>
          <p:nvPr>
            <p:ph type="title"/>
          </p:nvPr>
        </p:nvSpPr>
        <p:spPr/>
        <p:txBody>
          <a:bodyPr/>
          <a:lstStyle/>
          <a:p>
            <a:r>
              <a:rPr lang="en-US">
                <a:latin typeface="Times New Roman" pitchFamily="-1" charset="0"/>
              </a:rPr>
              <a:t>Caveats</a:t>
            </a:r>
          </a:p>
        </p:txBody>
      </p:sp>
      <p:sp>
        <p:nvSpPr>
          <p:cNvPr id="27651" name="Rectangle 3"/>
          <p:cNvSpPr>
            <a:spLocks noGrp="1" noChangeArrowheads="1"/>
          </p:cNvSpPr>
          <p:nvPr>
            <p:ph type="body" idx="1"/>
          </p:nvPr>
        </p:nvSpPr>
        <p:spPr/>
        <p:txBody>
          <a:bodyPr/>
          <a:lstStyle/>
          <a:p>
            <a:pPr>
              <a:lnSpc>
                <a:spcPct val="190000"/>
              </a:lnSpc>
            </a:pPr>
            <a:r>
              <a:rPr lang="en-US">
                <a:latin typeface="Times New Roman" pitchFamily="-1" charset="0"/>
              </a:rPr>
              <a:t>Non-random scheduling</a:t>
            </a:r>
          </a:p>
          <a:p>
            <a:pPr lvl="1">
              <a:lnSpc>
                <a:spcPct val="190000"/>
              </a:lnSpc>
            </a:pPr>
            <a:r>
              <a:rPr lang="en-US">
                <a:latin typeface="Times New Roman" pitchFamily="-1" charset="0"/>
              </a:rPr>
              <a:t>Friendly, beautiful assistant runs no UM cases; rude, dirty assistant with bad body-odor runs UM cases</a:t>
            </a:r>
          </a:p>
          <a:p>
            <a:pPr lvl="1">
              <a:lnSpc>
                <a:spcPct val="190000"/>
              </a:lnSpc>
            </a:pPr>
            <a:r>
              <a:rPr lang="en-US">
                <a:latin typeface="Times New Roman" pitchFamily="-1" charset="0"/>
              </a:rPr>
              <a:t>UM requiring Internet run with UM cases in the morning with high-load, no UM cases in afternoon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wipe(left)">
                                      <p:cBhvr>
                                        <p:cTn id="7" dur="500"/>
                                        <p:tgtEl>
                                          <p:spTgt spid="276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7651">
                                            <p:txEl>
                                              <p:pRg st="1" end="1"/>
                                            </p:txEl>
                                          </p:spTgt>
                                        </p:tgtEl>
                                        <p:attrNameLst>
                                          <p:attrName>style.visibility</p:attrName>
                                        </p:attrNameLst>
                                      </p:cBhvr>
                                      <p:to>
                                        <p:strVal val="visible"/>
                                      </p:to>
                                    </p:set>
                                    <p:animEffect transition="in" filter="wipe(left)">
                                      <p:cBhvr>
                                        <p:cTn id="12" dur="500"/>
                                        <p:tgtEl>
                                          <p:spTgt spid="2765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7651">
                                            <p:txEl>
                                              <p:pRg st="2" end="2"/>
                                            </p:txEl>
                                          </p:spTgt>
                                        </p:tgtEl>
                                        <p:attrNameLst>
                                          <p:attrName>style.visibility</p:attrName>
                                        </p:attrNameLst>
                                      </p:cBhvr>
                                      <p:to>
                                        <p:strVal val="visible"/>
                                      </p:to>
                                    </p:set>
                                    <p:animEffect transition="in" filter="wipe(left)">
                                      <p:cBhvr>
                                        <p:cTn id="17" dur="500"/>
                                        <p:tgtEl>
                                          <p:spTgt spid="276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bldLvl="2" autoUpdateAnimBg="0"/>
    </p:bld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26 June 2007</a:t>
            </a:r>
          </a:p>
        </p:txBody>
      </p:sp>
      <p:sp>
        <p:nvSpPr>
          <p:cNvPr id="5" name="Footer Placeholder 4"/>
          <p:cNvSpPr>
            <a:spLocks noGrp="1"/>
          </p:cNvSpPr>
          <p:nvPr>
            <p:ph type="ftr" sz="quarter" idx="11"/>
          </p:nvPr>
        </p:nvSpPr>
        <p:spPr/>
        <p:txBody>
          <a:bodyPr/>
          <a:lstStyle/>
          <a:p>
            <a:r>
              <a:rPr lang="en-US"/>
              <a:t>UM-07 tutorial 3: Chin </a:t>
            </a:r>
          </a:p>
        </p:txBody>
      </p:sp>
      <p:sp>
        <p:nvSpPr>
          <p:cNvPr id="6" name="Slide Number Placeholder 5"/>
          <p:cNvSpPr>
            <a:spLocks noGrp="1"/>
          </p:cNvSpPr>
          <p:nvPr>
            <p:ph type="sldNum" sz="quarter" idx="12"/>
          </p:nvPr>
        </p:nvSpPr>
        <p:spPr/>
        <p:txBody>
          <a:bodyPr/>
          <a:lstStyle/>
          <a:p>
            <a:fld id="{44E7548A-9FA3-594D-96A7-5759D4233738}" type="slidenum">
              <a:rPr lang="en-US"/>
              <a:pPr/>
              <a:t>19</a:t>
            </a:fld>
            <a:endParaRPr lang="en-US"/>
          </a:p>
        </p:txBody>
      </p:sp>
      <p:sp>
        <p:nvSpPr>
          <p:cNvPr id="122882" name="Rectangle 2"/>
          <p:cNvSpPr>
            <a:spLocks noGrp="1" noChangeArrowheads="1"/>
          </p:cNvSpPr>
          <p:nvPr>
            <p:ph type="title"/>
          </p:nvPr>
        </p:nvSpPr>
        <p:spPr/>
        <p:txBody>
          <a:bodyPr/>
          <a:lstStyle/>
          <a:p>
            <a:r>
              <a:rPr lang="en-US">
                <a:latin typeface="Times New Roman" pitchFamily="-1" charset="0"/>
              </a:rPr>
              <a:t>More Caveats</a:t>
            </a:r>
          </a:p>
        </p:txBody>
      </p:sp>
      <p:sp>
        <p:nvSpPr>
          <p:cNvPr id="122883" name="Rectangle 3"/>
          <p:cNvSpPr>
            <a:spLocks noGrp="1" noChangeArrowheads="1"/>
          </p:cNvSpPr>
          <p:nvPr>
            <p:ph type="body" idx="1"/>
          </p:nvPr>
        </p:nvSpPr>
        <p:spPr>
          <a:xfrm>
            <a:off x="685800" y="1981200"/>
            <a:ext cx="8077200" cy="4114800"/>
          </a:xfrm>
        </p:spPr>
        <p:txBody>
          <a:bodyPr/>
          <a:lstStyle/>
          <a:p>
            <a:pPr>
              <a:lnSpc>
                <a:spcPct val="110000"/>
              </a:lnSpc>
            </a:pPr>
            <a:r>
              <a:rPr lang="en-US">
                <a:latin typeface="Times New Roman" pitchFamily="-1" charset="0"/>
              </a:rPr>
              <a:t>In medical tests:</a:t>
            </a:r>
          </a:p>
          <a:p>
            <a:pPr lvl="1">
              <a:lnSpc>
                <a:spcPct val="110000"/>
              </a:lnSpc>
            </a:pPr>
            <a:r>
              <a:rPr lang="en-US">
                <a:latin typeface="Times New Roman" pitchFamily="-1" charset="0"/>
              </a:rPr>
              <a:t>Placebos can lead to significant improvements</a:t>
            </a:r>
            <a:br>
              <a:rPr lang="en-US">
                <a:latin typeface="Times New Roman" pitchFamily="-1" charset="0"/>
              </a:rPr>
            </a:br>
            <a:r>
              <a:rPr lang="en-US">
                <a:latin typeface="Times New Roman" pitchFamily="-1" charset="0"/>
              </a:rPr>
              <a:t>(belief that UM/advanced tech. is being used)</a:t>
            </a:r>
          </a:p>
          <a:p>
            <a:pPr lvl="1">
              <a:lnSpc>
                <a:spcPct val="110000"/>
              </a:lnSpc>
            </a:pPr>
            <a:r>
              <a:rPr lang="en-US">
                <a:latin typeface="Times New Roman" pitchFamily="-1" charset="0"/>
              </a:rPr>
              <a:t>So nicer computers, neater desks </a:t>
            </a:r>
            <a:r>
              <a:rPr lang="en-US">
                <a:latin typeface="Times New Roman" pitchFamily="-1" charset="0"/>
                <a:sym typeface="Symbol" pitchFamily="-1" charset="2"/>
              </a:rPr>
              <a:t> bias</a:t>
            </a:r>
          </a:p>
          <a:p>
            <a:pPr>
              <a:lnSpc>
                <a:spcPct val="130000"/>
              </a:lnSpc>
            </a:pPr>
            <a:r>
              <a:rPr lang="en-US">
                <a:latin typeface="Times New Roman" pitchFamily="-1" charset="0"/>
              </a:rPr>
              <a:t>In audio tests:</a:t>
            </a:r>
          </a:p>
          <a:p>
            <a:pPr lvl="1">
              <a:lnSpc>
                <a:spcPct val="110000"/>
              </a:lnSpc>
            </a:pPr>
            <a:r>
              <a:rPr lang="en-US">
                <a:latin typeface="Times New Roman" pitchFamily="-1" charset="0"/>
              </a:rPr>
              <a:t>Imperceptibly louder (.1 dB) </a:t>
            </a:r>
            <a:r>
              <a:rPr lang="en-US">
                <a:latin typeface="Times New Roman" pitchFamily="-1" charset="0"/>
                <a:sym typeface="Symbol" pitchFamily="-1" charset="2"/>
              </a:rPr>
              <a:t> better sounding</a:t>
            </a:r>
          </a:p>
          <a:p>
            <a:pPr lvl="1">
              <a:lnSpc>
                <a:spcPct val="110000"/>
              </a:lnSpc>
            </a:pPr>
            <a:r>
              <a:rPr lang="en-US">
                <a:latin typeface="Times New Roman" pitchFamily="-1" charset="0"/>
                <a:sym typeface="Symbol" pitchFamily="-1" charset="2"/>
              </a:rPr>
              <a:t>Experimenter body language biased participants, </a:t>
            </a:r>
            <a:br>
              <a:rPr lang="en-US">
                <a:latin typeface="Times New Roman" pitchFamily="-1" charset="0"/>
                <a:sym typeface="Symbol" pitchFamily="-1" charset="2"/>
              </a:rPr>
            </a:br>
            <a:r>
              <a:rPr lang="en-US" b="1" i="1">
                <a:latin typeface="Times New Roman" pitchFamily="-1" charset="0"/>
                <a:sym typeface="Symbol" pitchFamily="-1" charset="2"/>
              </a:rPr>
              <a:t>even when experimenters were trying NOT to</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2883">
                                            <p:txEl>
                                              <p:pRg st="0" end="0"/>
                                            </p:txEl>
                                          </p:spTgt>
                                        </p:tgtEl>
                                        <p:attrNameLst>
                                          <p:attrName>style.visibility</p:attrName>
                                        </p:attrNameLst>
                                      </p:cBhvr>
                                      <p:to>
                                        <p:strVal val="visible"/>
                                      </p:to>
                                    </p:set>
                                    <p:animEffect transition="in" filter="wipe(left)">
                                      <p:cBhvr>
                                        <p:cTn id="7" dur="500"/>
                                        <p:tgtEl>
                                          <p:spTgt spid="1228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2883">
                                            <p:txEl>
                                              <p:pRg st="1" end="1"/>
                                            </p:txEl>
                                          </p:spTgt>
                                        </p:tgtEl>
                                        <p:attrNameLst>
                                          <p:attrName>style.visibility</p:attrName>
                                        </p:attrNameLst>
                                      </p:cBhvr>
                                      <p:to>
                                        <p:strVal val="visible"/>
                                      </p:to>
                                    </p:set>
                                    <p:animEffect transition="in" filter="wipe(left)">
                                      <p:cBhvr>
                                        <p:cTn id="12" dur="500"/>
                                        <p:tgtEl>
                                          <p:spTgt spid="12288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2883">
                                            <p:txEl>
                                              <p:pRg st="2" end="2"/>
                                            </p:txEl>
                                          </p:spTgt>
                                        </p:tgtEl>
                                        <p:attrNameLst>
                                          <p:attrName>style.visibility</p:attrName>
                                        </p:attrNameLst>
                                      </p:cBhvr>
                                      <p:to>
                                        <p:strVal val="visible"/>
                                      </p:to>
                                    </p:set>
                                    <p:animEffect transition="in" filter="wipe(left)">
                                      <p:cBhvr>
                                        <p:cTn id="17" dur="500"/>
                                        <p:tgtEl>
                                          <p:spTgt spid="12288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2883">
                                            <p:txEl>
                                              <p:pRg st="3" end="3"/>
                                            </p:txEl>
                                          </p:spTgt>
                                        </p:tgtEl>
                                        <p:attrNameLst>
                                          <p:attrName>style.visibility</p:attrName>
                                        </p:attrNameLst>
                                      </p:cBhvr>
                                      <p:to>
                                        <p:strVal val="visible"/>
                                      </p:to>
                                    </p:set>
                                    <p:animEffect transition="in" filter="wipe(left)">
                                      <p:cBhvr>
                                        <p:cTn id="22" dur="500"/>
                                        <p:tgtEl>
                                          <p:spTgt spid="12288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22883">
                                            <p:txEl>
                                              <p:pRg st="4" end="4"/>
                                            </p:txEl>
                                          </p:spTgt>
                                        </p:tgtEl>
                                        <p:attrNameLst>
                                          <p:attrName>style.visibility</p:attrName>
                                        </p:attrNameLst>
                                      </p:cBhvr>
                                      <p:to>
                                        <p:strVal val="visible"/>
                                      </p:to>
                                    </p:set>
                                    <p:animEffect transition="in" filter="wipe(left)">
                                      <p:cBhvr>
                                        <p:cTn id="27" dur="500"/>
                                        <p:tgtEl>
                                          <p:spTgt spid="12288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22883">
                                            <p:txEl>
                                              <p:pRg st="5" end="5"/>
                                            </p:txEl>
                                          </p:spTgt>
                                        </p:tgtEl>
                                        <p:attrNameLst>
                                          <p:attrName>style.visibility</p:attrName>
                                        </p:attrNameLst>
                                      </p:cBhvr>
                                      <p:to>
                                        <p:strVal val="visible"/>
                                      </p:to>
                                    </p:set>
                                    <p:animEffect transition="in" filter="wipe(left)">
                                      <p:cBhvr>
                                        <p:cTn id="32" dur="500"/>
                                        <p:tgtEl>
                                          <p:spTgt spid="12288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3" grpId="0" build="p" bldLvl="2" autoUpdateAnimBg="0"/>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a:t>26 June 2007</a:t>
            </a:r>
          </a:p>
        </p:txBody>
      </p:sp>
      <p:sp>
        <p:nvSpPr>
          <p:cNvPr id="5" name="Footer Placeholder 4"/>
          <p:cNvSpPr>
            <a:spLocks noGrp="1"/>
          </p:cNvSpPr>
          <p:nvPr>
            <p:ph type="ftr" sz="quarter" idx="11"/>
          </p:nvPr>
        </p:nvSpPr>
        <p:spPr/>
        <p:txBody>
          <a:bodyPr/>
          <a:lstStyle/>
          <a:p>
            <a:r>
              <a:rPr lang="en-US"/>
              <a:t>UM-07 tutorial 3: Chin </a:t>
            </a:r>
          </a:p>
        </p:txBody>
      </p:sp>
      <p:sp>
        <p:nvSpPr>
          <p:cNvPr id="6" name="Slide Number Placeholder 5"/>
          <p:cNvSpPr>
            <a:spLocks noGrp="1"/>
          </p:cNvSpPr>
          <p:nvPr>
            <p:ph type="sldNum" sz="quarter" idx="12"/>
          </p:nvPr>
        </p:nvSpPr>
        <p:spPr/>
        <p:txBody>
          <a:bodyPr/>
          <a:lstStyle/>
          <a:p>
            <a:fld id="{AC9A294D-D525-424A-B8D6-B02B62C3581C}" type="slidenum">
              <a:rPr lang="en-US"/>
              <a:pPr/>
              <a:t>2</a:t>
            </a:fld>
            <a:endParaRPr lang="en-US"/>
          </a:p>
        </p:txBody>
      </p:sp>
      <p:sp>
        <p:nvSpPr>
          <p:cNvPr id="5122" name="Rectangle 2"/>
          <p:cNvSpPr>
            <a:spLocks noGrp="1" noChangeArrowheads="1"/>
          </p:cNvSpPr>
          <p:nvPr>
            <p:ph type="title"/>
          </p:nvPr>
        </p:nvSpPr>
        <p:spPr>
          <a:noFill/>
          <a:ln/>
        </p:spPr>
        <p:txBody>
          <a:bodyPr lIns="92075" tIns="46038" rIns="92075" bIns="46038"/>
          <a:lstStyle/>
          <a:p>
            <a:r>
              <a:rPr lang="en-US">
                <a:latin typeface="Times New Roman" pitchFamily="-1" charset="0"/>
              </a:rPr>
              <a:t>Introduction</a:t>
            </a:r>
          </a:p>
        </p:txBody>
      </p:sp>
      <p:sp>
        <p:nvSpPr>
          <p:cNvPr id="5123" name="Rectangle 3"/>
          <p:cNvSpPr>
            <a:spLocks noGrp="1" noChangeArrowheads="1"/>
          </p:cNvSpPr>
          <p:nvPr>
            <p:ph type="body" idx="1"/>
          </p:nvPr>
        </p:nvSpPr>
        <p:spPr>
          <a:noFill/>
          <a:ln/>
        </p:spPr>
        <p:txBody>
          <a:bodyPr lIns="182562" tIns="46038" rIns="182562" bIns="46038"/>
          <a:lstStyle/>
          <a:p>
            <a:pPr>
              <a:lnSpc>
                <a:spcPct val="160000"/>
              </a:lnSpc>
            </a:pPr>
            <a:r>
              <a:rPr lang="en-US">
                <a:latin typeface="Times New Roman" pitchFamily="-1" charset="0"/>
              </a:rPr>
              <a:t>Do UMs help/hinder your system?</a:t>
            </a:r>
          </a:p>
          <a:p>
            <a:pPr lvl="1">
              <a:lnSpc>
                <a:spcPct val="160000"/>
              </a:lnSpc>
            </a:pPr>
            <a:r>
              <a:rPr lang="en-US">
                <a:latin typeface="Times New Roman" pitchFamily="-1" charset="0"/>
              </a:rPr>
              <a:t>Experiment design</a:t>
            </a:r>
          </a:p>
          <a:p>
            <a:pPr lvl="1">
              <a:lnSpc>
                <a:spcPct val="160000"/>
              </a:lnSpc>
            </a:pPr>
            <a:r>
              <a:rPr lang="en-US">
                <a:latin typeface="Times New Roman" pitchFamily="-1" charset="0"/>
              </a:rPr>
              <a:t>How to run your experiments</a:t>
            </a:r>
          </a:p>
          <a:p>
            <a:pPr lvl="1">
              <a:lnSpc>
                <a:spcPct val="160000"/>
              </a:lnSpc>
            </a:pPr>
            <a:r>
              <a:rPr lang="en-US">
                <a:latin typeface="Times New Roman" pitchFamily="-1" charset="0"/>
              </a:rPr>
              <a:t>Statistical data analysis</a:t>
            </a:r>
          </a:p>
          <a:p>
            <a:pPr>
              <a:lnSpc>
                <a:spcPct val="160000"/>
              </a:lnSpc>
            </a:pPr>
            <a:r>
              <a:rPr lang="en-US">
                <a:latin typeface="Times New Roman" pitchFamily="-1" charset="0"/>
              </a:rPr>
              <a:t>No background in statistics needed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wipe(left)">
                                      <p:cBhvr>
                                        <p:cTn id="7" dur="500"/>
                                        <p:tgtEl>
                                          <p:spTgt spid="51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wipe(left)">
                                      <p:cBhvr>
                                        <p:cTn id="12" dur="500"/>
                                        <p:tgtEl>
                                          <p:spTgt spid="51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123">
                                            <p:txEl>
                                              <p:pRg st="2" end="2"/>
                                            </p:txEl>
                                          </p:spTgt>
                                        </p:tgtEl>
                                        <p:attrNameLst>
                                          <p:attrName>style.visibility</p:attrName>
                                        </p:attrNameLst>
                                      </p:cBhvr>
                                      <p:to>
                                        <p:strVal val="visible"/>
                                      </p:to>
                                    </p:set>
                                    <p:animEffect transition="in" filter="wipe(left)">
                                      <p:cBhvr>
                                        <p:cTn id="17" dur="500"/>
                                        <p:tgtEl>
                                          <p:spTgt spid="512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123">
                                            <p:txEl>
                                              <p:pRg st="3" end="3"/>
                                            </p:txEl>
                                          </p:spTgt>
                                        </p:tgtEl>
                                        <p:attrNameLst>
                                          <p:attrName>style.visibility</p:attrName>
                                        </p:attrNameLst>
                                      </p:cBhvr>
                                      <p:to>
                                        <p:strVal val="visible"/>
                                      </p:to>
                                    </p:set>
                                    <p:animEffect transition="in" filter="wipe(left)">
                                      <p:cBhvr>
                                        <p:cTn id="22" dur="500"/>
                                        <p:tgtEl>
                                          <p:spTgt spid="512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123">
                                            <p:txEl>
                                              <p:pRg st="4" end="4"/>
                                            </p:txEl>
                                          </p:spTgt>
                                        </p:tgtEl>
                                        <p:attrNameLst>
                                          <p:attrName>style.visibility</p:attrName>
                                        </p:attrNameLst>
                                      </p:cBhvr>
                                      <p:to>
                                        <p:strVal val="visible"/>
                                      </p:to>
                                    </p:set>
                                    <p:animEffect transition="in" filter="wipe(left)">
                                      <p:cBhvr>
                                        <p:cTn id="27" dur="500"/>
                                        <p:tgtEl>
                                          <p:spTgt spid="51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bldLvl="2" autoUpdateAnimBg="0"/>
    </p:bld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26 June 2007</a:t>
            </a:r>
          </a:p>
        </p:txBody>
      </p:sp>
      <p:sp>
        <p:nvSpPr>
          <p:cNvPr id="5" name="Footer Placeholder 4"/>
          <p:cNvSpPr>
            <a:spLocks noGrp="1"/>
          </p:cNvSpPr>
          <p:nvPr>
            <p:ph type="ftr" sz="quarter" idx="11"/>
          </p:nvPr>
        </p:nvSpPr>
        <p:spPr/>
        <p:txBody>
          <a:bodyPr/>
          <a:lstStyle/>
          <a:p>
            <a:r>
              <a:rPr lang="en-US"/>
              <a:t>UM-07 tutorial 3: Chin </a:t>
            </a:r>
          </a:p>
        </p:txBody>
      </p:sp>
      <p:sp>
        <p:nvSpPr>
          <p:cNvPr id="6" name="Slide Number Placeholder 5"/>
          <p:cNvSpPr>
            <a:spLocks noGrp="1"/>
          </p:cNvSpPr>
          <p:nvPr>
            <p:ph type="sldNum" sz="quarter" idx="12"/>
          </p:nvPr>
        </p:nvSpPr>
        <p:spPr/>
        <p:txBody>
          <a:bodyPr/>
          <a:lstStyle/>
          <a:p>
            <a:fld id="{CB8BBD0D-D485-1645-90AA-4D2EE82BB2DA}" type="slidenum">
              <a:rPr lang="en-US"/>
              <a:pPr/>
              <a:t>20</a:t>
            </a:fld>
            <a:endParaRPr lang="en-US"/>
          </a:p>
        </p:txBody>
      </p:sp>
      <p:sp>
        <p:nvSpPr>
          <p:cNvPr id="29698" name="Rectangle 2"/>
          <p:cNvSpPr>
            <a:spLocks noGrp="1" noChangeArrowheads="1"/>
          </p:cNvSpPr>
          <p:nvPr>
            <p:ph type="title"/>
          </p:nvPr>
        </p:nvSpPr>
        <p:spPr/>
        <p:txBody>
          <a:bodyPr/>
          <a:lstStyle/>
          <a:p>
            <a:r>
              <a:rPr lang="en-US">
                <a:latin typeface="Times New Roman" pitchFamily="-1" charset="0"/>
              </a:rPr>
              <a:t>Experiment Rules</a:t>
            </a:r>
          </a:p>
        </p:txBody>
      </p:sp>
      <p:sp>
        <p:nvSpPr>
          <p:cNvPr id="29699" name="Rectangle 3"/>
          <p:cNvSpPr>
            <a:spLocks noGrp="1" noChangeArrowheads="1"/>
          </p:cNvSpPr>
          <p:nvPr>
            <p:ph type="body" idx="1"/>
          </p:nvPr>
        </p:nvSpPr>
        <p:spPr/>
        <p:txBody>
          <a:bodyPr/>
          <a:lstStyle/>
          <a:p>
            <a:pPr>
              <a:lnSpc>
                <a:spcPct val="140000"/>
              </a:lnSpc>
            </a:pPr>
            <a:r>
              <a:rPr lang="en-US">
                <a:latin typeface="Times New Roman" pitchFamily="-1" charset="0"/>
              </a:rPr>
              <a:t>Randomly assign enough participants to groups </a:t>
            </a:r>
          </a:p>
          <a:p>
            <a:pPr>
              <a:lnSpc>
                <a:spcPct val="140000"/>
              </a:lnSpc>
            </a:pPr>
            <a:r>
              <a:rPr lang="en-US">
                <a:latin typeface="Times New Roman" pitchFamily="-1" charset="0"/>
              </a:rPr>
              <a:t>Randomly assign time slots to participants</a:t>
            </a:r>
          </a:p>
          <a:p>
            <a:pPr>
              <a:lnSpc>
                <a:spcPct val="140000"/>
              </a:lnSpc>
            </a:pPr>
            <a:r>
              <a:rPr lang="en-US">
                <a:latin typeface="Times New Roman" pitchFamily="-1" charset="0"/>
              </a:rPr>
              <a:t>No distractions in test area (windows, noise)</a:t>
            </a:r>
          </a:p>
          <a:p>
            <a:pPr>
              <a:lnSpc>
                <a:spcPct val="140000"/>
              </a:lnSpc>
            </a:pPr>
            <a:r>
              <a:rPr lang="en-US">
                <a:latin typeface="Times New Roman" pitchFamily="-1" charset="0"/>
              </a:rPr>
              <a:t>Experimenters should be blind</a:t>
            </a:r>
          </a:p>
          <a:p>
            <a:pPr>
              <a:lnSpc>
                <a:spcPct val="140000"/>
              </a:lnSpc>
            </a:pPr>
            <a:r>
              <a:rPr lang="en-US">
                <a:latin typeface="Times New Roman" pitchFamily="-1" charset="0"/>
              </a:rPr>
              <a:t>Brainstorm about possible nuisance variables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wipe(left)">
                                      <p:cBhvr>
                                        <p:cTn id="7" dur="500"/>
                                        <p:tgtEl>
                                          <p:spTgt spid="296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9699">
                                            <p:txEl>
                                              <p:pRg st="1" end="1"/>
                                            </p:txEl>
                                          </p:spTgt>
                                        </p:tgtEl>
                                        <p:attrNameLst>
                                          <p:attrName>style.visibility</p:attrName>
                                        </p:attrNameLst>
                                      </p:cBhvr>
                                      <p:to>
                                        <p:strVal val="visible"/>
                                      </p:to>
                                    </p:set>
                                    <p:animEffect transition="in" filter="wipe(left)">
                                      <p:cBhvr>
                                        <p:cTn id="12" dur="500"/>
                                        <p:tgtEl>
                                          <p:spTgt spid="296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9699">
                                            <p:txEl>
                                              <p:pRg st="2" end="2"/>
                                            </p:txEl>
                                          </p:spTgt>
                                        </p:tgtEl>
                                        <p:attrNameLst>
                                          <p:attrName>style.visibility</p:attrName>
                                        </p:attrNameLst>
                                      </p:cBhvr>
                                      <p:to>
                                        <p:strVal val="visible"/>
                                      </p:to>
                                    </p:set>
                                    <p:animEffect transition="in" filter="wipe(left)">
                                      <p:cBhvr>
                                        <p:cTn id="17" dur="500"/>
                                        <p:tgtEl>
                                          <p:spTgt spid="296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9699">
                                            <p:txEl>
                                              <p:pRg st="3" end="3"/>
                                            </p:txEl>
                                          </p:spTgt>
                                        </p:tgtEl>
                                        <p:attrNameLst>
                                          <p:attrName>style.visibility</p:attrName>
                                        </p:attrNameLst>
                                      </p:cBhvr>
                                      <p:to>
                                        <p:strVal val="visible"/>
                                      </p:to>
                                    </p:set>
                                    <p:animEffect transition="in" filter="wipe(left)">
                                      <p:cBhvr>
                                        <p:cTn id="22" dur="500"/>
                                        <p:tgtEl>
                                          <p:spTgt spid="2969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9699">
                                            <p:txEl>
                                              <p:pRg st="4" end="4"/>
                                            </p:txEl>
                                          </p:spTgt>
                                        </p:tgtEl>
                                        <p:attrNameLst>
                                          <p:attrName>style.visibility</p:attrName>
                                        </p:attrNameLst>
                                      </p:cBhvr>
                                      <p:to>
                                        <p:strVal val="visible"/>
                                      </p:to>
                                    </p:set>
                                    <p:animEffect transition="in" filter="wipe(left)">
                                      <p:cBhvr>
                                        <p:cTn id="27" dur="500"/>
                                        <p:tgtEl>
                                          <p:spTgt spid="296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autoUpdateAnimBg="0"/>
    </p:bld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a:t>26 June 2007</a:t>
            </a:r>
          </a:p>
        </p:txBody>
      </p:sp>
      <p:sp>
        <p:nvSpPr>
          <p:cNvPr id="6" name="Footer Placeholder 5"/>
          <p:cNvSpPr>
            <a:spLocks noGrp="1"/>
          </p:cNvSpPr>
          <p:nvPr>
            <p:ph type="ftr" sz="quarter" idx="11"/>
          </p:nvPr>
        </p:nvSpPr>
        <p:spPr/>
        <p:txBody>
          <a:bodyPr/>
          <a:lstStyle/>
          <a:p>
            <a:r>
              <a:rPr lang="en-US"/>
              <a:t>UM-07 tutorial 3: Chin </a:t>
            </a:r>
          </a:p>
        </p:txBody>
      </p:sp>
      <p:sp>
        <p:nvSpPr>
          <p:cNvPr id="7" name="Slide Number Placeholder 6"/>
          <p:cNvSpPr>
            <a:spLocks noGrp="1"/>
          </p:cNvSpPr>
          <p:nvPr>
            <p:ph type="sldNum" sz="quarter" idx="12"/>
          </p:nvPr>
        </p:nvSpPr>
        <p:spPr/>
        <p:txBody>
          <a:bodyPr/>
          <a:lstStyle/>
          <a:p>
            <a:fld id="{61720573-B475-614D-A870-B1A6FA7ABB28}" type="slidenum">
              <a:rPr lang="en-US"/>
              <a:pPr/>
              <a:t>21</a:t>
            </a:fld>
            <a:endParaRPr lang="en-US"/>
          </a:p>
        </p:txBody>
      </p:sp>
      <p:sp>
        <p:nvSpPr>
          <p:cNvPr id="43010" name="Rectangle 2"/>
          <p:cNvSpPr>
            <a:spLocks noGrp="1" noChangeArrowheads="1"/>
          </p:cNvSpPr>
          <p:nvPr>
            <p:ph type="title"/>
          </p:nvPr>
        </p:nvSpPr>
        <p:spPr>
          <a:noFill/>
          <a:ln/>
        </p:spPr>
        <p:txBody>
          <a:bodyPr lIns="92075" tIns="46038" rIns="92075" bIns="46038"/>
          <a:lstStyle/>
          <a:p>
            <a:r>
              <a:rPr lang="en-US">
                <a:latin typeface="Times New Roman" pitchFamily="-1" charset="0"/>
              </a:rPr>
              <a:t>Agenda</a:t>
            </a:r>
          </a:p>
        </p:txBody>
      </p:sp>
      <p:sp>
        <p:nvSpPr>
          <p:cNvPr id="43011" name="Rectangle 3"/>
          <p:cNvSpPr>
            <a:spLocks noGrp="1" noChangeArrowheads="1"/>
          </p:cNvSpPr>
          <p:nvPr>
            <p:ph type="body" sz="half" idx="1"/>
          </p:nvPr>
        </p:nvSpPr>
        <p:spPr>
          <a:noFill/>
          <a:ln/>
        </p:spPr>
        <p:txBody>
          <a:bodyPr lIns="182562" tIns="46038" rIns="182562" bIns="46038" anchor="t"/>
          <a:lstStyle/>
          <a:p>
            <a:pPr>
              <a:buClr>
                <a:schemeClr val="tx1"/>
              </a:buClr>
              <a:buFontTx/>
              <a:buNone/>
            </a:pPr>
            <a:r>
              <a:rPr lang="en-US">
                <a:latin typeface="Times New Roman" pitchFamily="-1" charset="0"/>
              </a:rPr>
              <a:t>I. Experiment Design</a:t>
            </a:r>
          </a:p>
          <a:p>
            <a:pPr lvl="1">
              <a:buClr>
                <a:schemeClr val="tx1"/>
              </a:buClr>
              <a:buFont typeface="Wingdings 3" pitchFamily="-1" charset="2"/>
              <a:buNone/>
            </a:pPr>
            <a:r>
              <a:rPr lang="en-US" sz="2000">
                <a:latin typeface="Times New Roman" pitchFamily="-1" charset="0"/>
              </a:rPr>
              <a:t>  A. Independent vs. dependent variables</a:t>
            </a:r>
            <a:endParaRPr lang="en-US" sz="1800">
              <a:latin typeface="Times New Roman" pitchFamily="-1" charset="0"/>
            </a:endParaRPr>
          </a:p>
          <a:p>
            <a:pPr lvl="1">
              <a:buClr>
                <a:schemeClr val="tx1"/>
              </a:buClr>
              <a:buFont typeface="Wingdings 3" pitchFamily="-1" charset="2"/>
              <a:buNone/>
            </a:pPr>
            <a:r>
              <a:rPr lang="en-US" sz="2000">
                <a:latin typeface="Times New Roman" pitchFamily="-1" charset="0"/>
              </a:rPr>
              <a:t>  B. Nuisance variables</a:t>
            </a:r>
            <a:endParaRPr lang="en-US" sz="1800">
              <a:latin typeface="Times New Roman" pitchFamily="-1" charset="0"/>
            </a:endParaRPr>
          </a:p>
          <a:p>
            <a:pPr lvl="1">
              <a:buClr>
                <a:schemeClr val="tx1"/>
              </a:buClr>
              <a:buFont typeface="Wingdings 3" pitchFamily="-1" charset="2"/>
              <a:buNone/>
            </a:pPr>
            <a:r>
              <a:rPr lang="en-US" sz="2000" b="1">
                <a:solidFill>
                  <a:srgbClr val="FF0000"/>
                </a:solidFill>
                <a:latin typeface="Times New Roman" pitchFamily="-1" charset="0"/>
              </a:rPr>
              <a:t>  C. Between-subjects vs. within-subjects designs</a:t>
            </a:r>
            <a:endParaRPr lang="en-US" sz="2000">
              <a:latin typeface="Times New Roman" pitchFamily="-1" charset="0"/>
            </a:endParaRPr>
          </a:p>
          <a:p>
            <a:pPr lvl="1">
              <a:buClr>
                <a:schemeClr val="tx1"/>
              </a:buClr>
              <a:buFont typeface="Wingdings 3" pitchFamily="-1" charset="2"/>
              <a:buNone/>
            </a:pPr>
            <a:r>
              <a:rPr lang="en-US" sz="2000">
                <a:latin typeface="Times New Roman" pitchFamily="-1" charset="0"/>
              </a:rPr>
              <a:t>  D. Estimating sensitivity</a:t>
            </a:r>
          </a:p>
          <a:p>
            <a:pPr lvl="1">
              <a:buClr>
                <a:schemeClr val="tx1"/>
              </a:buClr>
              <a:buFont typeface="Wingdings 3" pitchFamily="-1" charset="2"/>
              <a:buNone/>
            </a:pPr>
            <a:r>
              <a:rPr lang="en-US" sz="2000">
                <a:latin typeface="Times New Roman" pitchFamily="-1" charset="0"/>
              </a:rPr>
              <a:t>  E. Factorial designs</a:t>
            </a:r>
          </a:p>
          <a:p>
            <a:pPr lvl="1">
              <a:buClr>
                <a:schemeClr val="tx1"/>
              </a:buClr>
              <a:buFont typeface="Wingdings 3" pitchFamily="-1" charset="2"/>
              <a:buNone/>
            </a:pPr>
            <a:r>
              <a:rPr lang="en-US" sz="2000">
                <a:latin typeface="Times New Roman" pitchFamily="-1" charset="0"/>
              </a:rPr>
              <a:t>  F. Caveats</a:t>
            </a:r>
          </a:p>
        </p:txBody>
      </p:sp>
      <p:sp>
        <p:nvSpPr>
          <p:cNvPr id="43012" name="Rectangle 4"/>
          <p:cNvSpPr>
            <a:spLocks noGrp="1" noChangeArrowheads="1"/>
          </p:cNvSpPr>
          <p:nvPr>
            <p:ph type="body" sz="half" idx="2"/>
          </p:nvPr>
        </p:nvSpPr>
        <p:spPr>
          <a:xfrm>
            <a:off x="4648200" y="1981200"/>
            <a:ext cx="3962400" cy="4114800"/>
          </a:xfrm>
        </p:spPr>
        <p:txBody>
          <a:bodyPr/>
          <a:lstStyle/>
          <a:p>
            <a:pPr>
              <a:buClr>
                <a:schemeClr val="tx1"/>
              </a:buClr>
              <a:buFontTx/>
              <a:buNone/>
            </a:pPr>
            <a:r>
              <a:rPr lang="en-US">
                <a:latin typeface="Times New Roman" pitchFamily="-1" charset="0"/>
              </a:rPr>
              <a:t>II. Running Experiments</a:t>
            </a:r>
          </a:p>
          <a:p>
            <a:pPr lvl="1">
              <a:buClr>
                <a:schemeClr val="tx1"/>
              </a:buClr>
              <a:buFont typeface="Wingdings 3" pitchFamily="-1" charset="2"/>
              <a:buNone/>
            </a:pPr>
            <a:r>
              <a:rPr lang="en-US" sz="2000">
                <a:latin typeface="Times New Roman" pitchFamily="-1" charset="0"/>
              </a:rPr>
              <a:t>  A. Participants</a:t>
            </a:r>
          </a:p>
          <a:p>
            <a:pPr lvl="1">
              <a:buClr>
                <a:schemeClr val="tx1"/>
              </a:buClr>
              <a:buFont typeface="Wingdings 3" pitchFamily="-1" charset="2"/>
              <a:buNone/>
            </a:pPr>
            <a:r>
              <a:rPr lang="en-US" sz="2000">
                <a:latin typeface="Times New Roman" pitchFamily="-1" charset="0"/>
              </a:rPr>
              <a:t>  B. Controlling the environment</a:t>
            </a:r>
          </a:p>
          <a:p>
            <a:pPr lvl="1">
              <a:buClr>
                <a:schemeClr val="tx1"/>
              </a:buClr>
              <a:buFont typeface="Wingdings 3" pitchFamily="-1" charset="2"/>
              <a:buNone/>
            </a:pPr>
            <a:r>
              <a:rPr lang="en-US" sz="2000">
                <a:latin typeface="Times New Roman" pitchFamily="-1" charset="0"/>
              </a:rPr>
              <a:t>  C. Recording data</a:t>
            </a:r>
          </a:p>
          <a:p>
            <a:pPr>
              <a:buClr>
                <a:schemeClr val="tx1"/>
              </a:buClr>
              <a:buFontTx/>
              <a:buNone/>
            </a:pPr>
            <a:r>
              <a:rPr lang="en-US">
                <a:latin typeface="Times New Roman" pitchFamily="-1" charset="0"/>
              </a:rPr>
              <a:t>III. Experiment Analysis</a:t>
            </a:r>
          </a:p>
          <a:p>
            <a:pPr lvl="1">
              <a:buClr>
                <a:schemeClr val="tx1"/>
              </a:buClr>
              <a:buFont typeface="Wingdings 3" pitchFamily="-1" charset="2"/>
              <a:buNone/>
            </a:pPr>
            <a:r>
              <a:rPr lang="en-US" sz="2000">
                <a:latin typeface="Times New Roman" pitchFamily="-1" charset="0"/>
              </a:rPr>
              <a:t>  A. Means and variance</a:t>
            </a:r>
          </a:p>
          <a:p>
            <a:pPr lvl="1">
              <a:buClr>
                <a:schemeClr val="tx1"/>
              </a:buClr>
              <a:buFont typeface="Wingdings 3" pitchFamily="-1" charset="2"/>
              <a:buNone/>
            </a:pPr>
            <a:r>
              <a:rPr lang="en-US" sz="2000">
                <a:latin typeface="Times New Roman" pitchFamily="-1" charset="0"/>
              </a:rPr>
              <a:t>  B. Statistical tests</a:t>
            </a:r>
          </a:p>
          <a:p>
            <a:pPr lvl="1">
              <a:buClr>
                <a:schemeClr val="tx1"/>
              </a:buClr>
              <a:buFont typeface="Wingdings 3" pitchFamily="-1" charset="2"/>
              <a:buNone/>
            </a:pPr>
            <a:r>
              <a:rPr lang="en-US" sz="2000">
                <a:latin typeface="Times New Roman" pitchFamily="-1" charset="0"/>
              </a:rPr>
              <a:t>  C. ANOVA</a:t>
            </a:r>
          </a:p>
          <a:p>
            <a:pPr lvl="1">
              <a:buClr>
                <a:schemeClr val="tx1"/>
              </a:buClr>
              <a:buFont typeface="Wingdings 3" pitchFamily="-1" charset="2"/>
              <a:buNone/>
            </a:pPr>
            <a:r>
              <a:rPr lang="en-US" sz="2000">
                <a:latin typeface="Times New Roman" pitchFamily="-1" charset="0"/>
              </a:rPr>
              <a:t>  D. Explained variance</a:t>
            </a:r>
          </a:p>
          <a:p>
            <a:pPr>
              <a:buClr>
                <a:schemeClr val="tx1"/>
              </a:buClr>
              <a:buFontTx/>
              <a:buNone/>
            </a:pPr>
            <a:r>
              <a:rPr lang="en-US" sz="2400">
                <a:latin typeface="Times New Roman" pitchFamily="-1" charset="0"/>
              </a:rPr>
              <a:t>IV. Summary</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26 June 2007</a:t>
            </a:r>
          </a:p>
        </p:txBody>
      </p:sp>
      <p:sp>
        <p:nvSpPr>
          <p:cNvPr id="5" name="Footer Placeholder 4"/>
          <p:cNvSpPr>
            <a:spLocks noGrp="1"/>
          </p:cNvSpPr>
          <p:nvPr>
            <p:ph type="ftr" sz="quarter" idx="11"/>
          </p:nvPr>
        </p:nvSpPr>
        <p:spPr/>
        <p:txBody>
          <a:bodyPr/>
          <a:lstStyle/>
          <a:p>
            <a:r>
              <a:rPr lang="en-US"/>
              <a:t>UM-07 tutorial 3: Chin </a:t>
            </a:r>
          </a:p>
        </p:txBody>
      </p:sp>
      <p:sp>
        <p:nvSpPr>
          <p:cNvPr id="6" name="Slide Number Placeholder 5"/>
          <p:cNvSpPr>
            <a:spLocks noGrp="1"/>
          </p:cNvSpPr>
          <p:nvPr>
            <p:ph type="sldNum" sz="quarter" idx="12"/>
          </p:nvPr>
        </p:nvSpPr>
        <p:spPr/>
        <p:txBody>
          <a:bodyPr/>
          <a:lstStyle/>
          <a:p>
            <a:fld id="{4F288F32-F91B-4F46-BE25-70F9E6A7A7D4}" type="slidenum">
              <a:rPr lang="en-US"/>
              <a:pPr/>
              <a:t>22</a:t>
            </a:fld>
            <a:endParaRPr lang="en-US"/>
          </a:p>
        </p:txBody>
      </p:sp>
      <p:sp>
        <p:nvSpPr>
          <p:cNvPr id="164866" name="Rectangle 2"/>
          <p:cNvSpPr>
            <a:spLocks noGrp="1" noChangeArrowheads="1"/>
          </p:cNvSpPr>
          <p:nvPr>
            <p:ph type="title"/>
          </p:nvPr>
        </p:nvSpPr>
        <p:spPr/>
        <p:txBody>
          <a:bodyPr/>
          <a:lstStyle/>
          <a:p>
            <a:r>
              <a:rPr lang="en-US">
                <a:solidFill>
                  <a:schemeClr val="tx1"/>
                </a:solidFill>
                <a:latin typeface="Times New Roman" pitchFamily="-1" charset="0"/>
              </a:rPr>
              <a:t>Between Subjects Designs</a:t>
            </a:r>
          </a:p>
        </p:txBody>
      </p:sp>
      <p:sp>
        <p:nvSpPr>
          <p:cNvPr id="164867" name="Rectangle 3"/>
          <p:cNvSpPr>
            <a:spLocks noGrp="1" noChangeArrowheads="1"/>
          </p:cNvSpPr>
          <p:nvPr>
            <p:ph type="body" idx="1"/>
          </p:nvPr>
        </p:nvSpPr>
        <p:spPr/>
        <p:txBody>
          <a:bodyPr/>
          <a:lstStyle/>
          <a:p>
            <a:pPr>
              <a:lnSpc>
                <a:spcPct val="150000"/>
              </a:lnSpc>
            </a:pPr>
            <a:r>
              <a:rPr lang="en-US">
                <a:latin typeface="Times New Roman" pitchFamily="-1" charset="0"/>
              </a:rPr>
              <a:t>Different participants in experimental conditions</a:t>
            </a:r>
          </a:p>
          <a:p>
            <a:pPr>
              <a:lnSpc>
                <a:spcPct val="150000"/>
              </a:lnSpc>
            </a:pPr>
            <a:r>
              <a:rPr lang="en-US">
                <a:latin typeface="Times New Roman" pitchFamily="-1" charset="0"/>
              </a:rPr>
              <a:t>Randomly assigned participants</a:t>
            </a:r>
          </a:p>
          <a:p>
            <a:pPr>
              <a:lnSpc>
                <a:spcPct val="150000"/>
              </a:lnSpc>
            </a:pPr>
            <a:r>
              <a:rPr lang="en-US">
                <a:latin typeface="Times New Roman" pitchFamily="-1" charset="0"/>
              </a:rPr>
              <a:t>No learning effect</a:t>
            </a:r>
          </a:p>
          <a:p>
            <a:pPr>
              <a:lnSpc>
                <a:spcPct val="150000"/>
              </a:lnSpc>
            </a:pPr>
            <a:r>
              <a:rPr lang="en-US">
                <a:latin typeface="Times New Roman" pitchFamily="-1" charset="0"/>
              </a:rPr>
              <a:t>More participants needed</a:t>
            </a:r>
          </a:p>
          <a:p>
            <a:pPr>
              <a:lnSpc>
                <a:spcPct val="150000"/>
              </a:lnSpc>
            </a:pPr>
            <a:r>
              <a:rPr lang="en-US">
                <a:latin typeface="Times New Roman" pitchFamily="-1" charset="0"/>
              </a:rPr>
              <a:t>Individual differences can swamp measurements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4867">
                                            <p:txEl>
                                              <p:pRg st="0" end="0"/>
                                            </p:txEl>
                                          </p:spTgt>
                                        </p:tgtEl>
                                        <p:attrNameLst>
                                          <p:attrName>style.visibility</p:attrName>
                                        </p:attrNameLst>
                                      </p:cBhvr>
                                      <p:to>
                                        <p:strVal val="visible"/>
                                      </p:to>
                                    </p:set>
                                    <p:animEffect transition="in" filter="wipe(left)">
                                      <p:cBhvr>
                                        <p:cTn id="7" dur="500"/>
                                        <p:tgtEl>
                                          <p:spTgt spid="1648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64867">
                                            <p:txEl>
                                              <p:pRg st="1" end="1"/>
                                            </p:txEl>
                                          </p:spTgt>
                                        </p:tgtEl>
                                        <p:attrNameLst>
                                          <p:attrName>style.visibility</p:attrName>
                                        </p:attrNameLst>
                                      </p:cBhvr>
                                      <p:to>
                                        <p:strVal val="visible"/>
                                      </p:to>
                                    </p:set>
                                    <p:animEffect transition="in" filter="wipe(left)">
                                      <p:cBhvr>
                                        <p:cTn id="12" dur="500"/>
                                        <p:tgtEl>
                                          <p:spTgt spid="1648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64867">
                                            <p:txEl>
                                              <p:pRg st="2" end="2"/>
                                            </p:txEl>
                                          </p:spTgt>
                                        </p:tgtEl>
                                        <p:attrNameLst>
                                          <p:attrName>style.visibility</p:attrName>
                                        </p:attrNameLst>
                                      </p:cBhvr>
                                      <p:to>
                                        <p:strVal val="visible"/>
                                      </p:to>
                                    </p:set>
                                    <p:animEffect transition="in" filter="wipe(left)">
                                      <p:cBhvr>
                                        <p:cTn id="17" dur="500"/>
                                        <p:tgtEl>
                                          <p:spTgt spid="16486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64867">
                                            <p:txEl>
                                              <p:pRg st="3" end="3"/>
                                            </p:txEl>
                                          </p:spTgt>
                                        </p:tgtEl>
                                        <p:attrNameLst>
                                          <p:attrName>style.visibility</p:attrName>
                                        </p:attrNameLst>
                                      </p:cBhvr>
                                      <p:to>
                                        <p:strVal val="visible"/>
                                      </p:to>
                                    </p:set>
                                    <p:animEffect transition="in" filter="wipe(left)">
                                      <p:cBhvr>
                                        <p:cTn id="22" dur="500"/>
                                        <p:tgtEl>
                                          <p:spTgt spid="16486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64867">
                                            <p:txEl>
                                              <p:pRg st="4" end="4"/>
                                            </p:txEl>
                                          </p:spTgt>
                                        </p:tgtEl>
                                        <p:attrNameLst>
                                          <p:attrName>style.visibility</p:attrName>
                                        </p:attrNameLst>
                                      </p:cBhvr>
                                      <p:to>
                                        <p:strVal val="visible"/>
                                      </p:to>
                                    </p:set>
                                    <p:animEffect transition="in" filter="wipe(left)">
                                      <p:cBhvr>
                                        <p:cTn id="27" dur="500"/>
                                        <p:tgtEl>
                                          <p:spTgt spid="16486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build="p" autoUpdateAnimBg="0"/>
    </p:bld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26 June 2007</a:t>
            </a:r>
          </a:p>
        </p:txBody>
      </p:sp>
      <p:sp>
        <p:nvSpPr>
          <p:cNvPr id="5" name="Footer Placeholder 4"/>
          <p:cNvSpPr>
            <a:spLocks noGrp="1"/>
          </p:cNvSpPr>
          <p:nvPr>
            <p:ph type="ftr" sz="quarter" idx="11"/>
          </p:nvPr>
        </p:nvSpPr>
        <p:spPr/>
        <p:txBody>
          <a:bodyPr/>
          <a:lstStyle/>
          <a:p>
            <a:r>
              <a:rPr lang="en-US"/>
              <a:t>UM-07 tutorial 3: Chin </a:t>
            </a:r>
          </a:p>
        </p:txBody>
      </p:sp>
      <p:sp>
        <p:nvSpPr>
          <p:cNvPr id="6" name="Slide Number Placeholder 5"/>
          <p:cNvSpPr>
            <a:spLocks noGrp="1"/>
          </p:cNvSpPr>
          <p:nvPr>
            <p:ph type="sldNum" sz="quarter" idx="12"/>
          </p:nvPr>
        </p:nvSpPr>
        <p:spPr/>
        <p:txBody>
          <a:bodyPr/>
          <a:lstStyle/>
          <a:p>
            <a:fld id="{7AEEBA9D-22FF-9442-9AD9-28EC8FC8FEED}" type="slidenum">
              <a:rPr lang="en-US"/>
              <a:pPr/>
              <a:t>23</a:t>
            </a:fld>
            <a:endParaRPr lang="en-US"/>
          </a:p>
        </p:txBody>
      </p:sp>
      <p:sp>
        <p:nvSpPr>
          <p:cNvPr id="166914" name="Rectangle 2"/>
          <p:cNvSpPr>
            <a:spLocks noGrp="1" noChangeArrowheads="1"/>
          </p:cNvSpPr>
          <p:nvPr>
            <p:ph type="title"/>
          </p:nvPr>
        </p:nvSpPr>
        <p:spPr/>
        <p:txBody>
          <a:bodyPr/>
          <a:lstStyle/>
          <a:p>
            <a:r>
              <a:rPr lang="en-US">
                <a:latin typeface="Times New Roman" pitchFamily="-1" charset="0"/>
              </a:rPr>
              <a:t>Within Subjects Designs</a:t>
            </a:r>
          </a:p>
        </p:txBody>
      </p:sp>
      <p:sp>
        <p:nvSpPr>
          <p:cNvPr id="166915" name="Rectangle 3"/>
          <p:cNvSpPr>
            <a:spLocks noGrp="1" noChangeArrowheads="1"/>
          </p:cNvSpPr>
          <p:nvPr>
            <p:ph type="body" idx="1"/>
          </p:nvPr>
        </p:nvSpPr>
        <p:spPr/>
        <p:txBody>
          <a:bodyPr/>
          <a:lstStyle/>
          <a:p>
            <a:pPr>
              <a:lnSpc>
                <a:spcPct val="120000"/>
              </a:lnSpc>
            </a:pPr>
            <a:r>
              <a:rPr lang="en-US">
                <a:latin typeface="Times New Roman" pitchFamily="-1" charset="0"/>
              </a:rPr>
              <a:t>Participants exposed to several conditions</a:t>
            </a:r>
          </a:p>
          <a:p>
            <a:pPr>
              <a:lnSpc>
                <a:spcPct val="120000"/>
              </a:lnSpc>
            </a:pPr>
            <a:r>
              <a:rPr lang="en-US">
                <a:latin typeface="Times New Roman" pitchFamily="-1" charset="0"/>
              </a:rPr>
              <a:t>Transfer of learning effects</a:t>
            </a:r>
          </a:p>
          <a:p>
            <a:pPr lvl="1">
              <a:buClr>
                <a:schemeClr val="accent2"/>
              </a:buClr>
            </a:pPr>
            <a:r>
              <a:rPr lang="en-US">
                <a:latin typeface="Times New Roman" pitchFamily="-1" charset="0"/>
              </a:rPr>
              <a:t>Controlled by varying condition order</a:t>
            </a:r>
          </a:p>
          <a:p>
            <a:pPr>
              <a:lnSpc>
                <a:spcPct val="120000"/>
              </a:lnSpc>
            </a:pPr>
            <a:r>
              <a:rPr lang="en-US">
                <a:latin typeface="Times New Roman" pitchFamily="-1" charset="0"/>
              </a:rPr>
              <a:t>Controls for variation among participants</a:t>
            </a:r>
          </a:p>
          <a:p>
            <a:pPr>
              <a:lnSpc>
                <a:spcPct val="120000"/>
              </a:lnSpc>
            </a:pPr>
            <a:r>
              <a:rPr lang="en-US">
                <a:latin typeface="Times New Roman" pitchFamily="-1" charset="0"/>
              </a:rPr>
              <a:t>Fewer participants needed</a:t>
            </a:r>
          </a:p>
          <a:p>
            <a:pPr>
              <a:lnSpc>
                <a:spcPct val="120000"/>
              </a:lnSpc>
            </a:pPr>
            <a:r>
              <a:rPr lang="en-US">
                <a:latin typeface="Times New Roman" pitchFamily="-1" charset="0"/>
              </a:rPr>
              <a:t>Effective for tasks that involve learning </a:t>
            </a:r>
            <a:br>
              <a:rPr lang="en-US">
                <a:latin typeface="Times New Roman" pitchFamily="-1" charset="0"/>
              </a:rPr>
            </a:br>
            <a:r>
              <a:rPr lang="en-US">
                <a:latin typeface="Times New Roman" pitchFamily="-1" charset="0"/>
              </a:rPr>
              <a:t>or changes over time</a:t>
            </a:r>
            <a:endParaRPr lang="en-US" sz="2400">
              <a:latin typeface="Times New Roman" pitchFamily="-1"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6915">
                                            <p:txEl>
                                              <p:pRg st="0" end="0"/>
                                            </p:txEl>
                                          </p:spTgt>
                                        </p:tgtEl>
                                        <p:attrNameLst>
                                          <p:attrName>style.visibility</p:attrName>
                                        </p:attrNameLst>
                                      </p:cBhvr>
                                      <p:to>
                                        <p:strVal val="visible"/>
                                      </p:to>
                                    </p:set>
                                    <p:animEffect transition="in" filter="wipe(left)">
                                      <p:cBhvr>
                                        <p:cTn id="7" dur="500"/>
                                        <p:tgtEl>
                                          <p:spTgt spid="1669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66915">
                                            <p:txEl>
                                              <p:pRg st="1" end="1"/>
                                            </p:txEl>
                                          </p:spTgt>
                                        </p:tgtEl>
                                        <p:attrNameLst>
                                          <p:attrName>style.visibility</p:attrName>
                                        </p:attrNameLst>
                                      </p:cBhvr>
                                      <p:to>
                                        <p:strVal val="visible"/>
                                      </p:to>
                                    </p:set>
                                    <p:animEffect transition="in" filter="wipe(left)">
                                      <p:cBhvr>
                                        <p:cTn id="12" dur="500"/>
                                        <p:tgtEl>
                                          <p:spTgt spid="1669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66915">
                                            <p:txEl>
                                              <p:pRg st="2" end="2"/>
                                            </p:txEl>
                                          </p:spTgt>
                                        </p:tgtEl>
                                        <p:attrNameLst>
                                          <p:attrName>style.visibility</p:attrName>
                                        </p:attrNameLst>
                                      </p:cBhvr>
                                      <p:to>
                                        <p:strVal val="visible"/>
                                      </p:to>
                                    </p:set>
                                    <p:animEffect transition="in" filter="wipe(left)">
                                      <p:cBhvr>
                                        <p:cTn id="17" dur="500"/>
                                        <p:tgtEl>
                                          <p:spTgt spid="16691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66915">
                                            <p:txEl>
                                              <p:pRg st="3" end="3"/>
                                            </p:txEl>
                                          </p:spTgt>
                                        </p:tgtEl>
                                        <p:attrNameLst>
                                          <p:attrName>style.visibility</p:attrName>
                                        </p:attrNameLst>
                                      </p:cBhvr>
                                      <p:to>
                                        <p:strVal val="visible"/>
                                      </p:to>
                                    </p:set>
                                    <p:animEffect transition="in" filter="wipe(left)">
                                      <p:cBhvr>
                                        <p:cTn id="22" dur="500"/>
                                        <p:tgtEl>
                                          <p:spTgt spid="16691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66915">
                                            <p:txEl>
                                              <p:pRg st="4" end="4"/>
                                            </p:txEl>
                                          </p:spTgt>
                                        </p:tgtEl>
                                        <p:attrNameLst>
                                          <p:attrName>style.visibility</p:attrName>
                                        </p:attrNameLst>
                                      </p:cBhvr>
                                      <p:to>
                                        <p:strVal val="visible"/>
                                      </p:to>
                                    </p:set>
                                    <p:animEffect transition="in" filter="wipe(left)">
                                      <p:cBhvr>
                                        <p:cTn id="27" dur="500"/>
                                        <p:tgtEl>
                                          <p:spTgt spid="16691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66915">
                                            <p:txEl>
                                              <p:pRg st="5" end="5"/>
                                            </p:txEl>
                                          </p:spTgt>
                                        </p:tgtEl>
                                        <p:attrNameLst>
                                          <p:attrName>style.visibility</p:attrName>
                                        </p:attrNameLst>
                                      </p:cBhvr>
                                      <p:to>
                                        <p:strVal val="visible"/>
                                      </p:to>
                                    </p:set>
                                    <p:animEffect transition="in" filter="wipe(left)">
                                      <p:cBhvr>
                                        <p:cTn id="32" dur="500"/>
                                        <p:tgtEl>
                                          <p:spTgt spid="16691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915" grpId="0" build="p" bldLvl="2" autoUpdateAnimBg="0"/>
    </p:bld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a:t>26 June 2007</a:t>
            </a:r>
          </a:p>
        </p:txBody>
      </p:sp>
      <p:sp>
        <p:nvSpPr>
          <p:cNvPr id="6" name="Footer Placeholder 5"/>
          <p:cNvSpPr>
            <a:spLocks noGrp="1"/>
          </p:cNvSpPr>
          <p:nvPr>
            <p:ph type="ftr" sz="quarter" idx="11"/>
          </p:nvPr>
        </p:nvSpPr>
        <p:spPr/>
        <p:txBody>
          <a:bodyPr/>
          <a:lstStyle/>
          <a:p>
            <a:r>
              <a:rPr lang="en-US"/>
              <a:t>UM-07 tutorial 3: Chin </a:t>
            </a:r>
          </a:p>
        </p:txBody>
      </p:sp>
      <p:sp>
        <p:nvSpPr>
          <p:cNvPr id="7" name="Slide Number Placeholder 6"/>
          <p:cNvSpPr>
            <a:spLocks noGrp="1"/>
          </p:cNvSpPr>
          <p:nvPr>
            <p:ph type="sldNum" sz="quarter" idx="12"/>
          </p:nvPr>
        </p:nvSpPr>
        <p:spPr/>
        <p:txBody>
          <a:bodyPr/>
          <a:lstStyle/>
          <a:p>
            <a:fld id="{4027EBB4-07F5-CE4B-8E92-8000AC37F6CD}" type="slidenum">
              <a:rPr lang="en-US"/>
              <a:pPr/>
              <a:t>24</a:t>
            </a:fld>
            <a:endParaRPr lang="en-US"/>
          </a:p>
        </p:txBody>
      </p:sp>
      <p:sp>
        <p:nvSpPr>
          <p:cNvPr id="44034" name="Rectangle 2"/>
          <p:cNvSpPr>
            <a:spLocks noGrp="1" noChangeArrowheads="1"/>
          </p:cNvSpPr>
          <p:nvPr>
            <p:ph type="title"/>
          </p:nvPr>
        </p:nvSpPr>
        <p:spPr>
          <a:noFill/>
          <a:ln/>
        </p:spPr>
        <p:txBody>
          <a:bodyPr lIns="92075" tIns="46038" rIns="92075" bIns="46038"/>
          <a:lstStyle/>
          <a:p>
            <a:r>
              <a:rPr lang="en-US">
                <a:latin typeface="Times New Roman" pitchFamily="-1" charset="0"/>
              </a:rPr>
              <a:t>Agenda</a:t>
            </a:r>
          </a:p>
        </p:txBody>
      </p:sp>
      <p:sp>
        <p:nvSpPr>
          <p:cNvPr id="44035" name="Rectangle 3"/>
          <p:cNvSpPr>
            <a:spLocks noGrp="1" noChangeArrowheads="1"/>
          </p:cNvSpPr>
          <p:nvPr>
            <p:ph type="body" sz="half" idx="1"/>
          </p:nvPr>
        </p:nvSpPr>
        <p:spPr>
          <a:noFill/>
          <a:ln/>
        </p:spPr>
        <p:txBody>
          <a:bodyPr lIns="182562" tIns="46038" rIns="182562" bIns="46038" anchor="t"/>
          <a:lstStyle/>
          <a:p>
            <a:pPr>
              <a:buClr>
                <a:schemeClr val="tx1"/>
              </a:buClr>
              <a:buFontTx/>
              <a:buNone/>
            </a:pPr>
            <a:r>
              <a:rPr lang="en-US">
                <a:latin typeface="Times New Roman" pitchFamily="-1" charset="0"/>
              </a:rPr>
              <a:t>I. Experiment Design</a:t>
            </a:r>
          </a:p>
          <a:p>
            <a:pPr lvl="1">
              <a:buClr>
                <a:schemeClr val="tx1"/>
              </a:buClr>
              <a:buFont typeface="Wingdings 3" pitchFamily="-1" charset="2"/>
              <a:buNone/>
            </a:pPr>
            <a:r>
              <a:rPr lang="en-US" sz="2000">
                <a:latin typeface="Times New Roman" pitchFamily="-1" charset="0"/>
              </a:rPr>
              <a:t>  A. Independent vs. dependent variables</a:t>
            </a:r>
            <a:endParaRPr lang="en-US" sz="1800">
              <a:latin typeface="Times New Roman" pitchFamily="-1" charset="0"/>
            </a:endParaRPr>
          </a:p>
          <a:p>
            <a:pPr lvl="1">
              <a:buClr>
                <a:schemeClr val="tx1"/>
              </a:buClr>
              <a:buFont typeface="Wingdings 3" pitchFamily="-1" charset="2"/>
              <a:buNone/>
            </a:pPr>
            <a:r>
              <a:rPr lang="en-US" sz="2000">
                <a:latin typeface="Times New Roman" pitchFamily="-1" charset="0"/>
              </a:rPr>
              <a:t>  B. Nuisance variables</a:t>
            </a:r>
            <a:endParaRPr lang="en-US" sz="1800">
              <a:latin typeface="Times New Roman" pitchFamily="-1" charset="0"/>
            </a:endParaRPr>
          </a:p>
          <a:p>
            <a:pPr lvl="1">
              <a:buClr>
                <a:schemeClr val="tx1"/>
              </a:buClr>
              <a:buFont typeface="Wingdings 3" pitchFamily="-1" charset="2"/>
              <a:buNone/>
            </a:pPr>
            <a:r>
              <a:rPr lang="en-US" sz="2000">
                <a:latin typeface="Times New Roman" pitchFamily="-1" charset="0"/>
              </a:rPr>
              <a:t>  C. Between-subjects vs. within-subjects designs</a:t>
            </a:r>
          </a:p>
          <a:p>
            <a:pPr lvl="1">
              <a:buClr>
                <a:schemeClr val="tx1"/>
              </a:buClr>
              <a:buFont typeface="Wingdings 3" pitchFamily="-1" charset="2"/>
              <a:buNone/>
            </a:pPr>
            <a:r>
              <a:rPr lang="en-US" sz="2000" b="1">
                <a:solidFill>
                  <a:srgbClr val="FF0000"/>
                </a:solidFill>
                <a:latin typeface="Times New Roman" pitchFamily="-1" charset="0"/>
              </a:rPr>
              <a:t>  D. Estimating sensitivity</a:t>
            </a:r>
            <a:endParaRPr lang="en-US" sz="2000">
              <a:latin typeface="Times New Roman" pitchFamily="-1" charset="0"/>
            </a:endParaRPr>
          </a:p>
          <a:p>
            <a:pPr lvl="1">
              <a:buClr>
                <a:schemeClr val="tx1"/>
              </a:buClr>
              <a:buFont typeface="Wingdings 3" pitchFamily="-1" charset="2"/>
              <a:buNone/>
            </a:pPr>
            <a:r>
              <a:rPr lang="en-US" sz="2000">
                <a:latin typeface="Times New Roman" pitchFamily="-1" charset="0"/>
              </a:rPr>
              <a:t>  E. Factorial designs</a:t>
            </a:r>
          </a:p>
          <a:p>
            <a:pPr lvl="1">
              <a:buClr>
                <a:schemeClr val="tx1"/>
              </a:buClr>
              <a:buFont typeface="Wingdings 3" pitchFamily="-1" charset="2"/>
              <a:buNone/>
            </a:pPr>
            <a:r>
              <a:rPr lang="en-US" sz="2000">
                <a:latin typeface="Times New Roman" pitchFamily="-1" charset="0"/>
              </a:rPr>
              <a:t>  F. Caveats</a:t>
            </a:r>
          </a:p>
        </p:txBody>
      </p:sp>
      <p:sp>
        <p:nvSpPr>
          <p:cNvPr id="44036" name="Rectangle 4"/>
          <p:cNvSpPr>
            <a:spLocks noGrp="1" noChangeArrowheads="1"/>
          </p:cNvSpPr>
          <p:nvPr>
            <p:ph type="body" sz="half" idx="2"/>
          </p:nvPr>
        </p:nvSpPr>
        <p:spPr>
          <a:xfrm>
            <a:off x="4648200" y="1981200"/>
            <a:ext cx="3962400" cy="4114800"/>
          </a:xfrm>
        </p:spPr>
        <p:txBody>
          <a:bodyPr/>
          <a:lstStyle/>
          <a:p>
            <a:pPr>
              <a:buClr>
                <a:schemeClr val="tx1"/>
              </a:buClr>
              <a:buFontTx/>
              <a:buNone/>
            </a:pPr>
            <a:r>
              <a:rPr lang="en-US">
                <a:latin typeface="Times New Roman" pitchFamily="-1" charset="0"/>
              </a:rPr>
              <a:t>II. Running Experiments</a:t>
            </a:r>
          </a:p>
          <a:p>
            <a:pPr lvl="1">
              <a:buClr>
                <a:schemeClr val="tx1"/>
              </a:buClr>
              <a:buFont typeface="Wingdings 3" pitchFamily="-1" charset="2"/>
              <a:buNone/>
            </a:pPr>
            <a:r>
              <a:rPr lang="en-US" sz="2000">
                <a:latin typeface="Times New Roman" pitchFamily="-1" charset="0"/>
              </a:rPr>
              <a:t>  A. Participants</a:t>
            </a:r>
          </a:p>
          <a:p>
            <a:pPr lvl="1">
              <a:buClr>
                <a:schemeClr val="tx1"/>
              </a:buClr>
              <a:buFont typeface="Wingdings 3" pitchFamily="-1" charset="2"/>
              <a:buNone/>
            </a:pPr>
            <a:r>
              <a:rPr lang="en-US" sz="2000">
                <a:latin typeface="Times New Roman" pitchFamily="-1" charset="0"/>
              </a:rPr>
              <a:t>  B. Controlling the environment</a:t>
            </a:r>
          </a:p>
          <a:p>
            <a:pPr lvl="1">
              <a:buClr>
                <a:schemeClr val="tx1"/>
              </a:buClr>
              <a:buFont typeface="Wingdings 3" pitchFamily="-1" charset="2"/>
              <a:buNone/>
            </a:pPr>
            <a:r>
              <a:rPr lang="en-US" sz="2000">
                <a:latin typeface="Times New Roman" pitchFamily="-1" charset="0"/>
              </a:rPr>
              <a:t>  C. Recording data</a:t>
            </a:r>
          </a:p>
          <a:p>
            <a:pPr>
              <a:buClr>
                <a:schemeClr val="tx1"/>
              </a:buClr>
              <a:buFontTx/>
              <a:buNone/>
            </a:pPr>
            <a:r>
              <a:rPr lang="en-US">
                <a:latin typeface="Times New Roman" pitchFamily="-1" charset="0"/>
              </a:rPr>
              <a:t>III. Experiment Analysis</a:t>
            </a:r>
          </a:p>
          <a:p>
            <a:pPr lvl="1">
              <a:buClr>
                <a:schemeClr val="tx1"/>
              </a:buClr>
              <a:buFont typeface="Wingdings 3" pitchFamily="-1" charset="2"/>
              <a:buNone/>
            </a:pPr>
            <a:r>
              <a:rPr lang="en-US" sz="2000">
                <a:latin typeface="Times New Roman" pitchFamily="-1" charset="0"/>
              </a:rPr>
              <a:t>  A. Means and variance</a:t>
            </a:r>
          </a:p>
          <a:p>
            <a:pPr lvl="1">
              <a:buClr>
                <a:schemeClr val="tx1"/>
              </a:buClr>
              <a:buFont typeface="Wingdings 3" pitchFamily="-1" charset="2"/>
              <a:buNone/>
            </a:pPr>
            <a:r>
              <a:rPr lang="en-US" sz="2000">
                <a:latin typeface="Times New Roman" pitchFamily="-1" charset="0"/>
              </a:rPr>
              <a:t>  B. Statistical tests</a:t>
            </a:r>
          </a:p>
          <a:p>
            <a:pPr lvl="1">
              <a:buClr>
                <a:schemeClr val="tx1"/>
              </a:buClr>
              <a:buFont typeface="Wingdings 3" pitchFamily="-1" charset="2"/>
              <a:buNone/>
            </a:pPr>
            <a:r>
              <a:rPr lang="en-US" sz="2000">
                <a:latin typeface="Times New Roman" pitchFamily="-1" charset="0"/>
              </a:rPr>
              <a:t>  C. ANOVA</a:t>
            </a:r>
          </a:p>
          <a:p>
            <a:pPr lvl="1">
              <a:buClr>
                <a:schemeClr val="tx1"/>
              </a:buClr>
              <a:buFont typeface="Wingdings 3" pitchFamily="-1" charset="2"/>
              <a:buNone/>
            </a:pPr>
            <a:r>
              <a:rPr lang="en-US" sz="2000">
                <a:latin typeface="Times New Roman" pitchFamily="-1" charset="0"/>
              </a:rPr>
              <a:t>  D. Explained variance</a:t>
            </a:r>
          </a:p>
          <a:p>
            <a:pPr>
              <a:buClr>
                <a:schemeClr val="tx1"/>
              </a:buClr>
              <a:buFontTx/>
              <a:buNone/>
            </a:pPr>
            <a:r>
              <a:rPr lang="en-US" sz="2400">
                <a:latin typeface="Times New Roman" pitchFamily="-1" charset="0"/>
              </a:rPr>
              <a:t>IV. Summary</a:t>
            </a:r>
            <a:endParaRPr lang="en-US">
              <a:latin typeface="Times New Roman" pitchFamily="-1" charset="0"/>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26 June 2007</a:t>
            </a:r>
          </a:p>
        </p:txBody>
      </p:sp>
      <p:sp>
        <p:nvSpPr>
          <p:cNvPr id="5" name="Footer Placeholder 4"/>
          <p:cNvSpPr>
            <a:spLocks noGrp="1"/>
          </p:cNvSpPr>
          <p:nvPr>
            <p:ph type="ftr" sz="quarter" idx="11"/>
          </p:nvPr>
        </p:nvSpPr>
        <p:spPr/>
        <p:txBody>
          <a:bodyPr/>
          <a:lstStyle/>
          <a:p>
            <a:r>
              <a:rPr lang="en-US"/>
              <a:t>UM-07 tutorial 3: Chin </a:t>
            </a:r>
          </a:p>
        </p:txBody>
      </p:sp>
      <p:sp>
        <p:nvSpPr>
          <p:cNvPr id="6" name="Slide Number Placeholder 5"/>
          <p:cNvSpPr>
            <a:spLocks noGrp="1"/>
          </p:cNvSpPr>
          <p:nvPr>
            <p:ph type="sldNum" sz="quarter" idx="12"/>
          </p:nvPr>
        </p:nvSpPr>
        <p:spPr/>
        <p:txBody>
          <a:bodyPr/>
          <a:lstStyle/>
          <a:p>
            <a:fld id="{50E746AD-0B57-A043-BD75-155E173EF2D0}" type="slidenum">
              <a:rPr lang="en-US"/>
              <a:pPr/>
              <a:t>25</a:t>
            </a:fld>
            <a:endParaRPr lang="en-US"/>
          </a:p>
        </p:txBody>
      </p:sp>
      <p:sp>
        <p:nvSpPr>
          <p:cNvPr id="19458" name="Rectangle 2"/>
          <p:cNvSpPr>
            <a:spLocks noGrp="1" noChangeArrowheads="1"/>
          </p:cNvSpPr>
          <p:nvPr>
            <p:ph type="title"/>
          </p:nvPr>
        </p:nvSpPr>
        <p:spPr/>
        <p:txBody>
          <a:bodyPr/>
          <a:lstStyle/>
          <a:p>
            <a:r>
              <a:rPr lang="en-US">
                <a:latin typeface="Times New Roman" pitchFamily="-1" charset="0"/>
              </a:rPr>
              <a:t>Estimating Sensitivity</a:t>
            </a:r>
          </a:p>
        </p:txBody>
      </p:sp>
      <p:sp>
        <p:nvSpPr>
          <p:cNvPr id="19459" name="Rectangle 3"/>
          <p:cNvSpPr>
            <a:spLocks noGrp="1" noChangeArrowheads="1"/>
          </p:cNvSpPr>
          <p:nvPr>
            <p:ph type="body" idx="1"/>
          </p:nvPr>
        </p:nvSpPr>
        <p:spPr>
          <a:xfrm>
            <a:off x="685800" y="1981200"/>
            <a:ext cx="8001000" cy="4114800"/>
          </a:xfrm>
        </p:spPr>
        <p:txBody>
          <a:bodyPr/>
          <a:lstStyle/>
          <a:p>
            <a:pPr>
              <a:lnSpc>
                <a:spcPct val="110000"/>
              </a:lnSpc>
            </a:pPr>
            <a:r>
              <a:rPr lang="en-US">
                <a:latin typeface="Times New Roman" pitchFamily="-1" charset="0"/>
              </a:rPr>
              <a:t>Sensitivity, a.k.a. Power:</a:t>
            </a:r>
          </a:p>
          <a:p>
            <a:pPr lvl="1">
              <a:lnSpc>
                <a:spcPct val="110000"/>
              </a:lnSpc>
            </a:pPr>
            <a:r>
              <a:rPr lang="en-US">
                <a:latin typeface="Times New Roman" pitchFamily="-1" charset="0"/>
              </a:rPr>
              <a:t>how easily an experiment can detect differences</a:t>
            </a:r>
          </a:p>
          <a:p>
            <a:pPr lvl="1">
              <a:lnSpc>
                <a:spcPct val="110000"/>
              </a:lnSpc>
            </a:pPr>
            <a:r>
              <a:rPr lang="en-US">
                <a:latin typeface="Times New Roman" pitchFamily="-1" charset="0"/>
              </a:rPr>
              <a:t>officially: probability of rejecting a false null hypothesis</a:t>
            </a:r>
          </a:p>
          <a:p>
            <a:pPr lvl="1">
              <a:lnSpc>
                <a:spcPct val="110000"/>
              </a:lnSpc>
            </a:pPr>
            <a:r>
              <a:rPr lang="en-US">
                <a:latin typeface="Times New Roman" pitchFamily="-1" charset="0"/>
              </a:rPr>
              <a:t>Less sensitive </a:t>
            </a:r>
            <a:r>
              <a:rPr lang="en-US">
                <a:latin typeface="Times New Roman" pitchFamily="-1" charset="0"/>
                <a:sym typeface="Symbol" pitchFamily="-1" charset="2"/>
              </a:rPr>
              <a:t></a:t>
            </a:r>
            <a:r>
              <a:rPr lang="en-US">
                <a:latin typeface="Times New Roman" pitchFamily="-1" charset="0"/>
              </a:rPr>
              <a:t> more participants (sample size)</a:t>
            </a:r>
          </a:p>
          <a:p>
            <a:pPr lvl="1">
              <a:lnSpc>
                <a:spcPct val="110000"/>
              </a:lnSpc>
            </a:pPr>
            <a:r>
              <a:rPr lang="en-US">
                <a:latin typeface="Times New Roman" pitchFamily="-1" charset="0"/>
              </a:rPr>
              <a:t>Less sensitive </a:t>
            </a:r>
            <a:r>
              <a:rPr lang="en-US">
                <a:latin typeface="Times New Roman" pitchFamily="-1" charset="0"/>
                <a:sym typeface="Symbol" pitchFamily="-1" charset="2"/>
              </a:rPr>
              <a:t> lower significance</a:t>
            </a:r>
          </a:p>
          <a:p>
            <a:pPr lvl="1">
              <a:lnSpc>
                <a:spcPct val="110000"/>
              </a:lnSpc>
            </a:pPr>
            <a:r>
              <a:rPr lang="en-US">
                <a:latin typeface="Times New Roman" pitchFamily="-1" charset="0"/>
                <a:sym typeface="Symbol" pitchFamily="-1" charset="2"/>
              </a:rPr>
              <a:t>Smaller treatment effects  less sensitive</a:t>
            </a:r>
            <a:endParaRPr lang="en-US">
              <a:latin typeface="Times New Roman" pitchFamily="-1" charset="0"/>
            </a:endParaRPr>
          </a:p>
          <a:p>
            <a:pPr>
              <a:lnSpc>
                <a:spcPct val="130000"/>
              </a:lnSpc>
            </a:pPr>
            <a:r>
              <a:rPr lang="en-US">
                <a:latin typeface="Times New Roman" pitchFamily="-1" charset="0"/>
              </a:rPr>
              <a:t>Power (sensitivity) </a:t>
            </a:r>
            <a:r>
              <a:rPr lang="en-US">
                <a:latin typeface="Times New Roman" pitchFamily="-1" charset="0"/>
                <a:sym typeface="Symbol" pitchFamily="-1" charset="2"/>
              </a:rPr>
              <a:t> repeatability</a:t>
            </a:r>
            <a:endParaRPr lang="en-US" sz="2400">
              <a:latin typeface="Times New Roman" pitchFamily="-1"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wipe(left)">
                                      <p:cBhvr>
                                        <p:cTn id="7" dur="500"/>
                                        <p:tgtEl>
                                          <p:spTgt spid="194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459">
                                            <p:txEl>
                                              <p:pRg st="1" end="1"/>
                                            </p:txEl>
                                          </p:spTgt>
                                        </p:tgtEl>
                                        <p:attrNameLst>
                                          <p:attrName>style.visibility</p:attrName>
                                        </p:attrNameLst>
                                      </p:cBhvr>
                                      <p:to>
                                        <p:strVal val="visible"/>
                                      </p:to>
                                    </p:set>
                                    <p:animEffect transition="in" filter="wipe(left)">
                                      <p:cBhvr>
                                        <p:cTn id="12" dur="500"/>
                                        <p:tgtEl>
                                          <p:spTgt spid="194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9459">
                                            <p:txEl>
                                              <p:pRg st="2" end="2"/>
                                            </p:txEl>
                                          </p:spTgt>
                                        </p:tgtEl>
                                        <p:attrNameLst>
                                          <p:attrName>style.visibility</p:attrName>
                                        </p:attrNameLst>
                                      </p:cBhvr>
                                      <p:to>
                                        <p:strVal val="visible"/>
                                      </p:to>
                                    </p:set>
                                    <p:animEffect transition="in" filter="wipe(left)">
                                      <p:cBhvr>
                                        <p:cTn id="17" dur="500"/>
                                        <p:tgtEl>
                                          <p:spTgt spid="1945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9459">
                                            <p:txEl>
                                              <p:pRg st="3" end="3"/>
                                            </p:txEl>
                                          </p:spTgt>
                                        </p:tgtEl>
                                        <p:attrNameLst>
                                          <p:attrName>style.visibility</p:attrName>
                                        </p:attrNameLst>
                                      </p:cBhvr>
                                      <p:to>
                                        <p:strVal val="visible"/>
                                      </p:to>
                                    </p:set>
                                    <p:animEffect transition="in" filter="wipe(left)">
                                      <p:cBhvr>
                                        <p:cTn id="22" dur="500"/>
                                        <p:tgtEl>
                                          <p:spTgt spid="1945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9459">
                                            <p:txEl>
                                              <p:pRg st="4" end="4"/>
                                            </p:txEl>
                                          </p:spTgt>
                                        </p:tgtEl>
                                        <p:attrNameLst>
                                          <p:attrName>style.visibility</p:attrName>
                                        </p:attrNameLst>
                                      </p:cBhvr>
                                      <p:to>
                                        <p:strVal val="visible"/>
                                      </p:to>
                                    </p:set>
                                    <p:animEffect transition="in" filter="wipe(left)">
                                      <p:cBhvr>
                                        <p:cTn id="27" dur="500"/>
                                        <p:tgtEl>
                                          <p:spTgt spid="1945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9459">
                                            <p:txEl>
                                              <p:pRg st="5" end="5"/>
                                            </p:txEl>
                                          </p:spTgt>
                                        </p:tgtEl>
                                        <p:attrNameLst>
                                          <p:attrName>style.visibility</p:attrName>
                                        </p:attrNameLst>
                                      </p:cBhvr>
                                      <p:to>
                                        <p:strVal val="visible"/>
                                      </p:to>
                                    </p:set>
                                    <p:animEffect transition="in" filter="wipe(left)">
                                      <p:cBhvr>
                                        <p:cTn id="32" dur="500"/>
                                        <p:tgtEl>
                                          <p:spTgt spid="1945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9459">
                                            <p:txEl>
                                              <p:pRg st="6" end="6"/>
                                            </p:txEl>
                                          </p:spTgt>
                                        </p:tgtEl>
                                        <p:attrNameLst>
                                          <p:attrName>style.visibility</p:attrName>
                                        </p:attrNameLst>
                                      </p:cBhvr>
                                      <p:to>
                                        <p:strVal val="visible"/>
                                      </p:to>
                                    </p:set>
                                    <p:animEffect transition="in" filter="wipe(left)">
                                      <p:cBhvr>
                                        <p:cTn id="37" dur="500"/>
                                        <p:tgtEl>
                                          <p:spTgt spid="1945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bldLvl="2" autoUpdateAnimBg="0"/>
    </p:bld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26 June 2007</a:t>
            </a:r>
          </a:p>
        </p:txBody>
      </p:sp>
      <p:sp>
        <p:nvSpPr>
          <p:cNvPr id="5" name="Footer Placeholder 4"/>
          <p:cNvSpPr>
            <a:spLocks noGrp="1"/>
          </p:cNvSpPr>
          <p:nvPr>
            <p:ph type="ftr" sz="quarter" idx="11"/>
          </p:nvPr>
        </p:nvSpPr>
        <p:spPr/>
        <p:txBody>
          <a:bodyPr/>
          <a:lstStyle/>
          <a:p>
            <a:r>
              <a:rPr lang="en-US"/>
              <a:t>UM-07 tutorial 3: Chin </a:t>
            </a:r>
          </a:p>
        </p:txBody>
      </p:sp>
      <p:sp>
        <p:nvSpPr>
          <p:cNvPr id="6" name="Slide Number Placeholder 5"/>
          <p:cNvSpPr>
            <a:spLocks noGrp="1"/>
          </p:cNvSpPr>
          <p:nvPr>
            <p:ph type="sldNum" sz="quarter" idx="12"/>
          </p:nvPr>
        </p:nvSpPr>
        <p:spPr/>
        <p:txBody>
          <a:bodyPr/>
          <a:lstStyle/>
          <a:p>
            <a:fld id="{8FC5A624-7B40-7E4F-A358-9E92765906DE}" type="slidenum">
              <a:rPr lang="en-US"/>
              <a:pPr/>
              <a:t>26</a:t>
            </a:fld>
            <a:endParaRPr lang="en-US"/>
          </a:p>
        </p:txBody>
      </p:sp>
      <p:sp>
        <p:nvSpPr>
          <p:cNvPr id="90114" name="Rectangle 2"/>
          <p:cNvSpPr>
            <a:spLocks noGrp="1" noChangeArrowheads="1"/>
          </p:cNvSpPr>
          <p:nvPr>
            <p:ph type="title"/>
          </p:nvPr>
        </p:nvSpPr>
        <p:spPr/>
        <p:txBody>
          <a:bodyPr/>
          <a:lstStyle/>
          <a:p>
            <a:r>
              <a:rPr lang="en-US">
                <a:latin typeface="Times New Roman" pitchFamily="-1" charset="0"/>
              </a:rPr>
              <a:t>Power Measure</a:t>
            </a:r>
          </a:p>
        </p:txBody>
      </p:sp>
      <p:sp>
        <p:nvSpPr>
          <p:cNvPr id="90115" name="Rectangle 3"/>
          <p:cNvSpPr>
            <a:spLocks noGrp="1" noChangeArrowheads="1"/>
          </p:cNvSpPr>
          <p:nvPr>
            <p:ph type="body" idx="1"/>
          </p:nvPr>
        </p:nvSpPr>
        <p:spPr/>
        <p:txBody>
          <a:bodyPr/>
          <a:lstStyle/>
          <a:p>
            <a:pPr>
              <a:buFontTx/>
              <a:buNone/>
            </a:pPr>
            <a:r>
              <a:rPr lang="en-US" sz="2400">
                <a:latin typeface="Times New Roman" pitchFamily="-1" charset="0"/>
              </a:rPr>
              <a:t>Fraction of experiments for the given design, sample size and treatment effect would produce the given significance</a:t>
            </a:r>
          </a:p>
          <a:p>
            <a:pPr>
              <a:buFontTx/>
              <a:buNone/>
            </a:pPr>
            <a:endParaRPr lang="en-US" sz="2400">
              <a:latin typeface="Times New Roman" pitchFamily="-1" charset="0"/>
            </a:endParaRPr>
          </a:p>
          <a:p>
            <a:pPr>
              <a:lnSpc>
                <a:spcPct val="140000"/>
              </a:lnSpc>
            </a:pPr>
            <a:r>
              <a:rPr lang="en-US" sz="2400">
                <a:latin typeface="Times New Roman" pitchFamily="-1" charset="0"/>
              </a:rPr>
              <a:t>Power 0.5 </a:t>
            </a:r>
            <a:r>
              <a:rPr lang="en-US" sz="2400">
                <a:latin typeface="Times New Roman" pitchFamily="-1" charset="0"/>
                <a:sym typeface="Symbol" pitchFamily="-1" charset="2"/>
              </a:rPr>
              <a:t> 1/2 experiments give non-significant results</a:t>
            </a:r>
          </a:p>
          <a:p>
            <a:pPr>
              <a:lnSpc>
                <a:spcPct val="140000"/>
              </a:lnSpc>
            </a:pPr>
            <a:r>
              <a:rPr lang="en-US" sz="2400" i="1">
                <a:latin typeface="Times New Roman" pitchFamily="-1" charset="0"/>
                <a:sym typeface="Symbol" pitchFamily="-1" charset="2"/>
              </a:rPr>
              <a:t>Journal of Abnormal and Social Psychology</a:t>
            </a:r>
            <a:r>
              <a:rPr lang="en-US" sz="2400">
                <a:latin typeface="Times New Roman" pitchFamily="-1" charset="0"/>
                <a:sym typeface="Symbol" pitchFamily="-1" charset="2"/>
              </a:rPr>
              <a:t> averages 0.5</a:t>
            </a:r>
          </a:p>
          <a:p>
            <a:pPr>
              <a:lnSpc>
                <a:spcPct val="140000"/>
              </a:lnSpc>
            </a:pPr>
            <a:r>
              <a:rPr lang="en-US" sz="2400">
                <a:latin typeface="Times New Roman" pitchFamily="-1" charset="0"/>
                <a:sym typeface="Symbol" pitchFamily="-1" charset="2"/>
              </a:rPr>
              <a:t>Should use power ≥ 0.8 </a:t>
            </a:r>
            <a:br>
              <a:rPr lang="en-US" sz="2400">
                <a:latin typeface="Times New Roman" pitchFamily="-1" charset="0"/>
                <a:sym typeface="Symbol" pitchFamily="-1" charset="2"/>
              </a:rPr>
            </a:br>
            <a:r>
              <a:rPr lang="en-US" sz="2400">
                <a:latin typeface="Times New Roman" pitchFamily="-1" charset="0"/>
                <a:sym typeface="Symbol" pitchFamily="-1" charset="2"/>
              </a:rPr>
              <a:t>(80% of repeat experiments give significant results)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0115">
                                            <p:txEl>
                                              <p:pRg st="0" end="0"/>
                                            </p:txEl>
                                          </p:spTgt>
                                        </p:tgtEl>
                                        <p:attrNameLst>
                                          <p:attrName>style.visibility</p:attrName>
                                        </p:attrNameLst>
                                      </p:cBhvr>
                                      <p:to>
                                        <p:strVal val="visible"/>
                                      </p:to>
                                    </p:set>
                                    <p:animEffect transition="in" filter="wipe(left)">
                                      <p:cBhvr>
                                        <p:cTn id="7" dur="500"/>
                                        <p:tgtEl>
                                          <p:spTgt spid="901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0115">
                                            <p:txEl>
                                              <p:pRg st="2" end="2"/>
                                            </p:txEl>
                                          </p:spTgt>
                                        </p:tgtEl>
                                        <p:attrNameLst>
                                          <p:attrName>style.visibility</p:attrName>
                                        </p:attrNameLst>
                                      </p:cBhvr>
                                      <p:to>
                                        <p:strVal val="visible"/>
                                      </p:to>
                                    </p:set>
                                    <p:animEffect transition="in" filter="wipe(left)">
                                      <p:cBhvr>
                                        <p:cTn id="12" dur="500"/>
                                        <p:tgtEl>
                                          <p:spTgt spid="9011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0115">
                                            <p:txEl>
                                              <p:pRg st="3" end="3"/>
                                            </p:txEl>
                                          </p:spTgt>
                                        </p:tgtEl>
                                        <p:attrNameLst>
                                          <p:attrName>style.visibility</p:attrName>
                                        </p:attrNameLst>
                                      </p:cBhvr>
                                      <p:to>
                                        <p:strVal val="visible"/>
                                      </p:to>
                                    </p:set>
                                    <p:animEffect transition="in" filter="wipe(left)">
                                      <p:cBhvr>
                                        <p:cTn id="17" dur="500"/>
                                        <p:tgtEl>
                                          <p:spTgt spid="9011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0115">
                                            <p:txEl>
                                              <p:pRg st="4" end="4"/>
                                            </p:txEl>
                                          </p:spTgt>
                                        </p:tgtEl>
                                        <p:attrNameLst>
                                          <p:attrName>style.visibility</p:attrName>
                                        </p:attrNameLst>
                                      </p:cBhvr>
                                      <p:to>
                                        <p:strVal val="visible"/>
                                      </p:to>
                                    </p:set>
                                    <p:animEffect transition="in" filter="wipe(left)">
                                      <p:cBhvr>
                                        <p:cTn id="22" dur="500"/>
                                        <p:tgtEl>
                                          <p:spTgt spid="901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5" grpId="0" build="p" autoUpdateAnimBg="0"/>
    </p:bld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26 June 2007</a:t>
            </a:r>
          </a:p>
        </p:txBody>
      </p:sp>
      <p:sp>
        <p:nvSpPr>
          <p:cNvPr id="5" name="Footer Placeholder 4"/>
          <p:cNvSpPr>
            <a:spLocks noGrp="1"/>
          </p:cNvSpPr>
          <p:nvPr>
            <p:ph type="ftr" sz="quarter" idx="11"/>
          </p:nvPr>
        </p:nvSpPr>
        <p:spPr/>
        <p:txBody>
          <a:bodyPr/>
          <a:lstStyle/>
          <a:p>
            <a:r>
              <a:rPr lang="en-US"/>
              <a:t>UM-07 tutorial 3: Chin </a:t>
            </a:r>
          </a:p>
        </p:txBody>
      </p:sp>
      <p:sp>
        <p:nvSpPr>
          <p:cNvPr id="6" name="Slide Number Placeholder 5"/>
          <p:cNvSpPr>
            <a:spLocks noGrp="1"/>
          </p:cNvSpPr>
          <p:nvPr>
            <p:ph type="sldNum" sz="quarter" idx="12"/>
          </p:nvPr>
        </p:nvSpPr>
        <p:spPr/>
        <p:txBody>
          <a:bodyPr/>
          <a:lstStyle/>
          <a:p>
            <a:fld id="{D70FFEF0-7889-6342-AEA6-E198F72BF22B}" type="slidenum">
              <a:rPr lang="en-US"/>
              <a:pPr/>
              <a:t>27</a:t>
            </a:fld>
            <a:endParaRPr lang="en-US"/>
          </a:p>
        </p:txBody>
      </p:sp>
      <p:sp>
        <p:nvSpPr>
          <p:cNvPr id="254978" name="Rectangle 2"/>
          <p:cNvSpPr>
            <a:spLocks noGrp="1" noChangeArrowheads="1"/>
          </p:cNvSpPr>
          <p:nvPr>
            <p:ph type="title"/>
          </p:nvPr>
        </p:nvSpPr>
        <p:spPr/>
        <p:txBody>
          <a:bodyPr/>
          <a:lstStyle/>
          <a:p>
            <a:r>
              <a:rPr lang="en-US">
                <a:latin typeface="Times New Roman" pitchFamily="-1" charset="0"/>
              </a:rPr>
              <a:t>Why Power ≥ 0.8?</a:t>
            </a:r>
          </a:p>
        </p:txBody>
      </p:sp>
      <p:sp>
        <p:nvSpPr>
          <p:cNvPr id="254979" name="Rectangle 3"/>
          <p:cNvSpPr>
            <a:spLocks noGrp="1" noChangeArrowheads="1"/>
          </p:cNvSpPr>
          <p:nvPr>
            <p:ph type="body" idx="1"/>
          </p:nvPr>
        </p:nvSpPr>
        <p:spPr/>
        <p:txBody>
          <a:bodyPr/>
          <a:lstStyle/>
          <a:p>
            <a:pPr>
              <a:lnSpc>
                <a:spcPct val="240000"/>
              </a:lnSpc>
            </a:pPr>
            <a:r>
              <a:rPr lang="en-US">
                <a:latin typeface="Times New Roman" pitchFamily="-1" charset="0"/>
              </a:rPr>
              <a:t>High likelihood to successfully repeat experiment</a:t>
            </a:r>
          </a:p>
          <a:p>
            <a:pPr>
              <a:lnSpc>
                <a:spcPct val="240000"/>
              </a:lnSpc>
            </a:pPr>
            <a:r>
              <a:rPr lang="en-US" b="1">
                <a:latin typeface="Times New Roman" pitchFamily="-1" charset="0"/>
              </a:rPr>
              <a:t>If there is an effect, better chance of finding it</a:t>
            </a:r>
            <a:endParaRPr lang="en-US">
              <a:latin typeface="Times New Roman" pitchFamily="-1"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54979">
                                            <p:txEl>
                                              <p:pRg st="0" end="0"/>
                                            </p:txEl>
                                          </p:spTgt>
                                        </p:tgtEl>
                                        <p:attrNameLst>
                                          <p:attrName>style.visibility</p:attrName>
                                        </p:attrNameLst>
                                      </p:cBhvr>
                                      <p:to>
                                        <p:strVal val="visible"/>
                                      </p:to>
                                    </p:set>
                                    <p:animEffect transition="in" filter="wipe(left)">
                                      <p:cBhvr>
                                        <p:cTn id="7" dur="500"/>
                                        <p:tgtEl>
                                          <p:spTgt spid="2549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54979">
                                            <p:txEl>
                                              <p:pRg st="1" end="1"/>
                                            </p:txEl>
                                          </p:spTgt>
                                        </p:tgtEl>
                                        <p:attrNameLst>
                                          <p:attrName>style.visibility</p:attrName>
                                        </p:attrNameLst>
                                      </p:cBhvr>
                                      <p:to>
                                        <p:strVal val="visible"/>
                                      </p:to>
                                    </p:set>
                                    <p:animEffect transition="in" filter="wipe(left)">
                                      <p:cBhvr>
                                        <p:cTn id="12" dur="500"/>
                                        <p:tgtEl>
                                          <p:spTgt spid="25497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4979" grpId="0" build="p" autoUpdateAnimBg="0"/>
    </p:bld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26 June 2007</a:t>
            </a:r>
          </a:p>
        </p:txBody>
      </p:sp>
      <p:sp>
        <p:nvSpPr>
          <p:cNvPr id="5" name="Footer Placeholder 4"/>
          <p:cNvSpPr>
            <a:spLocks noGrp="1"/>
          </p:cNvSpPr>
          <p:nvPr>
            <p:ph type="ftr" sz="quarter" idx="11"/>
          </p:nvPr>
        </p:nvSpPr>
        <p:spPr/>
        <p:txBody>
          <a:bodyPr/>
          <a:lstStyle/>
          <a:p>
            <a:r>
              <a:rPr lang="en-US"/>
              <a:t>UM-07 tutorial 3: Chin </a:t>
            </a:r>
          </a:p>
        </p:txBody>
      </p:sp>
      <p:sp>
        <p:nvSpPr>
          <p:cNvPr id="6" name="Slide Number Placeholder 5"/>
          <p:cNvSpPr>
            <a:spLocks noGrp="1"/>
          </p:cNvSpPr>
          <p:nvPr>
            <p:ph type="sldNum" sz="quarter" idx="12"/>
          </p:nvPr>
        </p:nvSpPr>
        <p:spPr/>
        <p:txBody>
          <a:bodyPr/>
          <a:lstStyle/>
          <a:p>
            <a:fld id="{5212CCD0-B284-AC4C-9513-A1329CC1394D}" type="slidenum">
              <a:rPr lang="en-US"/>
              <a:pPr/>
              <a:t>28</a:t>
            </a:fld>
            <a:endParaRPr lang="en-US"/>
          </a:p>
        </p:txBody>
      </p:sp>
      <p:sp>
        <p:nvSpPr>
          <p:cNvPr id="92162" name="Rectangle 2"/>
          <p:cNvSpPr>
            <a:spLocks noGrp="1" noChangeArrowheads="1"/>
          </p:cNvSpPr>
          <p:nvPr>
            <p:ph type="title"/>
          </p:nvPr>
        </p:nvSpPr>
        <p:spPr/>
        <p:txBody>
          <a:bodyPr/>
          <a:lstStyle/>
          <a:p>
            <a:r>
              <a:rPr lang="en-US">
                <a:latin typeface="Times New Roman" pitchFamily="-1" charset="0"/>
              </a:rPr>
              <a:t>Power Calculation</a:t>
            </a:r>
          </a:p>
        </p:txBody>
      </p:sp>
      <p:sp>
        <p:nvSpPr>
          <p:cNvPr id="92163" name="Rectangle 3"/>
          <p:cNvSpPr>
            <a:spLocks noGrp="1" noChangeArrowheads="1"/>
          </p:cNvSpPr>
          <p:nvPr>
            <p:ph type="body" idx="1"/>
          </p:nvPr>
        </p:nvSpPr>
        <p:spPr/>
        <p:txBody>
          <a:bodyPr/>
          <a:lstStyle/>
          <a:p>
            <a:pPr>
              <a:lnSpc>
                <a:spcPct val="170000"/>
              </a:lnSpc>
            </a:pPr>
            <a:r>
              <a:rPr lang="en-US" dirty="0">
                <a:latin typeface="Times New Roman" pitchFamily="-1" charset="0"/>
              </a:rPr>
              <a:t>Use pilot study to estimate effect size</a:t>
            </a:r>
          </a:p>
          <a:p>
            <a:pPr>
              <a:lnSpc>
                <a:spcPct val="170000"/>
              </a:lnSpc>
            </a:pPr>
            <a:r>
              <a:rPr lang="en-US" dirty="0">
                <a:latin typeface="Times New Roman" pitchFamily="-1" charset="0"/>
              </a:rPr>
              <a:t>Best to use programs to calculate power:</a:t>
            </a:r>
          </a:p>
          <a:p>
            <a:pPr lvl="1">
              <a:lnSpc>
                <a:spcPct val="170000"/>
              </a:lnSpc>
            </a:pPr>
            <a:r>
              <a:rPr lang="en-US" sz="2000" dirty="0">
                <a:latin typeface="Times New Roman" pitchFamily="-1" charset="0"/>
                <a:hlinkClick r:id="rId3"/>
              </a:rPr>
              <a:t>G .G. Gatti &amp; M. Harwell (1998), “Advantages of Computer Programs Over Power Charts for the Estimation of Power” In </a:t>
            </a:r>
            <a:r>
              <a:rPr lang="en-US" sz="2000" i="1" dirty="0">
                <a:latin typeface="Times New Roman" pitchFamily="-1" charset="0"/>
                <a:hlinkClick r:id="rId3"/>
              </a:rPr>
              <a:t>Journal of Statistics Education</a:t>
            </a:r>
            <a:r>
              <a:rPr lang="en-US" sz="2000" dirty="0">
                <a:latin typeface="Times New Roman" pitchFamily="-1" charset="0"/>
                <a:hlinkClick r:id="rId3"/>
              </a:rPr>
              <a:t> </a:t>
            </a:r>
            <a:r>
              <a:rPr lang="en-US" sz="2000" b="1" dirty="0">
                <a:latin typeface="Times New Roman" pitchFamily="-1" charset="0"/>
                <a:hlinkClick r:id="rId3"/>
              </a:rPr>
              <a:t>6</a:t>
            </a:r>
            <a:r>
              <a:rPr lang="en-US" sz="2000" dirty="0">
                <a:latin typeface="Times New Roman" pitchFamily="-1" charset="0"/>
                <a:hlinkClick r:id="rId3"/>
              </a:rPr>
              <a:t>(3).</a:t>
            </a:r>
            <a:r>
              <a:rPr lang="en-US" dirty="0">
                <a:latin typeface="Times New Roman" pitchFamily="-1" charset="0"/>
                <a:hlinkClick r:id="rId3"/>
              </a:rPr>
              <a:t> </a:t>
            </a:r>
            <a:endParaRPr lang="en-US" dirty="0">
              <a:latin typeface="Times New Roman" pitchFamily="-1" charset="0"/>
            </a:endParaRPr>
          </a:p>
          <a:p>
            <a:pPr lvl="1">
              <a:lnSpc>
                <a:spcPct val="170000"/>
              </a:lnSpc>
            </a:pPr>
            <a:r>
              <a:rPr lang="en-US" dirty="0">
                <a:latin typeface="Times New Roman" pitchFamily="-1" charset="0"/>
                <a:hlinkClick r:id="rId4"/>
              </a:rPr>
              <a:t>UCSF’s list of Power and Sample Size Programs</a:t>
            </a:r>
            <a:endParaRPr lang="en-US" dirty="0">
              <a:latin typeface="Times New Roman" pitchFamily="-1" charset="0"/>
            </a:endParaRPr>
          </a:p>
          <a:p>
            <a:pPr lvl="1">
              <a:lnSpc>
                <a:spcPct val="170000"/>
              </a:lnSpc>
            </a:pPr>
            <a:r>
              <a:rPr lang="en-US" dirty="0">
                <a:latin typeface="Times New Roman" pitchFamily="-1" charset="0"/>
                <a:hlinkClick r:id="rId5"/>
              </a:rPr>
              <a:t>Statpages.org’s list</a:t>
            </a:r>
            <a:endParaRPr lang="en-US" dirty="0">
              <a:latin typeface="Times New Roman" pitchFamily="-1"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2163">
                                            <p:txEl>
                                              <p:pRg st="0" end="0"/>
                                            </p:txEl>
                                          </p:spTgt>
                                        </p:tgtEl>
                                        <p:attrNameLst>
                                          <p:attrName>style.visibility</p:attrName>
                                        </p:attrNameLst>
                                      </p:cBhvr>
                                      <p:to>
                                        <p:strVal val="visible"/>
                                      </p:to>
                                    </p:set>
                                    <p:animEffect transition="in" filter="wipe(left)">
                                      <p:cBhvr>
                                        <p:cTn id="7" dur="500"/>
                                        <p:tgtEl>
                                          <p:spTgt spid="921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2163">
                                            <p:txEl>
                                              <p:pRg st="1" end="1"/>
                                            </p:txEl>
                                          </p:spTgt>
                                        </p:tgtEl>
                                        <p:attrNameLst>
                                          <p:attrName>style.visibility</p:attrName>
                                        </p:attrNameLst>
                                      </p:cBhvr>
                                      <p:to>
                                        <p:strVal val="visible"/>
                                      </p:to>
                                    </p:set>
                                    <p:animEffect transition="in" filter="wipe(left)">
                                      <p:cBhvr>
                                        <p:cTn id="12" dur="500"/>
                                        <p:tgtEl>
                                          <p:spTgt spid="921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2163">
                                            <p:txEl>
                                              <p:pRg st="2" end="2"/>
                                            </p:txEl>
                                          </p:spTgt>
                                        </p:tgtEl>
                                        <p:attrNameLst>
                                          <p:attrName>style.visibility</p:attrName>
                                        </p:attrNameLst>
                                      </p:cBhvr>
                                      <p:to>
                                        <p:strVal val="visible"/>
                                      </p:to>
                                    </p:set>
                                    <p:animEffect transition="in" filter="wipe(left)">
                                      <p:cBhvr>
                                        <p:cTn id="17" dur="500"/>
                                        <p:tgtEl>
                                          <p:spTgt spid="9216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2163">
                                            <p:txEl>
                                              <p:pRg st="3" end="3"/>
                                            </p:txEl>
                                          </p:spTgt>
                                        </p:tgtEl>
                                        <p:attrNameLst>
                                          <p:attrName>style.visibility</p:attrName>
                                        </p:attrNameLst>
                                      </p:cBhvr>
                                      <p:to>
                                        <p:strVal val="visible"/>
                                      </p:to>
                                    </p:set>
                                    <p:animEffect transition="in" filter="wipe(left)">
                                      <p:cBhvr>
                                        <p:cTn id="22" dur="500"/>
                                        <p:tgtEl>
                                          <p:spTgt spid="9216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2163">
                                            <p:txEl>
                                              <p:pRg st="4" end="4"/>
                                            </p:txEl>
                                          </p:spTgt>
                                        </p:tgtEl>
                                        <p:attrNameLst>
                                          <p:attrName>style.visibility</p:attrName>
                                        </p:attrNameLst>
                                      </p:cBhvr>
                                      <p:to>
                                        <p:strVal val="visible"/>
                                      </p:to>
                                    </p:set>
                                    <p:animEffect transition="in" filter="wipe(left)">
                                      <p:cBhvr>
                                        <p:cTn id="27" dur="500"/>
                                        <p:tgtEl>
                                          <p:spTgt spid="921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3" grpId="0" build="p" bldLvl="2" autoUpdateAnimBg="0"/>
    </p:bld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26 June 2007</a:t>
            </a:r>
          </a:p>
        </p:txBody>
      </p:sp>
      <p:sp>
        <p:nvSpPr>
          <p:cNvPr id="5" name="Footer Placeholder 4"/>
          <p:cNvSpPr>
            <a:spLocks noGrp="1"/>
          </p:cNvSpPr>
          <p:nvPr>
            <p:ph type="ftr" sz="quarter" idx="11"/>
          </p:nvPr>
        </p:nvSpPr>
        <p:spPr/>
        <p:txBody>
          <a:bodyPr/>
          <a:lstStyle/>
          <a:p>
            <a:r>
              <a:rPr lang="en-US"/>
              <a:t>UM-07 tutorial 3: Chin </a:t>
            </a:r>
          </a:p>
        </p:txBody>
      </p:sp>
      <p:sp>
        <p:nvSpPr>
          <p:cNvPr id="6" name="Slide Number Placeholder 5"/>
          <p:cNvSpPr>
            <a:spLocks noGrp="1"/>
          </p:cNvSpPr>
          <p:nvPr>
            <p:ph type="sldNum" sz="quarter" idx="12"/>
          </p:nvPr>
        </p:nvSpPr>
        <p:spPr/>
        <p:txBody>
          <a:bodyPr/>
          <a:lstStyle/>
          <a:p>
            <a:fld id="{464AF6FA-9E02-EC42-A2E7-757575F615A5}" type="slidenum">
              <a:rPr lang="en-US"/>
              <a:pPr/>
              <a:t>29</a:t>
            </a:fld>
            <a:endParaRPr lang="en-US"/>
          </a:p>
        </p:txBody>
      </p:sp>
      <p:sp>
        <p:nvSpPr>
          <p:cNvPr id="94210" name="Rectangle 2"/>
          <p:cNvSpPr>
            <a:spLocks noGrp="1" noChangeArrowheads="1"/>
          </p:cNvSpPr>
          <p:nvPr>
            <p:ph type="title"/>
          </p:nvPr>
        </p:nvSpPr>
        <p:spPr/>
        <p:txBody>
          <a:bodyPr/>
          <a:lstStyle/>
          <a:p>
            <a:r>
              <a:rPr lang="en-US">
                <a:latin typeface="Times New Roman" pitchFamily="-1" charset="0"/>
              </a:rPr>
              <a:t>Effect Size </a:t>
            </a:r>
            <a:r>
              <a:rPr lang="en-US">
                <a:latin typeface="Times New Roman" pitchFamily="-1" charset="0"/>
                <a:sym typeface="Symbol" pitchFamily="-1" charset="2"/>
              </a:rPr>
              <a:t></a:t>
            </a:r>
            <a:r>
              <a:rPr lang="en-US" baseline="30000">
                <a:latin typeface="Times New Roman" pitchFamily="-1" charset="0"/>
                <a:sym typeface="Symbol" pitchFamily="-1" charset="2"/>
              </a:rPr>
              <a:t>2</a:t>
            </a:r>
          </a:p>
        </p:txBody>
      </p:sp>
      <p:sp>
        <p:nvSpPr>
          <p:cNvPr id="94211" name="Rectangle 3"/>
          <p:cNvSpPr>
            <a:spLocks noGrp="1" noChangeArrowheads="1"/>
          </p:cNvSpPr>
          <p:nvPr>
            <p:ph type="body" idx="1"/>
          </p:nvPr>
        </p:nvSpPr>
        <p:spPr>
          <a:xfrm>
            <a:off x="685800" y="1981200"/>
            <a:ext cx="8458200" cy="4114800"/>
          </a:xfrm>
        </p:spPr>
        <p:txBody>
          <a:bodyPr/>
          <a:lstStyle/>
          <a:p>
            <a:pPr>
              <a:buFontTx/>
              <a:buNone/>
            </a:pPr>
            <a:r>
              <a:rPr lang="en-US">
                <a:latin typeface="Times New Roman" pitchFamily="-1" charset="0"/>
              </a:rPr>
              <a:t>Fraction of variance due to experimental treatment (UM)</a:t>
            </a:r>
          </a:p>
          <a:p>
            <a:pPr>
              <a:buFontTx/>
              <a:buNone/>
            </a:pPr>
            <a:endParaRPr lang="en-US">
              <a:latin typeface="Times New Roman" pitchFamily="-1" charset="0"/>
            </a:endParaRPr>
          </a:p>
          <a:p>
            <a:r>
              <a:rPr lang="en-US">
                <a:latin typeface="Times New Roman" pitchFamily="-1" charset="0"/>
              </a:rPr>
              <a:t>Aka treatment magnitude (</a:t>
            </a:r>
            <a:r>
              <a:rPr lang="en-US">
                <a:latin typeface="Times New Roman" pitchFamily="-1" charset="0"/>
                <a:sym typeface="Symbol" pitchFamily="-1" charset="2"/>
              </a:rPr>
              <a:t></a:t>
            </a:r>
            <a:r>
              <a:rPr lang="en-US" baseline="30000">
                <a:latin typeface="Times New Roman" pitchFamily="-1" charset="0"/>
                <a:sym typeface="Symbol" pitchFamily="-1" charset="2"/>
              </a:rPr>
              <a:t>2</a:t>
            </a:r>
            <a:r>
              <a:rPr lang="en-US">
                <a:latin typeface="Times New Roman" pitchFamily="-1" charset="0"/>
              </a:rPr>
              <a:t>)</a:t>
            </a:r>
            <a:endParaRPr lang="en-US">
              <a:latin typeface="Times New Roman" pitchFamily="-1" charset="0"/>
              <a:sym typeface="Symbol" pitchFamily="-1" charset="2"/>
            </a:endParaRPr>
          </a:p>
          <a:p>
            <a:r>
              <a:rPr lang="en-US">
                <a:latin typeface="Times New Roman" pitchFamily="-1" charset="0"/>
                <a:sym typeface="Symbol" pitchFamily="-1" charset="2"/>
              </a:rPr>
              <a:t></a:t>
            </a:r>
            <a:r>
              <a:rPr lang="en-US" baseline="30000">
                <a:latin typeface="Times New Roman" pitchFamily="-1" charset="0"/>
                <a:sym typeface="Symbol" pitchFamily="-1" charset="2"/>
              </a:rPr>
              <a:t>2</a:t>
            </a:r>
            <a:r>
              <a:rPr lang="en-US">
                <a:latin typeface="Times New Roman" pitchFamily="-1" charset="0"/>
                <a:sym typeface="Symbol" pitchFamily="-1" charset="2"/>
              </a:rPr>
              <a:t> = </a:t>
            </a:r>
            <a:r>
              <a:rPr lang="en-US" baseline="-25000">
                <a:latin typeface="Times New Roman" pitchFamily="-1" charset="0"/>
                <a:sym typeface="Symbol" pitchFamily="-1" charset="2"/>
              </a:rPr>
              <a:t>A</a:t>
            </a:r>
            <a:r>
              <a:rPr lang="en-US" baseline="30000">
                <a:latin typeface="Times New Roman" pitchFamily="-1" charset="0"/>
                <a:sym typeface="Symbol" pitchFamily="-1" charset="2"/>
              </a:rPr>
              <a:t> 2</a:t>
            </a:r>
            <a:r>
              <a:rPr lang="en-US">
                <a:latin typeface="Times New Roman" pitchFamily="-1" charset="0"/>
                <a:sym typeface="Symbol" pitchFamily="-1" charset="2"/>
              </a:rPr>
              <a:t> / (</a:t>
            </a:r>
            <a:r>
              <a:rPr lang="en-US" baseline="-25000">
                <a:latin typeface="Times New Roman" pitchFamily="-1" charset="0"/>
                <a:sym typeface="Symbol" pitchFamily="-1" charset="2"/>
              </a:rPr>
              <a:t>A</a:t>
            </a:r>
            <a:r>
              <a:rPr lang="en-US" baseline="30000">
                <a:latin typeface="Times New Roman" pitchFamily="-1" charset="0"/>
                <a:sym typeface="Symbol" pitchFamily="-1" charset="2"/>
              </a:rPr>
              <a:t> 2</a:t>
            </a:r>
            <a:r>
              <a:rPr lang="en-US">
                <a:latin typeface="Times New Roman" pitchFamily="-1" charset="0"/>
                <a:sym typeface="Symbol" pitchFamily="-1" charset="2"/>
              </a:rPr>
              <a:t> + </a:t>
            </a:r>
            <a:r>
              <a:rPr lang="en-US" baseline="-25000">
                <a:latin typeface="Times New Roman" pitchFamily="-1" charset="0"/>
                <a:sym typeface="Symbol" pitchFamily="-1" charset="2"/>
              </a:rPr>
              <a:t>S/A</a:t>
            </a:r>
            <a:r>
              <a:rPr lang="en-US" baseline="30000">
                <a:latin typeface="Times New Roman" pitchFamily="-1" charset="0"/>
                <a:sym typeface="Symbol" pitchFamily="-1" charset="2"/>
              </a:rPr>
              <a:t> 2</a:t>
            </a:r>
            <a:r>
              <a:rPr lang="en-US">
                <a:latin typeface="Times New Roman" pitchFamily="-1" charset="0"/>
                <a:sym typeface="Symbol" pitchFamily="-1" charset="2"/>
              </a:rPr>
              <a:t>),  where</a:t>
            </a:r>
          </a:p>
          <a:p>
            <a:pPr lvl="1"/>
            <a:r>
              <a:rPr lang="en-US">
                <a:latin typeface="Times New Roman" pitchFamily="-1" charset="0"/>
                <a:sym typeface="Symbol" pitchFamily="-1" charset="2"/>
              </a:rPr>
              <a:t></a:t>
            </a:r>
            <a:r>
              <a:rPr lang="en-US" baseline="-25000">
                <a:latin typeface="Times New Roman" pitchFamily="-1" charset="0"/>
                <a:sym typeface="Symbol" pitchFamily="-1" charset="2"/>
              </a:rPr>
              <a:t>A</a:t>
            </a:r>
            <a:r>
              <a:rPr lang="en-US" baseline="30000">
                <a:latin typeface="Times New Roman" pitchFamily="-1" charset="0"/>
                <a:sym typeface="Symbol" pitchFamily="-1" charset="2"/>
              </a:rPr>
              <a:t> 2</a:t>
            </a:r>
            <a:r>
              <a:rPr lang="en-US">
                <a:latin typeface="Times New Roman" pitchFamily="-1" charset="0"/>
                <a:sym typeface="Symbol" pitchFamily="-1" charset="2"/>
              </a:rPr>
              <a:t> is the variance due to user modeling</a:t>
            </a:r>
          </a:p>
          <a:p>
            <a:pPr lvl="1"/>
            <a:r>
              <a:rPr lang="en-US">
                <a:latin typeface="Times New Roman" pitchFamily="-1" charset="0"/>
                <a:sym typeface="Symbol" pitchFamily="-1" charset="2"/>
              </a:rPr>
              <a:t></a:t>
            </a:r>
            <a:r>
              <a:rPr lang="en-US" baseline="-25000">
                <a:latin typeface="Times New Roman" pitchFamily="-1" charset="0"/>
                <a:sym typeface="Symbol" pitchFamily="-1" charset="2"/>
              </a:rPr>
              <a:t>S/A</a:t>
            </a:r>
            <a:r>
              <a:rPr lang="en-US" baseline="30000">
                <a:latin typeface="Times New Roman" pitchFamily="-1" charset="0"/>
                <a:sym typeface="Symbol" pitchFamily="-1" charset="2"/>
              </a:rPr>
              <a:t> 2</a:t>
            </a:r>
            <a:r>
              <a:rPr lang="en-US">
                <a:latin typeface="Times New Roman" pitchFamily="-1" charset="0"/>
                <a:sym typeface="Symbol" pitchFamily="-1" charset="2"/>
              </a:rPr>
              <a:t> is the random variance among participants</a:t>
            </a:r>
          </a:p>
          <a:p>
            <a:r>
              <a:rPr lang="en-US">
                <a:latin typeface="Times New Roman" pitchFamily="-1" charset="0"/>
              </a:rPr>
              <a:t>Typical </a:t>
            </a:r>
            <a:r>
              <a:rPr lang="en-US">
                <a:latin typeface="Times New Roman" pitchFamily="-1" charset="0"/>
                <a:sym typeface="Symbol" pitchFamily="-1" charset="2"/>
              </a:rPr>
              <a:t></a:t>
            </a:r>
            <a:r>
              <a:rPr lang="en-US" baseline="30000">
                <a:latin typeface="Times New Roman" pitchFamily="-1" charset="0"/>
                <a:sym typeface="Symbol" pitchFamily="-1" charset="2"/>
              </a:rPr>
              <a:t>2</a:t>
            </a:r>
            <a:r>
              <a:rPr lang="en-US">
                <a:latin typeface="Times New Roman" pitchFamily="-1" charset="0"/>
              </a:rPr>
              <a:t> for social science effects:</a:t>
            </a:r>
            <a:endParaRPr lang="en-US">
              <a:latin typeface="Times New Roman" pitchFamily="-1" charset="0"/>
              <a:sym typeface="Symbol" pitchFamily="-1" charset="2"/>
            </a:endParaRPr>
          </a:p>
          <a:p>
            <a:pPr lvl="1"/>
            <a:r>
              <a:rPr lang="en-US">
                <a:latin typeface="Times New Roman" pitchFamily="-1" charset="0"/>
              </a:rPr>
              <a:t>.01 small, .06 medium, ≥ .15 large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4211">
                                            <p:txEl>
                                              <p:pRg st="0" end="0"/>
                                            </p:txEl>
                                          </p:spTgt>
                                        </p:tgtEl>
                                        <p:attrNameLst>
                                          <p:attrName>style.visibility</p:attrName>
                                        </p:attrNameLst>
                                      </p:cBhvr>
                                      <p:to>
                                        <p:strVal val="visible"/>
                                      </p:to>
                                    </p:set>
                                    <p:animEffect transition="in" filter="wipe(left)">
                                      <p:cBhvr>
                                        <p:cTn id="7" dur="500"/>
                                        <p:tgtEl>
                                          <p:spTgt spid="942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4211">
                                            <p:txEl>
                                              <p:pRg st="2" end="2"/>
                                            </p:txEl>
                                          </p:spTgt>
                                        </p:tgtEl>
                                        <p:attrNameLst>
                                          <p:attrName>style.visibility</p:attrName>
                                        </p:attrNameLst>
                                      </p:cBhvr>
                                      <p:to>
                                        <p:strVal val="visible"/>
                                      </p:to>
                                    </p:set>
                                    <p:animEffect transition="in" filter="wipe(left)">
                                      <p:cBhvr>
                                        <p:cTn id="12" dur="500"/>
                                        <p:tgtEl>
                                          <p:spTgt spid="9421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4211">
                                            <p:txEl>
                                              <p:pRg st="3" end="3"/>
                                            </p:txEl>
                                          </p:spTgt>
                                        </p:tgtEl>
                                        <p:attrNameLst>
                                          <p:attrName>style.visibility</p:attrName>
                                        </p:attrNameLst>
                                      </p:cBhvr>
                                      <p:to>
                                        <p:strVal val="visible"/>
                                      </p:to>
                                    </p:set>
                                    <p:animEffect transition="in" filter="wipe(left)">
                                      <p:cBhvr>
                                        <p:cTn id="17" dur="500"/>
                                        <p:tgtEl>
                                          <p:spTgt spid="94211">
                                            <p:txEl>
                                              <p:pRg st="3" end="3"/>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94211">
                                            <p:txEl>
                                              <p:pRg st="4" end="4"/>
                                            </p:txEl>
                                          </p:spTgt>
                                        </p:tgtEl>
                                        <p:attrNameLst>
                                          <p:attrName>style.visibility</p:attrName>
                                        </p:attrNameLst>
                                      </p:cBhvr>
                                      <p:to>
                                        <p:strVal val="visible"/>
                                      </p:to>
                                    </p:set>
                                    <p:animEffect transition="in" filter="wipe(left)">
                                      <p:cBhvr>
                                        <p:cTn id="20" dur="500"/>
                                        <p:tgtEl>
                                          <p:spTgt spid="94211">
                                            <p:txEl>
                                              <p:pRg st="4" end="4"/>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94211">
                                            <p:txEl>
                                              <p:pRg st="5" end="5"/>
                                            </p:txEl>
                                          </p:spTgt>
                                        </p:tgtEl>
                                        <p:attrNameLst>
                                          <p:attrName>style.visibility</p:attrName>
                                        </p:attrNameLst>
                                      </p:cBhvr>
                                      <p:to>
                                        <p:strVal val="visible"/>
                                      </p:to>
                                    </p:set>
                                    <p:animEffect transition="in" filter="wipe(left)">
                                      <p:cBhvr>
                                        <p:cTn id="23" dur="500"/>
                                        <p:tgtEl>
                                          <p:spTgt spid="94211">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94211">
                                            <p:txEl>
                                              <p:pRg st="6" end="6"/>
                                            </p:txEl>
                                          </p:spTgt>
                                        </p:tgtEl>
                                        <p:attrNameLst>
                                          <p:attrName>style.visibility</p:attrName>
                                        </p:attrNameLst>
                                      </p:cBhvr>
                                      <p:to>
                                        <p:strVal val="visible"/>
                                      </p:to>
                                    </p:set>
                                    <p:animEffect transition="in" filter="wipe(left)">
                                      <p:cBhvr>
                                        <p:cTn id="28" dur="500"/>
                                        <p:tgtEl>
                                          <p:spTgt spid="94211">
                                            <p:txEl>
                                              <p:pRg st="6" end="6"/>
                                            </p:tx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94211">
                                            <p:txEl>
                                              <p:pRg st="7" end="7"/>
                                            </p:txEl>
                                          </p:spTgt>
                                        </p:tgtEl>
                                        <p:attrNameLst>
                                          <p:attrName>style.visibility</p:attrName>
                                        </p:attrNameLst>
                                      </p:cBhvr>
                                      <p:to>
                                        <p:strVal val="visible"/>
                                      </p:to>
                                    </p:set>
                                    <p:animEffect transition="in" filter="wipe(left)">
                                      <p:cBhvr>
                                        <p:cTn id="31" dur="500"/>
                                        <p:tgtEl>
                                          <p:spTgt spid="9421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1" grpId="0" build="p" autoUpdateAnimBg="0"/>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a:t>26 June 2007</a:t>
            </a:r>
          </a:p>
        </p:txBody>
      </p:sp>
      <p:sp>
        <p:nvSpPr>
          <p:cNvPr id="6" name="Footer Placeholder 5"/>
          <p:cNvSpPr>
            <a:spLocks noGrp="1"/>
          </p:cNvSpPr>
          <p:nvPr>
            <p:ph type="ftr" sz="quarter" idx="11"/>
          </p:nvPr>
        </p:nvSpPr>
        <p:spPr/>
        <p:txBody>
          <a:bodyPr/>
          <a:lstStyle/>
          <a:p>
            <a:r>
              <a:rPr lang="en-US"/>
              <a:t>UM-07 tutorial 3: Chin </a:t>
            </a:r>
          </a:p>
        </p:txBody>
      </p:sp>
      <p:sp>
        <p:nvSpPr>
          <p:cNvPr id="7" name="Slide Number Placeholder 6"/>
          <p:cNvSpPr>
            <a:spLocks noGrp="1"/>
          </p:cNvSpPr>
          <p:nvPr>
            <p:ph type="sldNum" sz="quarter" idx="12"/>
          </p:nvPr>
        </p:nvSpPr>
        <p:spPr/>
        <p:txBody>
          <a:bodyPr/>
          <a:lstStyle/>
          <a:p>
            <a:fld id="{223DCB6F-0D4D-E846-82F3-D8B0B8B12612}" type="slidenum">
              <a:rPr lang="en-US"/>
              <a:pPr/>
              <a:t>3</a:t>
            </a:fld>
            <a:endParaRPr lang="en-US"/>
          </a:p>
        </p:txBody>
      </p:sp>
      <p:sp>
        <p:nvSpPr>
          <p:cNvPr id="35842" name="Rectangle 2"/>
          <p:cNvSpPr>
            <a:spLocks noGrp="1" noChangeArrowheads="1"/>
          </p:cNvSpPr>
          <p:nvPr>
            <p:ph type="title"/>
          </p:nvPr>
        </p:nvSpPr>
        <p:spPr>
          <a:noFill/>
          <a:ln/>
        </p:spPr>
        <p:txBody>
          <a:bodyPr lIns="92075" tIns="46038" rIns="92075" bIns="46038"/>
          <a:lstStyle/>
          <a:p>
            <a:r>
              <a:rPr lang="en-US">
                <a:latin typeface="Times New Roman" pitchFamily="-1" charset="0"/>
              </a:rPr>
              <a:t>Agenda</a:t>
            </a:r>
          </a:p>
        </p:txBody>
      </p:sp>
      <p:sp>
        <p:nvSpPr>
          <p:cNvPr id="35843" name="Rectangle 3"/>
          <p:cNvSpPr>
            <a:spLocks noGrp="1" noChangeArrowheads="1"/>
          </p:cNvSpPr>
          <p:nvPr>
            <p:ph type="body" sz="half" idx="1"/>
          </p:nvPr>
        </p:nvSpPr>
        <p:spPr>
          <a:noFill/>
          <a:ln/>
        </p:spPr>
        <p:txBody>
          <a:bodyPr lIns="182562" tIns="46038" rIns="182562" bIns="46038" anchor="t"/>
          <a:lstStyle/>
          <a:p>
            <a:pPr>
              <a:buClr>
                <a:schemeClr val="tx1"/>
              </a:buClr>
              <a:buFontTx/>
              <a:buNone/>
            </a:pPr>
            <a:r>
              <a:rPr lang="en-US">
                <a:latin typeface="Times New Roman" pitchFamily="-1" charset="0"/>
              </a:rPr>
              <a:t>I. Experiment Design</a:t>
            </a:r>
            <a:endParaRPr lang="en-US" sz="2000">
              <a:latin typeface="Times New Roman" pitchFamily="-1" charset="0"/>
            </a:endParaRPr>
          </a:p>
          <a:p>
            <a:pPr lvl="1">
              <a:buClr>
                <a:schemeClr val="tx1"/>
              </a:buClr>
              <a:buFont typeface="Wingdings 3" pitchFamily="-1" charset="2"/>
              <a:buNone/>
            </a:pPr>
            <a:r>
              <a:rPr lang="en-US" sz="2000">
                <a:latin typeface="Times New Roman" pitchFamily="-1" charset="0"/>
              </a:rPr>
              <a:t>  A. Independent vs. dependent variables</a:t>
            </a:r>
          </a:p>
          <a:p>
            <a:pPr lvl="1">
              <a:buClr>
                <a:schemeClr val="tx1"/>
              </a:buClr>
              <a:buFont typeface="Wingdings 3" pitchFamily="-1" charset="2"/>
              <a:buNone/>
            </a:pPr>
            <a:r>
              <a:rPr lang="en-US" sz="2000">
                <a:latin typeface="Times New Roman" pitchFamily="-1" charset="0"/>
              </a:rPr>
              <a:t>  B. Nuisance variables</a:t>
            </a:r>
          </a:p>
          <a:p>
            <a:pPr lvl="1">
              <a:buClr>
                <a:schemeClr val="tx1"/>
              </a:buClr>
              <a:buFont typeface="Wingdings 3" pitchFamily="-1" charset="2"/>
              <a:buNone/>
            </a:pPr>
            <a:r>
              <a:rPr lang="en-US" sz="2000">
                <a:latin typeface="Times New Roman" pitchFamily="-1" charset="0"/>
              </a:rPr>
              <a:t>  C. Between-subjects vs. within-subjects designs</a:t>
            </a:r>
          </a:p>
          <a:p>
            <a:pPr lvl="1">
              <a:buClr>
                <a:schemeClr val="tx1"/>
              </a:buClr>
              <a:buFont typeface="Wingdings 3" pitchFamily="-1" charset="2"/>
              <a:buNone/>
            </a:pPr>
            <a:r>
              <a:rPr lang="en-US" sz="2000">
                <a:latin typeface="Times New Roman" pitchFamily="-1" charset="0"/>
              </a:rPr>
              <a:t>  D. Estimating sensitivity</a:t>
            </a:r>
          </a:p>
          <a:p>
            <a:pPr lvl="1">
              <a:buClr>
                <a:schemeClr val="tx1"/>
              </a:buClr>
              <a:buFont typeface="Wingdings 3" pitchFamily="-1" charset="2"/>
              <a:buNone/>
            </a:pPr>
            <a:r>
              <a:rPr lang="en-US" sz="2000">
                <a:latin typeface="Times New Roman" pitchFamily="-1" charset="0"/>
              </a:rPr>
              <a:t>  E. Factorial designs</a:t>
            </a:r>
          </a:p>
          <a:p>
            <a:pPr lvl="1">
              <a:buClr>
                <a:schemeClr val="tx1"/>
              </a:buClr>
              <a:buFont typeface="Wingdings 3" pitchFamily="-1" charset="2"/>
              <a:buNone/>
            </a:pPr>
            <a:r>
              <a:rPr lang="en-US" sz="2000">
                <a:latin typeface="Times New Roman" pitchFamily="-1" charset="0"/>
              </a:rPr>
              <a:t>  F. Caveats</a:t>
            </a:r>
          </a:p>
        </p:txBody>
      </p:sp>
      <p:sp>
        <p:nvSpPr>
          <p:cNvPr id="35844" name="Rectangle 4"/>
          <p:cNvSpPr>
            <a:spLocks noGrp="1" noChangeArrowheads="1"/>
          </p:cNvSpPr>
          <p:nvPr>
            <p:ph type="body" sz="half" idx="2"/>
          </p:nvPr>
        </p:nvSpPr>
        <p:spPr>
          <a:xfrm>
            <a:off x="4648200" y="1981200"/>
            <a:ext cx="3962400" cy="4114800"/>
          </a:xfrm>
        </p:spPr>
        <p:txBody>
          <a:bodyPr/>
          <a:lstStyle/>
          <a:p>
            <a:pPr>
              <a:buClr>
                <a:schemeClr val="tx1"/>
              </a:buClr>
              <a:buFontTx/>
              <a:buNone/>
            </a:pPr>
            <a:r>
              <a:rPr lang="en-US">
                <a:latin typeface="Times New Roman" pitchFamily="-1" charset="0"/>
              </a:rPr>
              <a:t>II. Running Experiments</a:t>
            </a:r>
          </a:p>
          <a:p>
            <a:pPr lvl="1">
              <a:buClr>
                <a:schemeClr val="tx1"/>
              </a:buClr>
              <a:buFont typeface="Wingdings 3" pitchFamily="-1" charset="2"/>
              <a:buNone/>
            </a:pPr>
            <a:r>
              <a:rPr lang="en-US" sz="1800">
                <a:latin typeface="Times New Roman" pitchFamily="-1" charset="0"/>
              </a:rPr>
              <a:t>  </a:t>
            </a:r>
            <a:r>
              <a:rPr lang="en-US" sz="2000">
                <a:latin typeface="Times New Roman" pitchFamily="-1" charset="0"/>
              </a:rPr>
              <a:t>A. Participants</a:t>
            </a:r>
          </a:p>
          <a:p>
            <a:pPr lvl="1">
              <a:buClr>
                <a:schemeClr val="tx1"/>
              </a:buClr>
              <a:buFont typeface="Wingdings 3" pitchFamily="-1" charset="2"/>
              <a:buNone/>
            </a:pPr>
            <a:r>
              <a:rPr lang="en-US" sz="2000">
                <a:latin typeface="Times New Roman" pitchFamily="-1" charset="0"/>
              </a:rPr>
              <a:t>  B. Controlling the environment</a:t>
            </a:r>
          </a:p>
          <a:p>
            <a:pPr lvl="1">
              <a:buClr>
                <a:schemeClr val="tx1"/>
              </a:buClr>
              <a:buFont typeface="Wingdings 3" pitchFamily="-1" charset="2"/>
              <a:buNone/>
            </a:pPr>
            <a:r>
              <a:rPr lang="en-US" sz="2000">
                <a:latin typeface="Times New Roman" pitchFamily="-1" charset="0"/>
              </a:rPr>
              <a:t>  C. Recording data</a:t>
            </a:r>
          </a:p>
          <a:p>
            <a:pPr>
              <a:buClr>
                <a:schemeClr val="tx1"/>
              </a:buClr>
              <a:buFontTx/>
              <a:buNone/>
            </a:pPr>
            <a:r>
              <a:rPr lang="en-US">
                <a:latin typeface="Times New Roman" pitchFamily="-1" charset="0"/>
              </a:rPr>
              <a:t>III. Experiment Analysis</a:t>
            </a:r>
          </a:p>
          <a:p>
            <a:pPr lvl="1">
              <a:buClr>
                <a:schemeClr val="tx1"/>
              </a:buClr>
              <a:buFont typeface="Wingdings 3" pitchFamily="-1" charset="2"/>
              <a:buNone/>
            </a:pPr>
            <a:r>
              <a:rPr lang="en-US" sz="2000">
                <a:latin typeface="Times New Roman" pitchFamily="-1" charset="0"/>
              </a:rPr>
              <a:t>  A. Means and variance</a:t>
            </a:r>
          </a:p>
          <a:p>
            <a:pPr lvl="1">
              <a:buClr>
                <a:schemeClr val="tx1"/>
              </a:buClr>
              <a:buFont typeface="Wingdings 3" pitchFamily="-1" charset="2"/>
              <a:buNone/>
            </a:pPr>
            <a:r>
              <a:rPr lang="en-US" sz="2000">
                <a:latin typeface="Times New Roman" pitchFamily="-1" charset="0"/>
              </a:rPr>
              <a:t>  B. Statistical tests</a:t>
            </a:r>
          </a:p>
          <a:p>
            <a:pPr lvl="1">
              <a:buClr>
                <a:schemeClr val="tx1"/>
              </a:buClr>
              <a:buFont typeface="Wingdings 3" pitchFamily="-1" charset="2"/>
              <a:buNone/>
            </a:pPr>
            <a:r>
              <a:rPr lang="en-US" sz="2000">
                <a:latin typeface="Times New Roman" pitchFamily="-1" charset="0"/>
              </a:rPr>
              <a:t>  C. ANOVA</a:t>
            </a:r>
          </a:p>
          <a:p>
            <a:pPr lvl="1">
              <a:buClr>
                <a:schemeClr val="tx1"/>
              </a:buClr>
              <a:buFont typeface="Wingdings 3" pitchFamily="-1" charset="2"/>
              <a:buNone/>
            </a:pPr>
            <a:r>
              <a:rPr lang="en-US" sz="2000">
                <a:latin typeface="Times New Roman" pitchFamily="-1" charset="0"/>
              </a:rPr>
              <a:t>  D. Explained variance</a:t>
            </a:r>
          </a:p>
          <a:p>
            <a:pPr>
              <a:buClr>
                <a:schemeClr val="tx1"/>
              </a:buClr>
              <a:buFontTx/>
              <a:buNone/>
            </a:pPr>
            <a:r>
              <a:rPr lang="en-US" sz="2400">
                <a:latin typeface="Times New Roman" pitchFamily="-1" charset="0"/>
              </a:rPr>
              <a:t>IV. Summary</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Effect transition="in" filter="wipe(left)">
                                      <p:cBhvr>
                                        <p:cTn id="7" dur="500"/>
                                        <p:tgtEl>
                                          <p:spTgt spid="358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5843">
                                            <p:txEl>
                                              <p:pRg st="1" end="1"/>
                                            </p:txEl>
                                          </p:spTgt>
                                        </p:tgtEl>
                                        <p:attrNameLst>
                                          <p:attrName>style.visibility</p:attrName>
                                        </p:attrNameLst>
                                      </p:cBhvr>
                                      <p:to>
                                        <p:strVal val="visible"/>
                                      </p:to>
                                    </p:set>
                                    <p:animEffect transition="in" filter="wipe(left)">
                                      <p:cBhvr>
                                        <p:cTn id="12" dur="500"/>
                                        <p:tgtEl>
                                          <p:spTgt spid="358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5843">
                                            <p:txEl>
                                              <p:pRg st="2" end="2"/>
                                            </p:txEl>
                                          </p:spTgt>
                                        </p:tgtEl>
                                        <p:attrNameLst>
                                          <p:attrName>style.visibility</p:attrName>
                                        </p:attrNameLst>
                                      </p:cBhvr>
                                      <p:to>
                                        <p:strVal val="visible"/>
                                      </p:to>
                                    </p:set>
                                    <p:animEffect transition="in" filter="wipe(left)">
                                      <p:cBhvr>
                                        <p:cTn id="17" dur="500"/>
                                        <p:tgtEl>
                                          <p:spTgt spid="3584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5843">
                                            <p:txEl>
                                              <p:pRg st="3" end="3"/>
                                            </p:txEl>
                                          </p:spTgt>
                                        </p:tgtEl>
                                        <p:attrNameLst>
                                          <p:attrName>style.visibility</p:attrName>
                                        </p:attrNameLst>
                                      </p:cBhvr>
                                      <p:to>
                                        <p:strVal val="visible"/>
                                      </p:to>
                                    </p:set>
                                    <p:animEffect transition="in" filter="wipe(left)">
                                      <p:cBhvr>
                                        <p:cTn id="22" dur="500"/>
                                        <p:tgtEl>
                                          <p:spTgt spid="3584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5843">
                                            <p:txEl>
                                              <p:pRg st="4" end="4"/>
                                            </p:txEl>
                                          </p:spTgt>
                                        </p:tgtEl>
                                        <p:attrNameLst>
                                          <p:attrName>style.visibility</p:attrName>
                                        </p:attrNameLst>
                                      </p:cBhvr>
                                      <p:to>
                                        <p:strVal val="visible"/>
                                      </p:to>
                                    </p:set>
                                    <p:animEffect transition="in" filter="wipe(left)">
                                      <p:cBhvr>
                                        <p:cTn id="27" dur="500"/>
                                        <p:tgtEl>
                                          <p:spTgt spid="3584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5843">
                                            <p:txEl>
                                              <p:pRg st="5" end="5"/>
                                            </p:txEl>
                                          </p:spTgt>
                                        </p:tgtEl>
                                        <p:attrNameLst>
                                          <p:attrName>style.visibility</p:attrName>
                                        </p:attrNameLst>
                                      </p:cBhvr>
                                      <p:to>
                                        <p:strVal val="visible"/>
                                      </p:to>
                                    </p:set>
                                    <p:animEffect transition="in" filter="wipe(left)">
                                      <p:cBhvr>
                                        <p:cTn id="32" dur="500"/>
                                        <p:tgtEl>
                                          <p:spTgt spid="3584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5843">
                                            <p:txEl>
                                              <p:pRg st="6" end="6"/>
                                            </p:txEl>
                                          </p:spTgt>
                                        </p:tgtEl>
                                        <p:attrNameLst>
                                          <p:attrName>style.visibility</p:attrName>
                                        </p:attrNameLst>
                                      </p:cBhvr>
                                      <p:to>
                                        <p:strVal val="visible"/>
                                      </p:to>
                                    </p:set>
                                    <p:animEffect transition="in" filter="wipe(left)">
                                      <p:cBhvr>
                                        <p:cTn id="37" dur="500"/>
                                        <p:tgtEl>
                                          <p:spTgt spid="3584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5844">
                                            <p:txEl>
                                              <p:pRg st="0" end="0"/>
                                            </p:txEl>
                                          </p:spTgt>
                                        </p:tgtEl>
                                        <p:attrNameLst>
                                          <p:attrName>style.visibility</p:attrName>
                                        </p:attrNameLst>
                                      </p:cBhvr>
                                      <p:to>
                                        <p:strVal val="visible"/>
                                      </p:to>
                                    </p:set>
                                    <p:animEffect transition="in" filter="wipe(left)">
                                      <p:cBhvr>
                                        <p:cTn id="42" dur="500"/>
                                        <p:tgtEl>
                                          <p:spTgt spid="35844">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35844">
                                            <p:txEl>
                                              <p:pRg st="1" end="1"/>
                                            </p:txEl>
                                          </p:spTgt>
                                        </p:tgtEl>
                                        <p:attrNameLst>
                                          <p:attrName>style.visibility</p:attrName>
                                        </p:attrNameLst>
                                      </p:cBhvr>
                                      <p:to>
                                        <p:strVal val="visible"/>
                                      </p:to>
                                    </p:set>
                                    <p:animEffect transition="in" filter="wipe(left)">
                                      <p:cBhvr>
                                        <p:cTn id="47" dur="500"/>
                                        <p:tgtEl>
                                          <p:spTgt spid="35844">
                                            <p:txEl>
                                              <p:pRg st="1" end="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35844">
                                            <p:txEl>
                                              <p:pRg st="2" end="2"/>
                                            </p:txEl>
                                          </p:spTgt>
                                        </p:tgtEl>
                                        <p:attrNameLst>
                                          <p:attrName>style.visibility</p:attrName>
                                        </p:attrNameLst>
                                      </p:cBhvr>
                                      <p:to>
                                        <p:strVal val="visible"/>
                                      </p:to>
                                    </p:set>
                                    <p:animEffect transition="in" filter="wipe(left)">
                                      <p:cBhvr>
                                        <p:cTn id="52" dur="500"/>
                                        <p:tgtEl>
                                          <p:spTgt spid="35844">
                                            <p:txEl>
                                              <p:pRg st="2" end="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35844">
                                            <p:txEl>
                                              <p:pRg st="3" end="3"/>
                                            </p:txEl>
                                          </p:spTgt>
                                        </p:tgtEl>
                                        <p:attrNameLst>
                                          <p:attrName>style.visibility</p:attrName>
                                        </p:attrNameLst>
                                      </p:cBhvr>
                                      <p:to>
                                        <p:strVal val="visible"/>
                                      </p:to>
                                    </p:set>
                                    <p:animEffect transition="in" filter="wipe(left)">
                                      <p:cBhvr>
                                        <p:cTn id="57" dur="500"/>
                                        <p:tgtEl>
                                          <p:spTgt spid="35844">
                                            <p:txEl>
                                              <p:pRg st="3" end="3"/>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35844">
                                            <p:txEl>
                                              <p:pRg st="4" end="4"/>
                                            </p:txEl>
                                          </p:spTgt>
                                        </p:tgtEl>
                                        <p:attrNameLst>
                                          <p:attrName>style.visibility</p:attrName>
                                        </p:attrNameLst>
                                      </p:cBhvr>
                                      <p:to>
                                        <p:strVal val="visible"/>
                                      </p:to>
                                    </p:set>
                                    <p:animEffect transition="in" filter="wipe(left)">
                                      <p:cBhvr>
                                        <p:cTn id="62" dur="500"/>
                                        <p:tgtEl>
                                          <p:spTgt spid="35844">
                                            <p:txEl>
                                              <p:pRg st="4" end="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35844">
                                            <p:txEl>
                                              <p:pRg st="5" end="5"/>
                                            </p:txEl>
                                          </p:spTgt>
                                        </p:tgtEl>
                                        <p:attrNameLst>
                                          <p:attrName>style.visibility</p:attrName>
                                        </p:attrNameLst>
                                      </p:cBhvr>
                                      <p:to>
                                        <p:strVal val="visible"/>
                                      </p:to>
                                    </p:set>
                                    <p:animEffect transition="in" filter="wipe(left)">
                                      <p:cBhvr>
                                        <p:cTn id="67" dur="500"/>
                                        <p:tgtEl>
                                          <p:spTgt spid="35844">
                                            <p:txEl>
                                              <p:pRg st="5" end="5"/>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35844">
                                            <p:txEl>
                                              <p:pRg st="6" end="6"/>
                                            </p:txEl>
                                          </p:spTgt>
                                        </p:tgtEl>
                                        <p:attrNameLst>
                                          <p:attrName>style.visibility</p:attrName>
                                        </p:attrNameLst>
                                      </p:cBhvr>
                                      <p:to>
                                        <p:strVal val="visible"/>
                                      </p:to>
                                    </p:set>
                                    <p:animEffect transition="in" filter="wipe(left)">
                                      <p:cBhvr>
                                        <p:cTn id="72" dur="500"/>
                                        <p:tgtEl>
                                          <p:spTgt spid="35844">
                                            <p:txEl>
                                              <p:pRg st="6" end="6"/>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grpId="0" nodeType="clickEffect">
                                  <p:stCondLst>
                                    <p:cond delay="0"/>
                                  </p:stCondLst>
                                  <p:childTnLst>
                                    <p:set>
                                      <p:cBhvr>
                                        <p:cTn id="76" dur="1" fill="hold">
                                          <p:stCondLst>
                                            <p:cond delay="0"/>
                                          </p:stCondLst>
                                        </p:cTn>
                                        <p:tgtEl>
                                          <p:spTgt spid="35844">
                                            <p:txEl>
                                              <p:pRg st="7" end="7"/>
                                            </p:txEl>
                                          </p:spTgt>
                                        </p:tgtEl>
                                        <p:attrNameLst>
                                          <p:attrName>style.visibility</p:attrName>
                                        </p:attrNameLst>
                                      </p:cBhvr>
                                      <p:to>
                                        <p:strVal val="visible"/>
                                      </p:to>
                                    </p:set>
                                    <p:animEffect transition="in" filter="wipe(left)">
                                      <p:cBhvr>
                                        <p:cTn id="77" dur="500"/>
                                        <p:tgtEl>
                                          <p:spTgt spid="35844">
                                            <p:txEl>
                                              <p:pRg st="7" end="7"/>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grpId="0" nodeType="clickEffect">
                                  <p:stCondLst>
                                    <p:cond delay="0"/>
                                  </p:stCondLst>
                                  <p:childTnLst>
                                    <p:set>
                                      <p:cBhvr>
                                        <p:cTn id="81" dur="1" fill="hold">
                                          <p:stCondLst>
                                            <p:cond delay="0"/>
                                          </p:stCondLst>
                                        </p:cTn>
                                        <p:tgtEl>
                                          <p:spTgt spid="35844">
                                            <p:txEl>
                                              <p:pRg st="8" end="8"/>
                                            </p:txEl>
                                          </p:spTgt>
                                        </p:tgtEl>
                                        <p:attrNameLst>
                                          <p:attrName>style.visibility</p:attrName>
                                        </p:attrNameLst>
                                      </p:cBhvr>
                                      <p:to>
                                        <p:strVal val="visible"/>
                                      </p:to>
                                    </p:set>
                                    <p:animEffect transition="in" filter="wipe(left)">
                                      <p:cBhvr>
                                        <p:cTn id="82" dur="500"/>
                                        <p:tgtEl>
                                          <p:spTgt spid="35844">
                                            <p:txEl>
                                              <p:pRg st="8" end="8"/>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grpId="0" nodeType="clickEffect">
                                  <p:stCondLst>
                                    <p:cond delay="0"/>
                                  </p:stCondLst>
                                  <p:childTnLst>
                                    <p:set>
                                      <p:cBhvr>
                                        <p:cTn id="86" dur="1" fill="hold">
                                          <p:stCondLst>
                                            <p:cond delay="0"/>
                                          </p:stCondLst>
                                        </p:cTn>
                                        <p:tgtEl>
                                          <p:spTgt spid="35844">
                                            <p:txEl>
                                              <p:pRg st="9" end="9"/>
                                            </p:txEl>
                                          </p:spTgt>
                                        </p:tgtEl>
                                        <p:attrNameLst>
                                          <p:attrName>style.visibility</p:attrName>
                                        </p:attrNameLst>
                                      </p:cBhvr>
                                      <p:to>
                                        <p:strVal val="visible"/>
                                      </p:to>
                                    </p:set>
                                    <p:animEffect transition="in" filter="wipe(left)">
                                      <p:cBhvr>
                                        <p:cTn id="87" dur="500"/>
                                        <p:tgtEl>
                                          <p:spTgt spid="3584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p:bldP spid="35844" grpId="0" build="p"/>
    </p:bld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Date Placeholder 4"/>
          <p:cNvSpPr>
            <a:spLocks noGrp="1"/>
          </p:cNvSpPr>
          <p:nvPr>
            <p:ph type="dt" sz="half" idx="10"/>
          </p:nvPr>
        </p:nvSpPr>
        <p:spPr/>
        <p:txBody>
          <a:bodyPr/>
          <a:lstStyle/>
          <a:p>
            <a:r>
              <a:rPr lang="en-US"/>
              <a:t>26 June 2007</a:t>
            </a:r>
          </a:p>
        </p:txBody>
      </p:sp>
      <p:sp>
        <p:nvSpPr>
          <p:cNvPr id="8" name="Footer Placeholder 5"/>
          <p:cNvSpPr>
            <a:spLocks noGrp="1"/>
          </p:cNvSpPr>
          <p:nvPr>
            <p:ph type="ftr" sz="quarter" idx="11"/>
          </p:nvPr>
        </p:nvSpPr>
        <p:spPr/>
        <p:txBody>
          <a:bodyPr/>
          <a:lstStyle/>
          <a:p>
            <a:r>
              <a:rPr lang="en-US"/>
              <a:t>UM-07 tutorial 3: Chin </a:t>
            </a:r>
          </a:p>
        </p:txBody>
      </p:sp>
      <p:sp>
        <p:nvSpPr>
          <p:cNvPr id="9" name="Slide Number Placeholder 6"/>
          <p:cNvSpPr>
            <a:spLocks noGrp="1"/>
          </p:cNvSpPr>
          <p:nvPr>
            <p:ph type="sldNum" sz="quarter" idx="12"/>
          </p:nvPr>
        </p:nvSpPr>
        <p:spPr/>
        <p:txBody>
          <a:bodyPr/>
          <a:lstStyle/>
          <a:p>
            <a:fld id="{454D982B-1C24-094B-A91B-653586F799B8}" type="slidenum">
              <a:rPr lang="en-US"/>
              <a:pPr/>
              <a:t>30</a:t>
            </a:fld>
            <a:endParaRPr lang="en-US"/>
          </a:p>
        </p:txBody>
      </p:sp>
      <p:sp>
        <p:nvSpPr>
          <p:cNvPr id="132103" name="Rectangle 7"/>
          <p:cNvSpPr>
            <a:spLocks noGrp="1" noChangeArrowheads="1"/>
          </p:cNvSpPr>
          <p:nvPr>
            <p:ph type="title"/>
          </p:nvPr>
        </p:nvSpPr>
        <p:spPr/>
        <p:txBody>
          <a:bodyPr/>
          <a:lstStyle/>
          <a:p>
            <a:r>
              <a:rPr lang="en-US">
                <a:latin typeface="Times New Roman" pitchFamily="-1" charset="0"/>
              </a:rPr>
              <a:t>Power Tradeoffs</a:t>
            </a:r>
          </a:p>
        </p:txBody>
      </p:sp>
      <p:sp>
        <p:nvSpPr>
          <p:cNvPr id="132104" name="Rectangle 8"/>
          <p:cNvSpPr>
            <a:spLocks noGrp="1" noChangeArrowheads="1"/>
          </p:cNvSpPr>
          <p:nvPr>
            <p:ph type="body" sz="half" idx="1"/>
          </p:nvPr>
        </p:nvSpPr>
        <p:spPr>
          <a:xfrm>
            <a:off x="685800" y="1981200"/>
            <a:ext cx="7772400" cy="762000"/>
          </a:xfrm>
        </p:spPr>
        <p:txBody>
          <a:bodyPr/>
          <a:lstStyle/>
          <a:p>
            <a:r>
              <a:rPr lang="en-US" sz="2400">
                <a:latin typeface="Times New Roman" pitchFamily="-1" charset="0"/>
              </a:rPr>
              <a:t>For better power:</a:t>
            </a:r>
            <a:r>
              <a:rPr lang="en-US">
                <a:latin typeface="Times New Roman" pitchFamily="-1" charset="0"/>
              </a:rPr>
              <a:t> </a:t>
            </a:r>
            <a:r>
              <a:rPr lang="en-US" sz="2400">
                <a:latin typeface="Times New Roman" pitchFamily="-1" charset="0"/>
              </a:rPr>
              <a:t>more participants or lower significance</a:t>
            </a:r>
          </a:p>
        </p:txBody>
      </p:sp>
      <p:graphicFrame>
        <p:nvGraphicFramePr>
          <p:cNvPr id="132107" name="Object 11"/>
          <p:cNvGraphicFramePr>
            <a:graphicFrameLocks noChangeAspect="1"/>
          </p:cNvGraphicFramePr>
          <p:nvPr/>
        </p:nvGraphicFramePr>
        <p:xfrm>
          <a:off x="685800" y="3454400"/>
          <a:ext cx="7824788" cy="2679700"/>
        </p:xfrm>
        <a:graphic>
          <a:graphicData uri="http://schemas.openxmlformats.org/presentationml/2006/ole">
            <p:oleObj spid="_x0000_s132107" name="Worksheet" r:id="rId4" imgW="7823200" imgH="2679700" progId="Excel.Sheet.8">
              <p:embed/>
            </p:oleObj>
          </a:graphicData>
        </a:graphic>
      </p:graphicFrame>
      <p:sp>
        <p:nvSpPr>
          <p:cNvPr id="132108" name="Text Box 12"/>
          <p:cNvSpPr txBox="1">
            <a:spLocks noChangeArrowheads="1"/>
          </p:cNvSpPr>
          <p:nvPr/>
        </p:nvSpPr>
        <p:spPr bwMode="auto">
          <a:xfrm>
            <a:off x="3810000" y="2895600"/>
            <a:ext cx="2895600" cy="579438"/>
          </a:xfrm>
          <a:prstGeom prst="rect">
            <a:avLst/>
          </a:prstGeom>
          <a:noFill/>
          <a:ln w="9525">
            <a:noFill/>
            <a:miter lim="800000"/>
            <a:headEnd/>
            <a:tailEnd/>
          </a:ln>
          <a:effectLst/>
        </p:spPr>
        <p:txBody>
          <a:bodyPr>
            <a:prstTxWarp prst="textNoShape">
              <a:avLst/>
            </a:prstTxWarp>
            <a:spAutoFit/>
          </a:bodyPr>
          <a:lstStyle/>
          <a:p>
            <a:pPr>
              <a:spcBef>
                <a:spcPct val="50000"/>
              </a:spcBef>
            </a:pPr>
            <a:r>
              <a:rPr kumimoji="0" lang="en-US" sz="3200">
                <a:latin typeface="Times" pitchFamily="-1" charset="0"/>
              </a:rPr>
              <a:t>Effect Size (</a:t>
            </a:r>
            <a:r>
              <a:rPr kumimoji="0" lang="en-US" sz="3200">
                <a:latin typeface="Times" pitchFamily="-1" charset="0"/>
                <a:sym typeface="Symbol" pitchFamily="-1" charset="2"/>
              </a:rPr>
              <a:t> </a:t>
            </a:r>
            <a:r>
              <a:rPr kumimoji="0" lang="en-US" sz="3200" baseline="30000">
                <a:latin typeface="Times" pitchFamily="-1" charset="0"/>
              </a:rPr>
              <a:t>2</a:t>
            </a:r>
            <a:r>
              <a:rPr kumimoji="0" lang="en-US" sz="3200">
                <a:latin typeface="Times" pitchFamily="-1" charset="0"/>
              </a:rPr>
              <a:t>)</a:t>
            </a:r>
            <a:endParaRPr kumimoji="0" lang="en-US">
              <a:latin typeface="Times" pitchFamily="-1" charset="0"/>
            </a:endParaRPr>
          </a:p>
        </p:txBody>
      </p:sp>
      <p:sp>
        <p:nvSpPr>
          <p:cNvPr id="132109" name="Line 13"/>
          <p:cNvSpPr>
            <a:spLocks noChangeShapeType="1"/>
          </p:cNvSpPr>
          <p:nvPr/>
        </p:nvSpPr>
        <p:spPr bwMode="auto">
          <a:xfrm>
            <a:off x="685800" y="2895600"/>
            <a:ext cx="7848600" cy="0"/>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2104">
                                            <p:txEl>
                                              <p:pRg st="0" end="0"/>
                                            </p:txEl>
                                          </p:spTgt>
                                        </p:tgtEl>
                                        <p:attrNameLst>
                                          <p:attrName>style.visibility</p:attrName>
                                        </p:attrNameLst>
                                      </p:cBhvr>
                                      <p:to>
                                        <p:strVal val="visible"/>
                                      </p:to>
                                    </p:set>
                                    <p:animEffect transition="in" filter="wipe(left)">
                                      <p:cBhvr>
                                        <p:cTn id="7" dur="500"/>
                                        <p:tgtEl>
                                          <p:spTgt spid="13210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132107"/>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132108"/>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13210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104" grpId="0" build="p" autoUpdateAnimBg="0"/>
      <p:bldP spid="132108" grpId="0"/>
      <p:bldP spid="132109" grpId="0" animBg="1"/>
    </p:bld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a:t>26 June 2007</a:t>
            </a:r>
          </a:p>
        </p:txBody>
      </p:sp>
      <p:sp>
        <p:nvSpPr>
          <p:cNvPr id="6" name="Footer Placeholder 5"/>
          <p:cNvSpPr>
            <a:spLocks noGrp="1"/>
          </p:cNvSpPr>
          <p:nvPr>
            <p:ph type="ftr" sz="quarter" idx="11"/>
          </p:nvPr>
        </p:nvSpPr>
        <p:spPr/>
        <p:txBody>
          <a:bodyPr/>
          <a:lstStyle/>
          <a:p>
            <a:r>
              <a:rPr lang="en-US"/>
              <a:t>UM-07 tutorial 3: Chin </a:t>
            </a:r>
          </a:p>
        </p:txBody>
      </p:sp>
      <p:sp>
        <p:nvSpPr>
          <p:cNvPr id="7" name="Slide Number Placeholder 6"/>
          <p:cNvSpPr>
            <a:spLocks noGrp="1"/>
          </p:cNvSpPr>
          <p:nvPr>
            <p:ph type="sldNum" sz="quarter" idx="12"/>
          </p:nvPr>
        </p:nvSpPr>
        <p:spPr/>
        <p:txBody>
          <a:bodyPr/>
          <a:lstStyle/>
          <a:p>
            <a:fld id="{139085B7-32A3-154D-A725-7CD03CF6795D}" type="slidenum">
              <a:rPr lang="en-US"/>
              <a:pPr/>
              <a:t>31</a:t>
            </a:fld>
            <a:endParaRPr lang="en-US"/>
          </a:p>
        </p:txBody>
      </p:sp>
      <p:sp>
        <p:nvSpPr>
          <p:cNvPr id="45058" name="Rectangle 2"/>
          <p:cNvSpPr>
            <a:spLocks noGrp="1" noChangeArrowheads="1"/>
          </p:cNvSpPr>
          <p:nvPr>
            <p:ph type="title"/>
          </p:nvPr>
        </p:nvSpPr>
        <p:spPr>
          <a:noFill/>
          <a:ln/>
        </p:spPr>
        <p:txBody>
          <a:bodyPr lIns="92075" tIns="46038" rIns="92075" bIns="46038"/>
          <a:lstStyle/>
          <a:p>
            <a:r>
              <a:rPr lang="en-US">
                <a:latin typeface="Times New Roman" pitchFamily="-1" charset="0"/>
              </a:rPr>
              <a:t>Agenda</a:t>
            </a:r>
          </a:p>
        </p:txBody>
      </p:sp>
      <p:sp>
        <p:nvSpPr>
          <p:cNvPr id="45059" name="Rectangle 3"/>
          <p:cNvSpPr>
            <a:spLocks noGrp="1" noChangeArrowheads="1"/>
          </p:cNvSpPr>
          <p:nvPr>
            <p:ph type="body" sz="half" idx="1"/>
          </p:nvPr>
        </p:nvSpPr>
        <p:spPr>
          <a:noFill/>
          <a:ln/>
        </p:spPr>
        <p:txBody>
          <a:bodyPr lIns="182562" tIns="46038" rIns="182562" bIns="46038" anchor="t"/>
          <a:lstStyle/>
          <a:p>
            <a:pPr>
              <a:buClr>
                <a:schemeClr val="tx1"/>
              </a:buClr>
              <a:buFontTx/>
              <a:buNone/>
            </a:pPr>
            <a:r>
              <a:rPr lang="en-US">
                <a:latin typeface="Times New Roman" pitchFamily="-1" charset="0"/>
              </a:rPr>
              <a:t>I. Experiment Design</a:t>
            </a:r>
          </a:p>
          <a:p>
            <a:pPr lvl="1">
              <a:buClr>
                <a:schemeClr val="tx1"/>
              </a:buClr>
              <a:buFont typeface="Wingdings 3" pitchFamily="-1" charset="2"/>
              <a:buNone/>
            </a:pPr>
            <a:r>
              <a:rPr lang="en-US" sz="2000">
                <a:latin typeface="Times New Roman" pitchFamily="-1" charset="0"/>
              </a:rPr>
              <a:t>  A. Independent vs. dependent variables</a:t>
            </a:r>
            <a:endParaRPr lang="en-US" sz="1800">
              <a:latin typeface="Times New Roman" pitchFamily="-1" charset="0"/>
            </a:endParaRPr>
          </a:p>
          <a:p>
            <a:pPr lvl="1">
              <a:buClr>
                <a:schemeClr val="tx1"/>
              </a:buClr>
              <a:buFont typeface="Wingdings 3" pitchFamily="-1" charset="2"/>
              <a:buNone/>
            </a:pPr>
            <a:r>
              <a:rPr lang="en-US" sz="2000">
                <a:latin typeface="Times New Roman" pitchFamily="-1" charset="0"/>
              </a:rPr>
              <a:t>  B. Nuisance variables</a:t>
            </a:r>
            <a:endParaRPr lang="en-US" sz="1800">
              <a:latin typeface="Times New Roman" pitchFamily="-1" charset="0"/>
            </a:endParaRPr>
          </a:p>
          <a:p>
            <a:pPr lvl="1">
              <a:buClr>
                <a:schemeClr val="tx1"/>
              </a:buClr>
              <a:buFont typeface="Wingdings 3" pitchFamily="-1" charset="2"/>
              <a:buNone/>
            </a:pPr>
            <a:r>
              <a:rPr lang="en-US" sz="2000">
                <a:latin typeface="Times New Roman" pitchFamily="-1" charset="0"/>
              </a:rPr>
              <a:t>  C. Between-subjects vs. within-subjects designs</a:t>
            </a:r>
          </a:p>
          <a:p>
            <a:pPr lvl="1">
              <a:buClr>
                <a:schemeClr val="tx1"/>
              </a:buClr>
              <a:buFont typeface="Wingdings 3" pitchFamily="-1" charset="2"/>
              <a:buNone/>
            </a:pPr>
            <a:r>
              <a:rPr lang="en-US" sz="2000">
                <a:latin typeface="Times New Roman" pitchFamily="-1" charset="0"/>
              </a:rPr>
              <a:t>  D. Estimating sensitivity</a:t>
            </a:r>
          </a:p>
          <a:p>
            <a:pPr lvl="1">
              <a:buClr>
                <a:schemeClr val="tx1"/>
              </a:buClr>
              <a:buFont typeface="Wingdings 3" pitchFamily="-1" charset="2"/>
              <a:buNone/>
            </a:pPr>
            <a:r>
              <a:rPr lang="en-US" sz="2000" b="1">
                <a:solidFill>
                  <a:srgbClr val="FF0000"/>
                </a:solidFill>
                <a:latin typeface="Times New Roman" pitchFamily="-1" charset="0"/>
              </a:rPr>
              <a:t>  E. Factorial designs</a:t>
            </a:r>
          </a:p>
          <a:p>
            <a:pPr lvl="1">
              <a:buClr>
                <a:schemeClr val="tx1"/>
              </a:buClr>
              <a:buFont typeface="Wingdings 3" pitchFamily="-1" charset="2"/>
              <a:buNone/>
            </a:pPr>
            <a:r>
              <a:rPr lang="en-US" sz="2000">
                <a:latin typeface="Times New Roman" pitchFamily="-1" charset="0"/>
              </a:rPr>
              <a:t>  F. Caveats</a:t>
            </a:r>
          </a:p>
        </p:txBody>
      </p:sp>
      <p:sp>
        <p:nvSpPr>
          <p:cNvPr id="45060" name="Rectangle 4"/>
          <p:cNvSpPr>
            <a:spLocks noGrp="1" noChangeArrowheads="1"/>
          </p:cNvSpPr>
          <p:nvPr>
            <p:ph type="body" sz="half" idx="2"/>
          </p:nvPr>
        </p:nvSpPr>
        <p:spPr>
          <a:xfrm>
            <a:off x="4648200" y="1981200"/>
            <a:ext cx="3962400" cy="4114800"/>
          </a:xfrm>
        </p:spPr>
        <p:txBody>
          <a:bodyPr/>
          <a:lstStyle/>
          <a:p>
            <a:pPr>
              <a:buClr>
                <a:schemeClr val="tx1"/>
              </a:buClr>
              <a:buFontTx/>
              <a:buNone/>
            </a:pPr>
            <a:r>
              <a:rPr lang="en-US">
                <a:latin typeface="Times New Roman" pitchFamily="-1" charset="0"/>
              </a:rPr>
              <a:t>II. Running Experiments</a:t>
            </a:r>
          </a:p>
          <a:p>
            <a:pPr lvl="1">
              <a:buClr>
                <a:schemeClr val="tx1"/>
              </a:buClr>
              <a:buFont typeface="Wingdings 3" pitchFamily="-1" charset="2"/>
              <a:buNone/>
            </a:pPr>
            <a:r>
              <a:rPr lang="en-US" sz="2000">
                <a:latin typeface="Times New Roman" pitchFamily="-1" charset="0"/>
              </a:rPr>
              <a:t>  A. Participants</a:t>
            </a:r>
          </a:p>
          <a:p>
            <a:pPr lvl="1">
              <a:buClr>
                <a:schemeClr val="tx1"/>
              </a:buClr>
              <a:buFont typeface="Wingdings 3" pitchFamily="-1" charset="2"/>
              <a:buNone/>
            </a:pPr>
            <a:r>
              <a:rPr lang="en-US" sz="2000">
                <a:latin typeface="Times New Roman" pitchFamily="-1" charset="0"/>
              </a:rPr>
              <a:t>  B. Controlling the environment</a:t>
            </a:r>
          </a:p>
          <a:p>
            <a:pPr lvl="1">
              <a:buClr>
                <a:schemeClr val="tx1"/>
              </a:buClr>
              <a:buFont typeface="Wingdings 3" pitchFamily="-1" charset="2"/>
              <a:buNone/>
            </a:pPr>
            <a:r>
              <a:rPr lang="en-US" sz="2000">
                <a:latin typeface="Times New Roman" pitchFamily="-1" charset="0"/>
              </a:rPr>
              <a:t>  C. Recording data</a:t>
            </a:r>
          </a:p>
          <a:p>
            <a:pPr>
              <a:buClr>
                <a:schemeClr val="tx1"/>
              </a:buClr>
              <a:buFontTx/>
              <a:buNone/>
            </a:pPr>
            <a:r>
              <a:rPr lang="en-US">
                <a:latin typeface="Times New Roman" pitchFamily="-1" charset="0"/>
              </a:rPr>
              <a:t>III. Experiment Analysis</a:t>
            </a:r>
          </a:p>
          <a:p>
            <a:pPr lvl="1">
              <a:buClr>
                <a:schemeClr val="tx1"/>
              </a:buClr>
              <a:buFont typeface="Wingdings 3" pitchFamily="-1" charset="2"/>
              <a:buNone/>
            </a:pPr>
            <a:r>
              <a:rPr lang="en-US" sz="2000">
                <a:latin typeface="Times New Roman" pitchFamily="-1" charset="0"/>
              </a:rPr>
              <a:t>  A. Means and variance</a:t>
            </a:r>
          </a:p>
          <a:p>
            <a:pPr lvl="1">
              <a:buClr>
                <a:schemeClr val="tx1"/>
              </a:buClr>
              <a:buFont typeface="Wingdings 3" pitchFamily="-1" charset="2"/>
              <a:buNone/>
            </a:pPr>
            <a:r>
              <a:rPr lang="en-US" sz="2000">
                <a:latin typeface="Times New Roman" pitchFamily="-1" charset="0"/>
              </a:rPr>
              <a:t>  B. Statistical tests</a:t>
            </a:r>
          </a:p>
          <a:p>
            <a:pPr lvl="1">
              <a:buClr>
                <a:schemeClr val="tx1"/>
              </a:buClr>
              <a:buFont typeface="Wingdings 3" pitchFamily="-1" charset="2"/>
              <a:buNone/>
            </a:pPr>
            <a:r>
              <a:rPr lang="en-US" sz="2000">
                <a:latin typeface="Times New Roman" pitchFamily="-1" charset="0"/>
              </a:rPr>
              <a:t>  C. ANOVA</a:t>
            </a:r>
          </a:p>
          <a:p>
            <a:pPr lvl="1">
              <a:buClr>
                <a:schemeClr val="tx1"/>
              </a:buClr>
              <a:buFont typeface="Wingdings 3" pitchFamily="-1" charset="2"/>
              <a:buNone/>
            </a:pPr>
            <a:r>
              <a:rPr lang="en-US" sz="2000">
                <a:latin typeface="Times New Roman" pitchFamily="-1" charset="0"/>
              </a:rPr>
              <a:t>  D. Explained variance</a:t>
            </a:r>
          </a:p>
          <a:p>
            <a:pPr>
              <a:buClr>
                <a:schemeClr val="tx1"/>
              </a:buClr>
              <a:buFontTx/>
              <a:buNone/>
            </a:pPr>
            <a:r>
              <a:rPr lang="en-US" sz="2400">
                <a:latin typeface="Times New Roman" pitchFamily="-1" charset="0"/>
              </a:rPr>
              <a:t>IV. Summary</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26 June 2007</a:t>
            </a:r>
          </a:p>
        </p:txBody>
      </p:sp>
      <p:sp>
        <p:nvSpPr>
          <p:cNvPr id="5" name="Footer Placeholder 4"/>
          <p:cNvSpPr>
            <a:spLocks noGrp="1"/>
          </p:cNvSpPr>
          <p:nvPr>
            <p:ph type="ftr" sz="quarter" idx="11"/>
          </p:nvPr>
        </p:nvSpPr>
        <p:spPr/>
        <p:txBody>
          <a:bodyPr/>
          <a:lstStyle/>
          <a:p>
            <a:r>
              <a:rPr lang="en-US"/>
              <a:t>UM-07 tutorial 3: Chin </a:t>
            </a:r>
          </a:p>
        </p:txBody>
      </p:sp>
      <p:sp>
        <p:nvSpPr>
          <p:cNvPr id="6" name="Slide Number Placeholder 5"/>
          <p:cNvSpPr>
            <a:spLocks noGrp="1"/>
          </p:cNvSpPr>
          <p:nvPr>
            <p:ph type="sldNum" sz="quarter" idx="12"/>
          </p:nvPr>
        </p:nvSpPr>
        <p:spPr/>
        <p:txBody>
          <a:bodyPr/>
          <a:lstStyle/>
          <a:p>
            <a:fld id="{31B93380-068E-B74A-B483-769F5D8139A6}" type="slidenum">
              <a:rPr lang="en-US"/>
              <a:pPr/>
              <a:t>32</a:t>
            </a:fld>
            <a:endParaRPr lang="en-US"/>
          </a:p>
        </p:txBody>
      </p:sp>
      <p:sp>
        <p:nvSpPr>
          <p:cNvPr id="157698" name="Rectangle 2"/>
          <p:cNvSpPr>
            <a:spLocks noGrp="1" noChangeArrowheads="1"/>
          </p:cNvSpPr>
          <p:nvPr>
            <p:ph type="title"/>
          </p:nvPr>
        </p:nvSpPr>
        <p:spPr/>
        <p:txBody>
          <a:bodyPr/>
          <a:lstStyle/>
          <a:p>
            <a:r>
              <a:rPr lang="en-US">
                <a:latin typeface="Times New Roman" pitchFamily="-1" charset="0"/>
              </a:rPr>
              <a:t>Factorial Designs</a:t>
            </a:r>
          </a:p>
        </p:txBody>
      </p:sp>
      <p:sp>
        <p:nvSpPr>
          <p:cNvPr id="157699" name="Rectangle 3"/>
          <p:cNvSpPr>
            <a:spLocks noGrp="1" noChangeArrowheads="1"/>
          </p:cNvSpPr>
          <p:nvPr>
            <p:ph type="body" idx="1"/>
          </p:nvPr>
        </p:nvSpPr>
        <p:spPr/>
        <p:txBody>
          <a:bodyPr/>
          <a:lstStyle/>
          <a:p>
            <a:pPr>
              <a:lnSpc>
                <a:spcPct val="190000"/>
              </a:lnSpc>
            </a:pPr>
            <a:r>
              <a:rPr lang="en-US">
                <a:latin typeface="Times New Roman" pitchFamily="-1" charset="0"/>
              </a:rPr>
              <a:t>Treatments combine levels of 2 or more factors</a:t>
            </a:r>
          </a:p>
          <a:p>
            <a:pPr lvl="1">
              <a:lnSpc>
                <a:spcPct val="190000"/>
              </a:lnSpc>
              <a:buClr>
                <a:schemeClr val="accent2"/>
              </a:buClr>
            </a:pPr>
            <a:r>
              <a:rPr lang="en-US">
                <a:latin typeface="Times New Roman" pitchFamily="-1" charset="0"/>
              </a:rPr>
              <a:t>E.g., different interfaces, different UM parameters, different tasks, amount of UM feedback, etc.</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7699">
                                            <p:txEl>
                                              <p:pRg st="0" end="0"/>
                                            </p:txEl>
                                          </p:spTgt>
                                        </p:tgtEl>
                                        <p:attrNameLst>
                                          <p:attrName>style.visibility</p:attrName>
                                        </p:attrNameLst>
                                      </p:cBhvr>
                                      <p:to>
                                        <p:strVal val="visible"/>
                                      </p:to>
                                    </p:set>
                                    <p:animEffect transition="in" filter="wipe(left)">
                                      <p:cBhvr>
                                        <p:cTn id="7" dur="500"/>
                                        <p:tgtEl>
                                          <p:spTgt spid="1576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7699">
                                            <p:txEl>
                                              <p:pRg st="1" end="1"/>
                                            </p:txEl>
                                          </p:spTgt>
                                        </p:tgtEl>
                                        <p:attrNameLst>
                                          <p:attrName>style.visibility</p:attrName>
                                        </p:attrNameLst>
                                      </p:cBhvr>
                                      <p:to>
                                        <p:strVal val="visible"/>
                                      </p:to>
                                    </p:set>
                                    <p:animEffect transition="in" filter="wipe(left)">
                                      <p:cBhvr>
                                        <p:cTn id="12" dur="500"/>
                                        <p:tgtEl>
                                          <p:spTgt spid="1576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699" grpId="0" build="p" autoUpdateAnimBg="0"/>
    </p:bld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26 June 2007</a:t>
            </a:r>
          </a:p>
        </p:txBody>
      </p:sp>
      <p:sp>
        <p:nvSpPr>
          <p:cNvPr id="5" name="Footer Placeholder 4"/>
          <p:cNvSpPr>
            <a:spLocks noGrp="1"/>
          </p:cNvSpPr>
          <p:nvPr>
            <p:ph type="ftr" sz="quarter" idx="11"/>
          </p:nvPr>
        </p:nvSpPr>
        <p:spPr/>
        <p:txBody>
          <a:bodyPr/>
          <a:lstStyle/>
          <a:p>
            <a:r>
              <a:rPr lang="en-US"/>
              <a:t>UM-07 tutorial 3: Chin </a:t>
            </a:r>
          </a:p>
        </p:txBody>
      </p:sp>
      <p:sp>
        <p:nvSpPr>
          <p:cNvPr id="6" name="Slide Number Placeholder 5"/>
          <p:cNvSpPr>
            <a:spLocks noGrp="1"/>
          </p:cNvSpPr>
          <p:nvPr>
            <p:ph type="sldNum" sz="quarter" idx="12"/>
          </p:nvPr>
        </p:nvSpPr>
        <p:spPr/>
        <p:txBody>
          <a:bodyPr/>
          <a:lstStyle/>
          <a:p>
            <a:fld id="{A5889F73-74DF-3944-8090-9F2D657FE6EA}" type="slidenum">
              <a:rPr lang="en-US"/>
              <a:pPr/>
              <a:t>33</a:t>
            </a:fld>
            <a:endParaRPr lang="en-US"/>
          </a:p>
        </p:txBody>
      </p:sp>
      <p:sp>
        <p:nvSpPr>
          <p:cNvPr id="161794" name="Rectangle 2"/>
          <p:cNvSpPr>
            <a:spLocks noGrp="1" noChangeArrowheads="1"/>
          </p:cNvSpPr>
          <p:nvPr>
            <p:ph type="title"/>
          </p:nvPr>
        </p:nvSpPr>
        <p:spPr/>
        <p:txBody>
          <a:bodyPr/>
          <a:lstStyle/>
          <a:p>
            <a:r>
              <a:rPr lang="en-US">
                <a:latin typeface="Times New Roman" pitchFamily="-1" charset="0"/>
              </a:rPr>
              <a:t>Why Factorial Designs?</a:t>
            </a:r>
          </a:p>
        </p:txBody>
      </p:sp>
      <p:sp>
        <p:nvSpPr>
          <p:cNvPr id="161795" name="Rectangle 3"/>
          <p:cNvSpPr>
            <a:spLocks noGrp="1" noChangeArrowheads="1"/>
          </p:cNvSpPr>
          <p:nvPr>
            <p:ph type="body" idx="1"/>
          </p:nvPr>
        </p:nvSpPr>
        <p:spPr/>
        <p:txBody>
          <a:bodyPr/>
          <a:lstStyle/>
          <a:p>
            <a:pPr>
              <a:lnSpc>
                <a:spcPct val="130000"/>
              </a:lnSpc>
            </a:pPr>
            <a:r>
              <a:rPr lang="en-US">
                <a:latin typeface="Times New Roman" pitchFamily="-1" charset="0"/>
              </a:rPr>
              <a:t>Advantages</a:t>
            </a:r>
          </a:p>
          <a:p>
            <a:pPr lvl="1">
              <a:lnSpc>
                <a:spcPct val="130000"/>
              </a:lnSpc>
              <a:buClr>
                <a:schemeClr val="accent2"/>
              </a:buClr>
            </a:pPr>
            <a:r>
              <a:rPr lang="en-US">
                <a:latin typeface="Times New Roman" pitchFamily="-1" charset="0"/>
              </a:rPr>
              <a:t>Simultaneously study effects of all factors</a:t>
            </a:r>
          </a:p>
          <a:p>
            <a:pPr lvl="1">
              <a:lnSpc>
                <a:spcPct val="130000"/>
              </a:lnSpc>
              <a:buClr>
                <a:schemeClr val="accent2"/>
              </a:buClr>
            </a:pPr>
            <a:r>
              <a:rPr lang="en-US">
                <a:latin typeface="Times New Roman" pitchFamily="-1" charset="0"/>
              </a:rPr>
              <a:t>Gives information about interaction among factors</a:t>
            </a:r>
          </a:p>
          <a:p>
            <a:pPr>
              <a:lnSpc>
                <a:spcPct val="130000"/>
              </a:lnSpc>
            </a:pPr>
            <a:r>
              <a:rPr lang="en-US">
                <a:latin typeface="Times New Roman" pitchFamily="-1" charset="0"/>
              </a:rPr>
              <a:t>Disadvantages</a:t>
            </a:r>
          </a:p>
          <a:p>
            <a:pPr lvl="1">
              <a:lnSpc>
                <a:spcPct val="130000"/>
              </a:lnSpc>
              <a:buClr>
                <a:schemeClr val="accent2"/>
              </a:buClr>
            </a:pPr>
            <a:r>
              <a:rPr lang="en-US">
                <a:latin typeface="Times New Roman" pitchFamily="-1" charset="0"/>
              </a:rPr>
              <a:t>Number of combinations large:</a:t>
            </a:r>
            <a:br>
              <a:rPr lang="en-US">
                <a:latin typeface="Times New Roman" pitchFamily="-1" charset="0"/>
              </a:rPr>
            </a:br>
            <a:r>
              <a:rPr lang="en-US">
                <a:latin typeface="Times New Roman" pitchFamily="-1" charset="0"/>
              </a:rPr>
              <a:t>2</a:t>
            </a:r>
            <a:r>
              <a:rPr lang="en-US" baseline="30000">
                <a:latin typeface="Times New Roman" pitchFamily="-1" charset="0"/>
              </a:rPr>
              <a:t>n</a:t>
            </a:r>
            <a:r>
              <a:rPr lang="en-US">
                <a:latin typeface="Times New Roman" pitchFamily="-1" charset="0"/>
              </a:rPr>
              <a:t> conditions for n factors of 2 levels each</a:t>
            </a:r>
          </a:p>
          <a:p>
            <a:pPr lvl="1">
              <a:lnSpc>
                <a:spcPct val="130000"/>
              </a:lnSpc>
              <a:buClr>
                <a:schemeClr val="accent2"/>
              </a:buClr>
            </a:pPr>
            <a:r>
              <a:rPr lang="en-US">
                <a:latin typeface="Times New Roman" pitchFamily="-1" charset="0"/>
              </a:rPr>
              <a:t>Conducting experiments very detailed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1795">
                                            <p:txEl>
                                              <p:pRg st="0" end="0"/>
                                            </p:txEl>
                                          </p:spTgt>
                                        </p:tgtEl>
                                        <p:attrNameLst>
                                          <p:attrName>style.visibility</p:attrName>
                                        </p:attrNameLst>
                                      </p:cBhvr>
                                      <p:to>
                                        <p:strVal val="visible"/>
                                      </p:to>
                                    </p:set>
                                    <p:animEffect transition="in" filter="wipe(left)">
                                      <p:cBhvr>
                                        <p:cTn id="7" dur="500"/>
                                        <p:tgtEl>
                                          <p:spTgt spid="1617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61795">
                                            <p:txEl>
                                              <p:pRg st="1" end="1"/>
                                            </p:txEl>
                                          </p:spTgt>
                                        </p:tgtEl>
                                        <p:attrNameLst>
                                          <p:attrName>style.visibility</p:attrName>
                                        </p:attrNameLst>
                                      </p:cBhvr>
                                      <p:to>
                                        <p:strVal val="visible"/>
                                      </p:to>
                                    </p:set>
                                    <p:animEffect transition="in" filter="wipe(left)">
                                      <p:cBhvr>
                                        <p:cTn id="12" dur="500"/>
                                        <p:tgtEl>
                                          <p:spTgt spid="16179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61795">
                                            <p:txEl>
                                              <p:pRg st="2" end="2"/>
                                            </p:txEl>
                                          </p:spTgt>
                                        </p:tgtEl>
                                        <p:attrNameLst>
                                          <p:attrName>style.visibility</p:attrName>
                                        </p:attrNameLst>
                                      </p:cBhvr>
                                      <p:to>
                                        <p:strVal val="visible"/>
                                      </p:to>
                                    </p:set>
                                    <p:animEffect transition="in" filter="wipe(left)">
                                      <p:cBhvr>
                                        <p:cTn id="17" dur="500"/>
                                        <p:tgtEl>
                                          <p:spTgt spid="16179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61795">
                                            <p:txEl>
                                              <p:pRg st="3" end="3"/>
                                            </p:txEl>
                                          </p:spTgt>
                                        </p:tgtEl>
                                        <p:attrNameLst>
                                          <p:attrName>style.visibility</p:attrName>
                                        </p:attrNameLst>
                                      </p:cBhvr>
                                      <p:to>
                                        <p:strVal val="visible"/>
                                      </p:to>
                                    </p:set>
                                    <p:animEffect transition="in" filter="wipe(left)">
                                      <p:cBhvr>
                                        <p:cTn id="22" dur="500"/>
                                        <p:tgtEl>
                                          <p:spTgt spid="16179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61795">
                                            <p:txEl>
                                              <p:pRg st="4" end="4"/>
                                            </p:txEl>
                                          </p:spTgt>
                                        </p:tgtEl>
                                        <p:attrNameLst>
                                          <p:attrName>style.visibility</p:attrName>
                                        </p:attrNameLst>
                                      </p:cBhvr>
                                      <p:to>
                                        <p:strVal val="visible"/>
                                      </p:to>
                                    </p:set>
                                    <p:animEffect transition="in" filter="wipe(left)">
                                      <p:cBhvr>
                                        <p:cTn id="27" dur="500"/>
                                        <p:tgtEl>
                                          <p:spTgt spid="16179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61795">
                                            <p:txEl>
                                              <p:pRg st="5" end="5"/>
                                            </p:txEl>
                                          </p:spTgt>
                                        </p:tgtEl>
                                        <p:attrNameLst>
                                          <p:attrName>style.visibility</p:attrName>
                                        </p:attrNameLst>
                                      </p:cBhvr>
                                      <p:to>
                                        <p:strVal val="visible"/>
                                      </p:to>
                                    </p:set>
                                    <p:animEffect transition="in" filter="wipe(left)">
                                      <p:cBhvr>
                                        <p:cTn id="32" dur="500"/>
                                        <p:tgtEl>
                                          <p:spTgt spid="16179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795" grpId="0" build="p" autoUpdateAnimBg="0"/>
    </p:bld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26 June 2007</a:t>
            </a:r>
          </a:p>
        </p:txBody>
      </p:sp>
      <p:sp>
        <p:nvSpPr>
          <p:cNvPr id="5" name="Footer Placeholder 4"/>
          <p:cNvSpPr>
            <a:spLocks noGrp="1"/>
          </p:cNvSpPr>
          <p:nvPr>
            <p:ph type="ftr" sz="quarter" idx="11"/>
          </p:nvPr>
        </p:nvSpPr>
        <p:spPr/>
        <p:txBody>
          <a:bodyPr/>
          <a:lstStyle/>
          <a:p>
            <a:r>
              <a:rPr lang="en-US"/>
              <a:t>UM-07 tutorial 3: Chin </a:t>
            </a:r>
          </a:p>
        </p:txBody>
      </p:sp>
      <p:sp>
        <p:nvSpPr>
          <p:cNvPr id="6" name="Slide Number Placeholder 5"/>
          <p:cNvSpPr>
            <a:spLocks noGrp="1"/>
          </p:cNvSpPr>
          <p:nvPr>
            <p:ph type="sldNum" sz="quarter" idx="12"/>
          </p:nvPr>
        </p:nvSpPr>
        <p:spPr/>
        <p:txBody>
          <a:bodyPr/>
          <a:lstStyle/>
          <a:p>
            <a:fld id="{A4162B7B-B78B-054D-9C77-FB5654CFAB69}" type="slidenum">
              <a:rPr lang="en-US"/>
              <a:pPr/>
              <a:t>34</a:t>
            </a:fld>
            <a:endParaRPr lang="en-US"/>
          </a:p>
        </p:txBody>
      </p:sp>
      <p:sp>
        <p:nvSpPr>
          <p:cNvPr id="201730" name="Rectangle 2"/>
          <p:cNvSpPr>
            <a:spLocks noGrp="1" noChangeArrowheads="1"/>
          </p:cNvSpPr>
          <p:nvPr>
            <p:ph type="title"/>
          </p:nvPr>
        </p:nvSpPr>
        <p:spPr/>
        <p:txBody>
          <a:bodyPr/>
          <a:lstStyle/>
          <a:p>
            <a:r>
              <a:rPr lang="en-US">
                <a:solidFill>
                  <a:schemeClr val="tx1"/>
                </a:solidFill>
                <a:latin typeface="Times New Roman" pitchFamily="-1" charset="0"/>
              </a:rPr>
              <a:t>Randomized Block Designs</a:t>
            </a:r>
          </a:p>
        </p:txBody>
      </p:sp>
      <p:sp>
        <p:nvSpPr>
          <p:cNvPr id="201731" name="Rectangle 3"/>
          <p:cNvSpPr>
            <a:spLocks noGrp="1" noChangeArrowheads="1"/>
          </p:cNvSpPr>
          <p:nvPr>
            <p:ph type="body" idx="1"/>
          </p:nvPr>
        </p:nvSpPr>
        <p:spPr/>
        <p:txBody>
          <a:bodyPr/>
          <a:lstStyle/>
          <a:p>
            <a:pPr>
              <a:lnSpc>
                <a:spcPct val="150000"/>
              </a:lnSpc>
            </a:pPr>
            <a:r>
              <a:rPr lang="en-US">
                <a:latin typeface="Times New Roman" pitchFamily="-1" charset="0"/>
              </a:rPr>
              <a:t>Homogeneous groups are called blocks</a:t>
            </a:r>
          </a:p>
          <a:p>
            <a:pPr>
              <a:lnSpc>
                <a:spcPct val="150000"/>
              </a:lnSpc>
            </a:pPr>
            <a:r>
              <a:rPr lang="en-US">
                <a:latin typeface="Times New Roman" pitchFamily="-1" charset="0"/>
              </a:rPr>
              <a:t>Treatments are assigned randomly to blocks</a:t>
            </a:r>
          </a:p>
          <a:p>
            <a:pPr>
              <a:lnSpc>
                <a:spcPct val="150000"/>
              </a:lnSpc>
            </a:pPr>
            <a:r>
              <a:rPr lang="en-US">
                <a:latin typeface="Times New Roman" pitchFamily="-1" charset="0"/>
              </a:rPr>
              <a:t>Reduces variability</a:t>
            </a:r>
          </a:p>
          <a:p>
            <a:pPr>
              <a:lnSpc>
                <a:spcPct val="150000"/>
              </a:lnSpc>
            </a:pPr>
            <a:r>
              <a:rPr lang="en-US">
                <a:latin typeface="Times New Roman" pitchFamily="-1" charset="0"/>
              </a:rPr>
              <a:t>Common factorial designs:</a:t>
            </a:r>
          </a:p>
          <a:p>
            <a:pPr lvl="1">
              <a:lnSpc>
                <a:spcPct val="120000"/>
              </a:lnSpc>
            </a:pPr>
            <a:r>
              <a:rPr lang="en-US">
                <a:latin typeface="Times New Roman" pitchFamily="-1" charset="0"/>
              </a:rPr>
              <a:t>Nested block design</a:t>
            </a:r>
          </a:p>
          <a:p>
            <a:pPr lvl="1">
              <a:lnSpc>
                <a:spcPct val="120000"/>
              </a:lnSpc>
            </a:pPr>
            <a:r>
              <a:rPr lang="en-US">
                <a:latin typeface="Times New Roman" pitchFamily="-1" charset="0"/>
              </a:rPr>
              <a:t>Latin square design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1731">
                                            <p:txEl>
                                              <p:pRg st="0" end="0"/>
                                            </p:txEl>
                                          </p:spTgt>
                                        </p:tgtEl>
                                        <p:attrNameLst>
                                          <p:attrName>style.visibility</p:attrName>
                                        </p:attrNameLst>
                                      </p:cBhvr>
                                      <p:to>
                                        <p:strVal val="visible"/>
                                      </p:to>
                                    </p:set>
                                    <p:animEffect transition="in" filter="wipe(left)">
                                      <p:cBhvr>
                                        <p:cTn id="7" dur="500"/>
                                        <p:tgtEl>
                                          <p:spTgt spid="2017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1731">
                                            <p:txEl>
                                              <p:pRg st="1" end="1"/>
                                            </p:txEl>
                                          </p:spTgt>
                                        </p:tgtEl>
                                        <p:attrNameLst>
                                          <p:attrName>style.visibility</p:attrName>
                                        </p:attrNameLst>
                                      </p:cBhvr>
                                      <p:to>
                                        <p:strVal val="visible"/>
                                      </p:to>
                                    </p:set>
                                    <p:animEffect transition="in" filter="wipe(left)">
                                      <p:cBhvr>
                                        <p:cTn id="12" dur="500"/>
                                        <p:tgtEl>
                                          <p:spTgt spid="20173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01731">
                                            <p:txEl>
                                              <p:pRg st="2" end="2"/>
                                            </p:txEl>
                                          </p:spTgt>
                                        </p:tgtEl>
                                        <p:attrNameLst>
                                          <p:attrName>style.visibility</p:attrName>
                                        </p:attrNameLst>
                                      </p:cBhvr>
                                      <p:to>
                                        <p:strVal val="visible"/>
                                      </p:to>
                                    </p:set>
                                    <p:animEffect transition="in" filter="wipe(left)">
                                      <p:cBhvr>
                                        <p:cTn id="17" dur="500"/>
                                        <p:tgtEl>
                                          <p:spTgt spid="20173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01731">
                                            <p:txEl>
                                              <p:pRg st="3" end="3"/>
                                            </p:txEl>
                                          </p:spTgt>
                                        </p:tgtEl>
                                        <p:attrNameLst>
                                          <p:attrName>style.visibility</p:attrName>
                                        </p:attrNameLst>
                                      </p:cBhvr>
                                      <p:to>
                                        <p:strVal val="visible"/>
                                      </p:to>
                                    </p:set>
                                    <p:animEffect transition="in" filter="wipe(left)">
                                      <p:cBhvr>
                                        <p:cTn id="22" dur="500"/>
                                        <p:tgtEl>
                                          <p:spTgt spid="20173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01731">
                                            <p:txEl>
                                              <p:pRg st="4" end="4"/>
                                            </p:txEl>
                                          </p:spTgt>
                                        </p:tgtEl>
                                        <p:attrNameLst>
                                          <p:attrName>style.visibility</p:attrName>
                                        </p:attrNameLst>
                                      </p:cBhvr>
                                      <p:to>
                                        <p:strVal val="visible"/>
                                      </p:to>
                                    </p:set>
                                    <p:animEffect transition="in" filter="wipe(left)">
                                      <p:cBhvr>
                                        <p:cTn id="27" dur="500"/>
                                        <p:tgtEl>
                                          <p:spTgt spid="20173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01731">
                                            <p:txEl>
                                              <p:pRg st="5" end="5"/>
                                            </p:txEl>
                                          </p:spTgt>
                                        </p:tgtEl>
                                        <p:attrNameLst>
                                          <p:attrName>style.visibility</p:attrName>
                                        </p:attrNameLst>
                                      </p:cBhvr>
                                      <p:to>
                                        <p:strVal val="visible"/>
                                      </p:to>
                                    </p:set>
                                    <p:animEffect transition="in" filter="wipe(left)">
                                      <p:cBhvr>
                                        <p:cTn id="32" dur="500"/>
                                        <p:tgtEl>
                                          <p:spTgt spid="20173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1731" grpId="0" build="p" autoUpdateAnimBg="0"/>
    </p:bld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26 June 2007</a:t>
            </a:r>
          </a:p>
        </p:txBody>
      </p:sp>
      <p:sp>
        <p:nvSpPr>
          <p:cNvPr id="5" name="Footer Placeholder 4"/>
          <p:cNvSpPr>
            <a:spLocks noGrp="1"/>
          </p:cNvSpPr>
          <p:nvPr>
            <p:ph type="ftr" sz="quarter" idx="11"/>
          </p:nvPr>
        </p:nvSpPr>
        <p:spPr/>
        <p:txBody>
          <a:bodyPr/>
          <a:lstStyle/>
          <a:p>
            <a:r>
              <a:rPr lang="en-US"/>
              <a:t>UM-07 tutorial 3: Chin </a:t>
            </a:r>
          </a:p>
        </p:txBody>
      </p:sp>
      <p:sp>
        <p:nvSpPr>
          <p:cNvPr id="6" name="Slide Number Placeholder 5"/>
          <p:cNvSpPr>
            <a:spLocks noGrp="1"/>
          </p:cNvSpPr>
          <p:nvPr>
            <p:ph type="sldNum" sz="quarter" idx="12"/>
          </p:nvPr>
        </p:nvSpPr>
        <p:spPr/>
        <p:txBody>
          <a:bodyPr/>
          <a:lstStyle/>
          <a:p>
            <a:fld id="{6166C1F2-6A2F-4440-9D37-EC76052F1EB4}" type="slidenum">
              <a:rPr lang="en-US"/>
              <a:pPr/>
              <a:t>35</a:t>
            </a:fld>
            <a:endParaRPr lang="en-US"/>
          </a:p>
        </p:txBody>
      </p:sp>
      <p:sp>
        <p:nvSpPr>
          <p:cNvPr id="207874" name="Rectangle 2"/>
          <p:cNvSpPr>
            <a:spLocks noGrp="1" noChangeArrowheads="1"/>
          </p:cNvSpPr>
          <p:nvPr>
            <p:ph type="title"/>
          </p:nvPr>
        </p:nvSpPr>
        <p:spPr/>
        <p:txBody>
          <a:bodyPr/>
          <a:lstStyle/>
          <a:p>
            <a:r>
              <a:rPr lang="en-US">
                <a:latin typeface="Times New Roman" pitchFamily="-1" charset="0"/>
              </a:rPr>
              <a:t>Nested Block Design</a:t>
            </a:r>
          </a:p>
        </p:txBody>
      </p:sp>
      <p:sp>
        <p:nvSpPr>
          <p:cNvPr id="207875" name="Rectangle 3"/>
          <p:cNvSpPr>
            <a:spLocks noGrp="1" noChangeArrowheads="1"/>
          </p:cNvSpPr>
          <p:nvPr>
            <p:ph type="body" idx="1"/>
          </p:nvPr>
        </p:nvSpPr>
        <p:spPr/>
        <p:txBody>
          <a:bodyPr/>
          <a:lstStyle/>
          <a:p>
            <a:pPr>
              <a:lnSpc>
                <a:spcPct val="120000"/>
              </a:lnSpc>
            </a:pPr>
            <a:r>
              <a:rPr lang="en-US">
                <a:latin typeface="Times New Roman" pitchFamily="-1" charset="0"/>
              </a:rPr>
              <a:t>A block is broken up into sub-blocks</a:t>
            </a:r>
          </a:p>
          <a:p>
            <a:pPr lvl="1">
              <a:lnSpc>
                <a:spcPct val="120000"/>
              </a:lnSpc>
            </a:pPr>
            <a:r>
              <a:rPr lang="en-US">
                <a:latin typeface="Times New Roman" pitchFamily="-1" charset="0"/>
              </a:rPr>
              <a:t>Based on a 2nd treatment or covariate variable</a:t>
            </a:r>
          </a:p>
          <a:p>
            <a:pPr>
              <a:lnSpc>
                <a:spcPct val="120000"/>
              </a:lnSpc>
            </a:pPr>
            <a:r>
              <a:rPr lang="en-US">
                <a:latin typeface="Times New Roman" pitchFamily="-1" charset="0"/>
              </a:rPr>
              <a:t>Sub-blocks do not have every case of the 2nd var</a:t>
            </a:r>
          </a:p>
          <a:p>
            <a:pPr lvl="1">
              <a:lnSpc>
                <a:spcPct val="120000"/>
              </a:lnSpc>
            </a:pPr>
            <a:r>
              <a:rPr lang="en-US">
                <a:latin typeface="Times New Roman" pitchFamily="-1" charset="0"/>
              </a:rPr>
              <a:t>So fewer participants are needed</a:t>
            </a:r>
            <a:br>
              <a:rPr lang="en-US">
                <a:latin typeface="Times New Roman" pitchFamily="-1" charset="0"/>
              </a:rPr>
            </a:br>
            <a:r>
              <a:rPr lang="en-US">
                <a:latin typeface="Times New Roman" pitchFamily="-1" charset="0"/>
              </a:rPr>
              <a:t>versus a fully cross-randomized block design</a:t>
            </a:r>
          </a:p>
          <a:p>
            <a:pPr>
              <a:lnSpc>
                <a:spcPct val="120000"/>
              </a:lnSpc>
            </a:pPr>
            <a:r>
              <a:rPr lang="en-US">
                <a:latin typeface="Times New Roman" pitchFamily="-1" charset="0"/>
              </a:rPr>
              <a:t>More participants needed with more nesting levels</a:t>
            </a:r>
          </a:p>
          <a:p>
            <a:pPr lvl="1">
              <a:lnSpc>
                <a:spcPct val="120000"/>
              </a:lnSpc>
            </a:pPr>
            <a:r>
              <a:rPr lang="en-US">
                <a:latin typeface="Times New Roman" pitchFamily="-1" charset="0"/>
              </a:rPr>
              <a:t>Exponentially more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7875">
                                            <p:txEl>
                                              <p:pRg st="0" end="0"/>
                                            </p:txEl>
                                          </p:spTgt>
                                        </p:tgtEl>
                                        <p:attrNameLst>
                                          <p:attrName>style.visibility</p:attrName>
                                        </p:attrNameLst>
                                      </p:cBhvr>
                                      <p:to>
                                        <p:strVal val="visible"/>
                                      </p:to>
                                    </p:set>
                                    <p:animEffect transition="in" filter="wipe(left)">
                                      <p:cBhvr>
                                        <p:cTn id="7" dur="500"/>
                                        <p:tgtEl>
                                          <p:spTgt spid="2078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7875">
                                            <p:txEl>
                                              <p:pRg st="1" end="1"/>
                                            </p:txEl>
                                          </p:spTgt>
                                        </p:tgtEl>
                                        <p:attrNameLst>
                                          <p:attrName>style.visibility</p:attrName>
                                        </p:attrNameLst>
                                      </p:cBhvr>
                                      <p:to>
                                        <p:strVal val="visible"/>
                                      </p:to>
                                    </p:set>
                                    <p:animEffect transition="in" filter="wipe(left)">
                                      <p:cBhvr>
                                        <p:cTn id="12" dur="500"/>
                                        <p:tgtEl>
                                          <p:spTgt spid="2078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07875">
                                            <p:txEl>
                                              <p:pRg st="2" end="2"/>
                                            </p:txEl>
                                          </p:spTgt>
                                        </p:tgtEl>
                                        <p:attrNameLst>
                                          <p:attrName>style.visibility</p:attrName>
                                        </p:attrNameLst>
                                      </p:cBhvr>
                                      <p:to>
                                        <p:strVal val="visible"/>
                                      </p:to>
                                    </p:set>
                                    <p:animEffect transition="in" filter="wipe(left)">
                                      <p:cBhvr>
                                        <p:cTn id="17" dur="500"/>
                                        <p:tgtEl>
                                          <p:spTgt spid="2078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07875">
                                            <p:txEl>
                                              <p:pRg st="3" end="3"/>
                                            </p:txEl>
                                          </p:spTgt>
                                        </p:tgtEl>
                                        <p:attrNameLst>
                                          <p:attrName>style.visibility</p:attrName>
                                        </p:attrNameLst>
                                      </p:cBhvr>
                                      <p:to>
                                        <p:strVal val="visible"/>
                                      </p:to>
                                    </p:set>
                                    <p:animEffect transition="in" filter="wipe(left)">
                                      <p:cBhvr>
                                        <p:cTn id="22" dur="500"/>
                                        <p:tgtEl>
                                          <p:spTgt spid="20787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07875">
                                            <p:txEl>
                                              <p:pRg st="4" end="4"/>
                                            </p:txEl>
                                          </p:spTgt>
                                        </p:tgtEl>
                                        <p:attrNameLst>
                                          <p:attrName>style.visibility</p:attrName>
                                        </p:attrNameLst>
                                      </p:cBhvr>
                                      <p:to>
                                        <p:strVal val="visible"/>
                                      </p:to>
                                    </p:set>
                                    <p:animEffect transition="in" filter="wipe(left)">
                                      <p:cBhvr>
                                        <p:cTn id="27" dur="500"/>
                                        <p:tgtEl>
                                          <p:spTgt spid="20787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07875">
                                            <p:txEl>
                                              <p:pRg st="5" end="5"/>
                                            </p:txEl>
                                          </p:spTgt>
                                        </p:tgtEl>
                                        <p:attrNameLst>
                                          <p:attrName>style.visibility</p:attrName>
                                        </p:attrNameLst>
                                      </p:cBhvr>
                                      <p:to>
                                        <p:strVal val="visible"/>
                                      </p:to>
                                    </p:set>
                                    <p:animEffect transition="in" filter="wipe(left)">
                                      <p:cBhvr>
                                        <p:cTn id="32" dur="500"/>
                                        <p:tgtEl>
                                          <p:spTgt spid="2078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875" grpId="0" build="p" autoUpdateAnimBg="0"/>
    </p:bld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a:t>26 June 2007</a:t>
            </a:r>
          </a:p>
        </p:txBody>
      </p:sp>
      <p:sp>
        <p:nvSpPr>
          <p:cNvPr id="6" name="Footer Placeholder 5"/>
          <p:cNvSpPr>
            <a:spLocks noGrp="1"/>
          </p:cNvSpPr>
          <p:nvPr>
            <p:ph type="ftr" sz="quarter" idx="11"/>
          </p:nvPr>
        </p:nvSpPr>
        <p:spPr/>
        <p:txBody>
          <a:bodyPr/>
          <a:lstStyle/>
          <a:p>
            <a:r>
              <a:rPr lang="en-US"/>
              <a:t>UM-07 tutorial 3: Chin </a:t>
            </a:r>
          </a:p>
        </p:txBody>
      </p:sp>
      <p:sp>
        <p:nvSpPr>
          <p:cNvPr id="7" name="Slide Number Placeholder 6"/>
          <p:cNvSpPr>
            <a:spLocks noGrp="1"/>
          </p:cNvSpPr>
          <p:nvPr>
            <p:ph type="sldNum" sz="quarter" idx="12"/>
          </p:nvPr>
        </p:nvSpPr>
        <p:spPr/>
        <p:txBody>
          <a:bodyPr/>
          <a:lstStyle/>
          <a:p>
            <a:fld id="{CFD7D259-0C3C-B24B-A309-20A623D574AE}" type="slidenum">
              <a:rPr lang="en-US"/>
              <a:pPr/>
              <a:t>36</a:t>
            </a:fld>
            <a:endParaRPr lang="en-US"/>
          </a:p>
        </p:txBody>
      </p:sp>
      <p:sp>
        <p:nvSpPr>
          <p:cNvPr id="206850" name="Rectangle 2"/>
          <p:cNvSpPr>
            <a:spLocks noGrp="1" noChangeArrowheads="1"/>
          </p:cNvSpPr>
          <p:nvPr>
            <p:ph type="title"/>
          </p:nvPr>
        </p:nvSpPr>
        <p:spPr/>
        <p:txBody>
          <a:bodyPr/>
          <a:lstStyle/>
          <a:p>
            <a:r>
              <a:rPr lang="en-US">
                <a:solidFill>
                  <a:schemeClr val="tx1"/>
                </a:solidFill>
                <a:latin typeface="Times New Roman" pitchFamily="-1" charset="0"/>
              </a:rPr>
              <a:t>Latin Square Design</a:t>
            </a:r>
          </a:p>
        </p:txBody>
      </p:sp>
      <p:sp>
        <p:nvSpPr>
          <p:cNvPr id="206851" name="Rectangle 3"/>
          <p:cNvSpPr>
            <a:spLocks noGrp="1" noChangeArrowheads="1"/>
          </p:cNvSpPr>
          <p:nvPr>
            <p:ph type="body" sz="half" idx="1"/>
          </p:nvPr>
        </p:nvSpPr>
        <p:spPr/>
        <p:txBody>
          <a:bodyPr/>
          <a:lstStyle/>
          <a:p>
            <a:r>
              <a:rPr lang="en-US" sz="2400">
                <a:latin typeface="Times New Roman" pitchFamily="-1" charset="0"/>
              </a:rPr>
              <a:t>Not every block has every treatment</a:t>
            </a:r>
          </a:p>
          <a:p>
            <a:pPr lvl="1"/>
            <a:r>
              <a:rPr lang="en-US" sz="2000">
                <a:latin typeface="Times New Roman" pitchFamily="-1" charset="0"/>
              </a:rPr>
              <a:t>E.g., males get no UM and UM A, females get no UM and UM B</a:t>
            </a:r>
          </a:p>
          <a:p>
            <a:r>
              <a:rPr lang="en-US" sz="2400">
                <a:latin typeface="Times New Roman" pitchFamily="-1" charset="0"/>
              </a:rPr>
              <a:t>Useful to vary treatment order evenly within-subjects</a:t>
            </a:r>
          </a:p>
        </p:txBody>
      </p:sp>
      <p:graphicFrame>
        <p:nvGraphicFramePr>
          <p:cNvPr id="206854" name="Object 6"/>
          <p:cNvGraphicFramePr>
            <a:graphicFrameLocks noChangeAspect="1"/>
          </p:cNvGraphicFramePr>
          <p:nvPr>
            <p:ph sz="half" idx="2"/>
          </p:nvPr>
        </p:nvGraphicFramePr>
        <p:xfrm>
          <a:off x="685800" y="4191000"/>
          <a:ext cx="7772400" cy="1981200"/>
        </p:xfrm>
        <a:graphic>
          <a:graphicData uri="http://schemas.openxmlformats.org/presentationml/2006/ole">
            <p:oleObj spid="_x0000_s206854" name="Worksheet" r:id="rId4" imgW="5168900" imgH="1612900" progId="Excel.Sheet.8">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6851">
                                            <p:txEl>
                                              <p:pRg st="0" end="0"/>
                                            </p:txEl>
                                          </p:spTgt>
                                        </p:tgtEl>
                                        <p:attrNameLst>
                                          <p:attrName>style.visibility</p:attrName>
                                        </p:attrNameLst>
                                      </p:cBhvr>
                                      <p:to>
                                        <p:strVal val="visible"/>
                                      </p:to>
                                    </p:set>
                                    <p:animEffect transition="in" filter="wipe(left)">
                                      <p:cBhvr>
                                        <p:cTn id="7" dur="500"/>
                                        <p:tgtEl>
                                          <p:spTgt spid="2068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6851">
                                            <p:txEl>
                                              <p:pRg st="1" end="1"/>
                                            </p:txEl>
                                          </p:spTgt>
                                        </p:tgtEl>
                                        <p:attrNameLst>
                                          <p:attrName>style.visibility</p:attrName>
                                        </p:attrNameLst>
                                      </p:cBhvr>
                                      <p:to>
                                        <p:strVal val="visible"/>
                                      </p:to>
                                    </p:set>
                                    <p:animEffect transition="in" filter="wipe(left)">
                                      <p:cBhvr>
                                        <p:cTn id="12" dur="500"/>
                                        <p:tgtEl>
                                          <p:spTgt spid="20685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06851">
                                            <p:txEl>
                                              <p:pRg st="2" end="2"/>
                                            </p:txEl>
                                          </p:spTgt>
                                        </p:tgtEl>
                                        <p:attrNameLst>
                                          <p:attrName>style.visibility</p:attrName>
                                        </p:attrNameLst>
                                      </p:cBhvr>
                                      <p:to>
                                        <p:strVal val="visible"/>
                                      </p:to>
                                    </p:set>
                                    <p:animEffect transition="in" filter="wipe(left)">
                                      <p:cBhvr>
                                        <p:cTn id="17" dur="500"/>
                                        <p:tgtEl>
                                          <p:spTgt spid="20685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2068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851" grpId="0" build="p" autoUpdateAnimBg="0"/>
    </p:bld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a:t>26 June 2007</a:t>
            </a:r>
          </a:p>
        </p:txBody>
      </p:sp>
      <p:sp>
        <p:nvSpPr>
          <p:cNvPr id="6" name="Footer Placeholder 5"/>
          <p:cNvSpPr>
            <a:spLocks noGrp="1"/>
          </p:cNvSpPr>
          <p:nvPr>
            <p:ph type="ftr" sz="quarter" idx="11"/>
          </p:nvPr>
        </p:nvSpPr>
        <p:spPr/>
        <p:txBody>
          <a:bodyPr/>
          <a:lstStyle/>
          <a:p>
            <a:r>
              <a:rPr lang="en-US"/>
              <a:t>UM-07 tutorial 3: Chin </a:t>
            </a:r>
          </a:p>
        </p:txBody>
      </p:sp>
      <p:sp>
        <p:nvSpPr>
          <p:cNvPr id="7" name="Slide Number Placeholder 6"/>
          <p:cNvSpPr>
            <a:spLocks noGrp="1"/>
          </p:cNvSpPr>
          <p:nvPr>
            <p:ph type="sldNum" sz="quarter" idx="12"/>
          </p:nvPr>
        </p:nvSpPr>
        <p:spPr/>
        <p:txBody>
          <a:bodyPr/>
          <a:lstStyle/>
          <a:p>
            <a:fld id="{2FF3EDBA-F2F7-1847-A87A-F9CF52052D65}" type="slidenum">
              <a:rPr lang="en-US"/>
              <a:pPr/>
              <a:t>37</a:t>
            </a:fld>
            <a:endParaRPr lang="en-US"/>
          </a:p>
        </p:txBody>
      </p:sp>
      <p:sp>
        <p:nvSpPr>
          <p:cNvPr id="261122" name="Rectangle 2"/>
          <p:cNvSpPr>
            <a:spLocks noGrp="1" noChangeArrowheads="1"/>
          </p:cNvSpPr>
          <p:nvPr>
            <p:ph type="title"/>
          </p:nvPr>
        </p:nvSpPr>
        <p:spPr>
          <a:noFill/>
          <a:ln/>
        </p:spPr>
        <p:txBody>
          <a:bodyPr lIns="92075" tIns="46038" rIns="92075" bIns="46038"/>
          <a:lstStyle/>
          <a:p>
            <a:r>
              <a:rPr lang="en-US">
                <a:latin typeface="Times New Roman" pitchFamily="-1" charset="0"/>
              </a:rPr>
              <a:t>Agenda</a:t>
            </a:r>
          </a:p>
        </p:txBody>
      </p:sp>
      <p:sp>
        <p:nvSpPr>
          <p:cNvPr id="261123" name="Rectangle 3"/>
          <p:cNvSpPr>
            <a:spLocks noGrp="1" noChangeArrowheads="1"/>
          </p:cNvSpPr>
          <p:nvPr>
            <p:ph type="body" sz="half" idx="1"/>
          </p:nvPr>
        </p:nvSpPr>
        <p:spPr>
          <a:noFill/>
          <a:ln/>
        </p:spPr>
        <p:txBody>
          <a:bodyPr lIns="182562" tIns="46038" rIns="182562" bIns="46038" anchor="t"/>
          <a:lstStyle/>
          <a:p>
            <a:pPr>
              <a:buClr>
                <a:schemeClr val="tx1"/>
              </a:buClr>
              <a:buFontTx/>
              <a:buNone/>
            </a:pPr>
            <a:r>
              <a:rPr lang="en-US">
                <a:latin typeface="Times New Roman" pitchFamily="-1" charset="0"/>
              </a:rPr>
              <a:t>I. Experiment Design</a:t>
            </a:r>
          </a:p>
          <a:p>
            <a:pPr lvl="1">
              <a:buClr>
                <a:schemeClr val="tx1"/>
              </a:buClr>
              <a:buFont typeface="Wingdings 3" pitchFamily="-1" charset="2"/>
              <a:buNone/>
            </a:pPr>
            <a:r>
              <a:rPr lang="en-US" sz="2000">
                <a:latin typeface="Times New Roman" pitchFamily="-1" charset="0"/>
              </a:rPr>
              <a:t>  A. Independent vs. dependent variables</a:t>
            </a:r>
            <a:endParaRPr lang="en-US" sz="1800">
              <a:latin typeface="Times New Roman" pitchFamily="-1" charset="0"/>
            </a:endParaRPr>
          </a:p>
          <a:p>
            <a:pPr lvl="1">
              <a:buClr>
                <a:schemeClr val="tx1"/>
              </a:buClr>
              <a:buFont typeface="Wingdings 3" pitchFamily="-1" charset="2"/>
              <a:buNone/>
            </a:pPr>
            <a:r>
              <a:rPr lang="en-US" sz="2000">
                <a:latin typeface="Times New Roman" pitchFamily="-1" charset="0"/>
              </a:rPr>
              <a:t>  B. Nuisance variables</a:t>
            </a:r>
            <a:endParaRPr lang="en-US" sz="1800">
              <a:latin typeface="Times New Roman" pitchFamily="-1" charset="0"/>
            </a:endParaRPr>
          </a:p>
          <a:p>
            <a:pPr lvl="1">
              <a:buClr>
                <a:schemeClr val="tx1"/>
              </a:buClr>
              <a:buFont typeface="Wingdings 3" pitchFamily="-1" charset="2"/>
              <a:buNone/>
            </a:pPr>
            <a:r>
              <a:rPr lang="en-US" sz="2000">
                <a:latin typeface="Times New Roman" pitchFamily="-1" charset="0"/>
              </a:rPr>
              <a:t>  C. Between-subjects vs. within-subjects designs</a:t>
            </a:r>
          </a:p>
          <a:p>
            <a:pPr lvl="1">
              <a:buClr>
                <a:schemeClr val="tx1"/>
              </a:buClr>
              <a:buFont typeface="Wingdings 3" pitchFamily="-1" charset="2"/>
              <a:buNone/>
            </a:pPr>
            <a:r>
              <a:rPr lang="en-US" sz="2000">
                <a:latin typeface="Times New Roman" pitchFamily="-1" charset="0"/>
              </a:rPr>
              <a:t>  D. Estimating sensitivity</a:t>
            </a:r>
          </a:p>
          <a:p>
            <a:pPr lvl="1">
              <a:buClr>
                <a:schemeClr val="tx1"/>
              </a:buClr>
              <a:buFont typeface="Wingdings 3" pitchFamily="-1" charset="2"/>
              <a:buNone/>
            </a:pPr>
            <a:r>
              <a:rPr lang="en-US" sz="2000">
                <a:latin typeface="Times New Roman" pitchFamily="-1" charset="0"/>
              </a:rPr>
              <a:t>  E. Factorial designs</a:t>
            </a:r>
          </a:p>
          <a:p>
            <a:pPr lvl="1">
              <a:buClr>
                <a:schemeClr val="tx1"/>
              </a:buClr>
              <a:buFont typeface="Wingdings 3" pitchFamily="-1" charset="2"/>
              <a:buNone/>
            </a:pPr>
            <a:r>
              <a:rPr lang="en-US" sz="2000" b="1">
                <a:solidFill>
                  <a:srgbClr val="FF0000"/>
                </a:solidFill>
                <a:latin typeface="Times New Roman" pitchFamily="-1" charset="0"/>
              </a:rPr>
              <a:t>  F. Caveats</a:t>
            </a:r>
            <a:endParaRPr lang="en-US" sz="2000">
              <a:latin typeface="Times New Roman" pitchFamily="-1" charset="0"/>
            </a:endParaRPr>
          </a:p>
        </p:txBody>
      </p:sp>
      <p:sp>
        <p:nvSpPr>
          <p:cNvPr id="261124" name="Rectangle 4"/>
          <p:cNvSpPr>
            <a:spLocks noGrp="1" noChangeArrowheads="1"/>
          </p:cNvSpPr>
          <p:nvPr>
            <p:ph type="body" sz="half" idx="2"/>
          </p:nvPr>
        </p:nvSpPr>
        <p:spPr>
          <a:xfrm>
            <a:off x="4648200" y="1981200"/>
            <a:ext cx="3962400" cy="4114800"/>
          </a:xfrm>
        </p:spPr>
        <p:txBody>
          <a:bodyPr/>
          <a:lstStyle/>
          <a:p>
            <a:pPr>
              <a:buClr>
                <a:schemeClr val="tx1"/>
              </a:buClr>
              <a:buFontTx/>
              <a:buNone/>
            </a:pPr>
            <a:r>
              <a:rPr lang="en-US">
                <a:latin typeface="Times New Roman" pitchFamily="-1" charset="0"/>
              </a:rPr>
              <a:t>II. Running Experiments</a:t>
            </a:r>
          </a:p>
          <a:p>
            <a:pPr lvl="1">
              <a:buClr>
                <a:schemeClr val="tx1"/>
              </a:buClr>
              <a:buFont typeface="Wingdings 3" pitchFamily="-1" charset="2"/>
              <a:buNone/>
            </a:pPr>
            <a:r>
              <a:rPr lang="en-US" sz="2000">
                <a:latin typeface="Times New Roman" pitchFamily="-1" charset="0"/>
              </a:rPr>
              <a:t>  A. Participants</a:t>
            </a:r>
          </a:p>
          <a:p>
            <a:pPr lvl="1">
              <a:buClr>
                <a:schemeClr val="tx1"/>
              </a:buClr>
              <a:buFont typeface="Wingdings 3" pitchFamily="-1" charset="2"/>
              <a:buNone/>
            </a:pPr>
            <a:r>
              <a:rPr lang="en-US" sz="2000">
                <a:latin typeface="Times New Roman" pitchFamily="-1" charset="0"/>
              </a:rPr>
              <a:t>  B. Controlling the environment</a:t>
            </a:r>
          </a:p>
          <a:p>
            <a:pPr lvl="1">
              <a:buClr>
                <a:schemeClr val="tx1"/>
              </a:buClr>
              <a:buFont typeface="Wingdings 3" pitchFamily="-1" charset="2"/>
              <a:buNone/>
            </a:pPr>
            <a:r>
              <a:rPr lang="en-US" sz="2000">
                <a:latin typeface="Times New Roman" pitchFamily="-1" charset="0"/>
              </a:rPr>
              <a:t>  C. Recording data</a:t>
            </a:r>
          </a:p>
          <a:p>
            <a:pPr>
              <a:buClr>
                <a:schemeClr val="tx1"/>
              </a:buClr>
              <a:buFontTx/>
              <a:buNone/>
            </a:pPr>
            <a:r>
              <a:rPr lang="en-US">
                <a:latin typeface="Times New Roman" pitchFamily="-1" charset="0"/>
              </a:rPr>
              <a:t>III. Experiment Analysis</a:t>
            </a:r>
          </a:p>
          <a:p>
            <a:pPr lvl="1">
              <a:buClr>
                <a:schemeClr val="tx1"/>
              </a:buClr>
              <a:buFont typeface="Wingdings 3" pitchFamily="-1" charset="2"/>
              <a:buNone/>
            </a:pPr>
            <a:r>
              <a:rPr lang="en-US" sz="2000">
                <a:latin typeface="Times New Roman" pitchFamily="-1" charset="0"/>
              </a:rPr>
              <a:t>  A. Means and variance</a:t>
            </a:r>
          </a:p>
          <a:p>
            <a:pPr lvl="1">
              <a:buClr>
                <a:schemeClr val="tx1"/>
              </a:buClr>
              <a:buFont typeface="Wingdings 3" pitchFamily="-1" charset="2"/>
              <a:buNone/>
            </a:pPr>
            <a:r>
              <a:rPr lang="en-US" sz="2000">
                <a:latin typeface="Times New Roman" pitchFamily="-1" charset="0"/>
              </a:rPr>
              <a:t>  B. Statistical tests</a:t>
            </a:r>
          </a:p>
          <a:p>
            <a:pPr lvl="1">
              <a:buClr>
                <a:schemeClr val="tx1"/>
              </a:buClr>
              <a:buFont typeface="Wingdings 3" pitchFamily="-1" charset="2"/>
              <a:buNone/>
            </a:pPr>
            <a:r>
              <a:rPr lang="en-US" sz="2000">
                <a:latin typeface="Times New Roman" pitchFamily="-1" charset="0"/>
              </a:rPr>
              <a:t>  C. ANOVA</a:t>
            </a:r>
          </a:p>
          <a:p>
            <a:pPr lvl="1">
              <a:buClr>
                <a:schemeClr val="tx1"/>
              </a:buClr>
              <a:buFont typeface="Wingdings 3" pitchFamily="-1" charset="2"/>
              <a:buNone/>
            </a:pPr>
            <a:r>
              <a:rPr lang="en-US" sz="2000">
                <a:latin typeface="Times New Roman" pitchFamily="-1" charset="0"/>
              </a:rPr>
              <a:t>  D. Explained variance</a:t>
            </a:r>
          </a:p>
          <a:p>
            <a:pPr>
              <a:buClr>
                <a:schemeClr val="tx1"/>
              </a:buClr>
              <a:buFontTx/>
              <a:buNone/>
            </a:pPr>
            <a:r>
              <a:rPr lang="en-US" sz="2400">
                <a:latin typeface="Times New Roman" pitchFamily="-1" charset="0"/>
              </a:rPr>
              <a:t>IV. Summary</a:t>
            </a:r>
            <a:endParaRPr lang="en-US">
              <a:latin typeface="Times New Roman" pitchFamily="-1" charset="0"/>
            </a:endParaRP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26 June 2007</a:t>
            </a:r>
          </a:p>
        </p:txBody>
      </p:sp>
      <p:sp>
        <p:nvSpPr>
          <p:cNvPr id="5" name="Footer Placeholder 4"/>
          <p:cNvSpPr>
            <a:spLocks noGrp="1"/>
          </p:cNvSpPr>
          <p:nvPr>
            <p:ph type="ftr" sz="quarter" idx="11"/>
          </p:nvPr>
        </p:nvSpPr>
        <p:spPr/>
        <p:txBody>
          <a:bodyPr/>
          <a:lstStyle/>
          <a:p>
            <a:r>
              <a:rPr lang="en-US"/>
              <a:t>UM-07 tutorial 3: Chin </a:t>
            </a:r>
          </a:p>
        </p:txBody>
      </p:sp>
      <p:sp>
        <p:nvSpPr>
          <p:cNvPr id="6" name="Slide Number Placeholder 5"/>
          <p:cNvSpPr>
            <a:spLocks noGrp="1"/>
          </p:cNvSpPr>
          <p:nvPr>
            <p:ph type="sldNum" sz="quarter" idx="12"/>
          </p:nvPr>
        </p:nvSpPr>
        <p:spPr/>
        <p:txBody>
          <a:bodyPr/>
          <a:lstStyle/>
          <a:p>
            <a:fld id="{EA40B1CF-96BD-0046-8364-E8E54388CEBE}" type="slidenum">
              <a:rPr lang="en-US"/>
              <a:pPr/>
              <a:t>38</a:t>
            </a:fld>
            <a:endParaRPr lang="en-US"/>
          </a:p>
        </p:txBody>
      </p:sp>
      <p:sp>
        <p:nvSpPr>
          <p:cNvPr id="228354" name="Rectangle 2"/>
          <p:cNvSpPr>
            <a:spLocks noGrp="1" noChangeArrowheads="1"/>
          </p:cNvSpPr>
          <p:nvPr>
            <p:ph type="title"/>
          </p:nvPr>
        </p:nvSpPr>
        <p:spPr/>
        <p:txBody>
          <a:bodyPr/>
          <a:lstStyle/>
          <a:p>
            <a:r>
              <a:rPr lang="en-US">
                <a:solidFill>
                  <a:schemeClr val="tx1"/>
                </a:solidFill>
                <a:latin typeface="Times New Roman" pitchFamily="-1" charset="0"/>
              </a:rPr>
              <a:t>Caveats </a:t>
            </a:r>
          </a:p>
        </p:txBody>
      </p:sp>
      <p:sp>
        <p:nvSpPr>
          <p:cNvPr id="228355" name="Rectangle 3"/>
          <p:cNvSpPr>
            <a:spLocks noGrp="1" noChangeArrowheads="1"/>
          </p:cNvSpPr>
          <p:nvPr>
            <p:ph type="body" idx="1"/>
          </p:nvPr>
        </p:nvSpPr>
        <p:spPr/>
        <p:txBody>
          <a:bodyPr/>
          <a:lstStyle/>
          <a:p>
            <a:pPr>
              <a:lnSpc>
                <a:spcPct val="190000"/>
              </a:lnSpc>
            </a:pPr>
            <a:r>
              <a:rPr lang="en-US">
                <a:latin typeface="Times New Roman" pitchFamily="-1" charset="0"/>
              </a:rPr>
              <a:t>Failure to include a control group when needed</a:t>
            </a:r>
          </a:p>
          <a:p>
            <a:pPr lvl="1">
              <a:lnSpc>
                <a:spcPct val="190000"/>
              </a:lnSpc>
            </a:pPr>
            <a:r>
              <a:rPr lang="en-US">
                <a:latin typeface="Times New Roman" pitchFamily="-1" charset="0"/>
              </a:rPr>
              <a:t>Missing no UM control group</a:t>
            </a:r>
            <a:endParaRPr lang="en-US" sz="2800">
              <a:latin typeface="Times New Roman" pitchFamily="-1" charset="0"/>
            </a:endParaRPr>
          </a:p>
          <a:p>
            <a:pPr>
              <a:lnSpc>
                <a:spcPct val="190000"/>
              </a:lnSpc>
            </a:pPr>
            <a:r>
              <a:rPr lang="en-US">
                <a:latin typeface="Times New Roman" pitchFamily="-1" charset="0"/>
              </a:rPr>
              <a:t>Experimental procedure itself generates a variable</a:t>
            </a:r>
          </a:p>
          <a:p>
            <a:pPr lvl="1">
              <a:lnSpc>
                <a:spcPct val="190000"/>
              </a:lnSpc>
            </a:pPr>
            <a:r>
              <a:rPr lang="en-US">
                <a:latin typeface="Times New Roman" pitchFamily="-1" charset="0"/>
              </a:rPr>
              <a:t>Thinking aloud modifies problem solving strategy</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8355">
                                            <p:txEl>
                                              <p:pRg st="0" end="0"/>
                                            </p:txEl>
                                          </p:spTgt>
                                        </p:tgtEl>
                                        <p:attrNameLst>
                                          <p:attrName>style.visibility</p:attrName>
                                        </p:attrNameLst>
                                      </p:cBhvr>
                                      <p:to>
                                        <p:strVal val="visible"/>
                                      </p:to>
                                    </p:set>
                                    <p:animEffect transition="in" filter="wipe(left)">
                                      <p:cBhvr>
                                        <p:cTn id="7" dur="500"/>
                                        <p:tgtEl>
                                          <p:spTgt spid="2283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8355">
                                            <p:txEl>
                                              <p:pRg st="1" end="1"/>
                                            </p:txEl>
                                          </p:spTgt>
                                        </p:tgtEl>
                                        <p:attrNameLst>
                                          <p:attrName>style.visibility</p:attrName>
                                        </p:attrNameLst>
                                      </p:cBhvr>
                                      <p:to>
                                        <p:strVal val="visible"/>
                                      </p:to>
                                    </p:set>
                                    <p:animEffect transition="in" filter="wipe(left)">
                                      <p:cBhvr>
                                        <p:cTn id="12" dur="500"/>
                                        <p:tgtEl>
                                          <p:spTgt spid="22835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28355">
                                            <p:txEl>
                                              <p:pRg st="2" end="2"/>
                                            </p:txEl>
                                          </p:spTgt>
                                        </p:tgtEl>
                                        <p:attrNameLst>
                                          <p:attrName>style.visibility</p:attrName>
                                        </p:attrNameLst>
                                      </p:cBhvr>
                                      <p:to>
                                        <p:strVal val="visible"/>
                                      </p:to>
                                    </p:set>
                                    <p:animEffect transition="in" filter="wipe(left)">
                                      <p:cBhvr>
                                        <p:cTn id="17" dur="500"/>
                                        <p:tgtEl>
                                          <p:spTgt spid="22835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28355">
                                            <p:txEl>
                                              <p:pRg st="3" end="3"/>
                                            </p:txEl>
                                          </p:spTgt>
                                        </p:tgtEl>
                                        <p:attrNameLst>
                                          <p:attrName>style.visibility</p:attrName>
                                        </p:attrNameLst>
                                      </p:cBhvr>
                                      <p:to>
                                        <p:strVal val="visible"/>
                                      </p:to>
                                    </p:set>
                                    <p:animEffect transition="in" filter="wipe(left)">
                                      <p:cBhvr>
                                        <p:cTn id="22" dur="500"/>
                                        <p:tgtEl>
                                          <p:spTgt spid="22835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8355" grpId="0" build="p" autoUpdateAnimBg="0"/>
    </p:bld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26 June 2007</a:t>
            </a:r>
          </a:p>
        </p:txBody>
      </p:sp>
      <p:sp>
        <p:nvSpPr>
          <p:cNvPr id="5" name="Footer Placeholder 4"/>
          <p:cNvSpPr>
            <a:spLocks noGrp="1"/>
          </p:cNvSpPr>
          <p:nvPr>
            <p:ph type="ftr" sz="quarter" idx="11"/>
          </p:nvPr>
        </p:nvSpPr>
        <p:spPr/>
        <p:txBody>
          <a:bodyPr/>
          <a:lstStyle/>
          <a:p>
            <a:r>
              <a:rPr lang="en-US"/>
              <a:t>UM-07 tutorial 3: Chin </a:t>
            </a:r>
          </a:p>
        </p:txBody>
      </p:sp>
      <p:sp>
        <p:nvSpPr>
          <p:cNvPr id="6" name="Slide Number Placeholder 5"/>
          <p:cNvSpPr>
            <a:spLocks noGrp="1"/>
          </p:cNvSpPr>
          <p:nvPr>
            <p:ph type="sldNum" sz="quarter" idx="12"/>
          </p:nvPr>
        </p:nvSpPr>
        <p:spPr/>
        <p:txBody>
          <a:bodyPr/>
          <a:lstStyle/>
          <a:p>
            <a:fld id="{659788FA-B53A-9245-BA0E-F29FD405D9B1}" type="slidenum">
              <a:rPr lang="en-US"/>
              <a:pPr/>
              <a:t>39</a:t>
            </a:fld>
            <a:endParaRPr lang="en-US"/>
          </a:p>
        </p:txBody>
      </p:sp>
      <p:sp>
        <p:nvSpPr>
          <p:cNvPr id="263170" name="Rectangle 2"/>
          <p:cNvSpPr>
            <a:spLocks noGrp="1" noChangeArrowheads="1"/>
          </p:cNvSpPr>
          <p:nvPr>
            <p:ph type="title"/>
          </p:nvPr>
        </p:nvSpPr>
        <p:spPr/>
        <p:txBody>
          <a:bodyPr/>
          <a:lstStyle/>
          <a:p>
            <a:r>
              <a:rPr lang="en-US">
                <a:solidFill>
                  <a:schemeClr val="tx1"/>
                </a:solidFill>
                <a:latin typeface="Times New Roman" pitchFamily="-1" charset="0"/>
              </a:rPr>
              <a:t>More Caveats</a:t>
            </a:r>
            <a:endParaRPr lang="en-US">
              <a:latin typeface="Times New Roman" pitchFamily="-1" charset="0"/>
            </a:endParaRPr>
          </a:p>
        </p:txBody>
      </p:sp>
      <p:sp>
        <p:nvSpPr>
          <p:cNvPr id="263171" name="Rectangle 3"/>
          <p:cNvSpPr>
            <a:spLocks noGrp="1" noChangeArrowheads="1"/>
          </p:cNvSpPr>
          <p:nvPr>
            <p:ph type="body" idx="1"/>
          </p:nvPr>
        </p:nvSpPr>
        <p:spPr/>
        <p:txBody>
          <a:bodyPr/>
          <a:lstStyle/>
          <a:p>
            <a:pPr>
              <a:lnSpc>
                <a:spcPct val="140000"/>
              </a:lnSpc>
            </a:pPr>
            <a:r>
              <a:rPr lang="en-US">
                <a:latin typeface="Times New Roman" pitchFamily="-1" charset="0"/>
              </a:rPr>
              <a:t>Contamination of data</a:t>
            </a:r>
          </a:p>
          <a:p>
            <a:pPr lvl="1">
              <a:lnSpc>
                <a:spcPct val="140000"/>
              </a:lnSpc>
            </a:pPr>
            <a:r>
              <a:rPr lang="en-US">
                <a:latin typeface="Times New Roman" pitchFamily="-1" charset="0"/>
              </a:rPr>
              <a:t>Incorrect recording/transcription</a:t>
            </a:r>
          </a:p>
          <a:p>
            <a:pPr>
              <a:lnSpc>
                <a:spcPct val="140000"/>
              </a:lnSpc>
            </a:pPr>
            <a:r>
              <a:rPr lang="en-US">
                <a:latin typeface="Times New Roman" pitchFamily="-1" charset="0"/>
              </a:rPr>
              <a:t>Unwarranted assumptions about scales</a:t>
            </a:r>
          </a:p>
          <a:p>
            <a:pPr lvl="1">
              <a:lnSpc>
                <a:spcPct val="140000"/>
              </a:lnSpc>
            </a:pPr>
            <a:r>
              <a:rPr lang="en-US">
                <a:latin typeface="Times New Roman" pitchFamily="-1" charset="0"/>
              </a:rPr>
              <a:t>E.g., eye blink rates are not linearly related</a:t>
            </a:r>
          </a:p>
          <a:p>
            <a:pPr>
              <a:lnSpc>
                <a:spcPct val="140000"/>
              </a:lnSpc>
            </a:pPr>
            <a:r>
              <a:rPr lang="en-US">
                <a:latin typeface="Times New Roman" pitchFamily="-1" charset="0"/>
              </a:rPr>
              <a:t>Confounding nuisance vars with relevant vars</a:t>
            </a:r>
          </a:p>
          <a:p>
            <a:pPr lvl="1">
              <a:lnSpc>
                <a:spcPct val="140000"/>
              </a:lnSpc>
            </a:pPr>
            <a:r>
              <a:rPr lang="en-US">
                <a:latin typeface="Times New Roman" pitchFamily="-1" charset="0"/>
              </a:rPr>
              <a:t>LAN busy at start of hour during UM treatment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3171">
                                            <p:txEl>
                                              <p:pRg st="0" end="0"/>
                                            </p:txEl>
                                          </p:spTgt>
                                        </p:tgtEl>
                                        <p:attrNameLst>
                                          <p:attrName>style.visibility</p:attrName>
                                        </p:attrNameLst>
                                      </p:cBhvr>
                                      <p:to>
                                        <p:strVal val="visible"/>
                                      </p:to>
                                    </p:set>
                                    <p:animEffect transition="in" filter="wipe(left)">
                                      <p:cBhvr>
                                        <p:cTn id="7" dur="500"/>
                                        <p:tgtEl>
                                          <p:spTgt spid="263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63171">
                                            <p:txEl>
                                              <p:pRg st="1" end="1"/>
                                            </p:txEl>
                                          </p:spTgt>
                                        </p:tgtEl>
                                        <p:attrNameLst>
                                          <p:attrName>style.visibility</p:attrName>
                                        </p:attrNameLst>
                                      </p:cBhvr>
                                      <p:to>
                                        <p:strVal val="visible"/>
                                      </p:to>
                                    </p:set>
                                    <p:animEffect transition="in" filter="wipe(left)">
                                      <p:cBhvr>
                                        <p:cTn id="12" dur="500"/>
                                        <p:tgtEl>
                                          <p:spTgt spid="2631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63171">
                                            <p:txEl>
                                              <p:pRg st="2" end="2"/>
                                            </p:txEl>
                                          </p:spTgt>
                                        </p:tgtEl>
                                        <p:attrNameLst>
                                          <p:attrName>style.visibility</p:attrName>
                                        </p:attrNameLst>
                                      </p:cBhvr>
                                      <p:to>
                                        <p:strVal val="visible"/>
                                      </p:to>
                                    </p:set>
                                    <p:animEffect transition="in" filter="wipe(left)">
                                      <p:cBhvr>
                                        <p:cTn id="17" dur="500"/>
                                        <p:tgtEl>
                                          <p:spTgt spid="2631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63171">
                                            <p:txEl>
                                              <p:pRg st="3" end="3"/>
                                            </p:txEl>
                                          </p:spTgt>
                                        </p:tgtEl>
                                        <p:attrNameLst>
                                          <p:attrName>style.visibility</p:attrName>
                                        </p:attrNameLst>
                                      </p:cBhvr>
                                      <p:to>
                                        <p:strVal val="visible"/>
                                      </p:to>
                                    </p:set>
                                    <p:animEffect transition="in" filter="wipe(left)">
                                      <p:cBhvr>
                                        <p:cTn id="22" dur="500"/>
                                        <p:tgtEl>
                                          <p:spTgt spid="26317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63171">
                                            <p:txEl>
                                              <p:pRg st="4" end="4"/>
                                            </p:txEl>
                                          </p:spTgt>
                                        </p:tgtEl>
                                        <p:attrNameLst>
                                          <p:attrName>style.visibility</p:attrName>
                                        </p:attrNameLst>
                                      </p:cBhvr>
                                      <p:to>
                                        <p:strVal val="visible"/>
                                      </p:to>
                                    </p:set>
                                    <p:animEffect transition="in" filter="wipe(left)">
                                      <p:cBhvr>
                                        <p:cTn id="27" dur="500"/>
                                        <p:tgtEl>
                                          <p:spTgt spid="26317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63171">
                                            <p:txEl>
                                              <p:pRg st="5" end="5"/>
                                            </p:txEl>
                                          </p:spTgt>
                                        </p:tgtEl>
                                        <p:attrNameLst>
                                          <p:attrName>style.visibility</p:attrName>
                                        </p:attrNameLst>
                                      </p:cBhvr>
                                      <p:to>
                                        <p:strVal val="visible"/>
                                      </p:to>
                                    </p:set>
                                    <p:animEffect transition="in" filter="wipe(left)">
                                      <p:cBhvr>
                                        <p:cTn id="32" dur="500"/>
                                        <p:tgtEl>
                                          <p:spTgt spid="26317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3171" grpId="0" build="p" autoUpdateAnimBg="0"/>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a:t>26 June 2007</a:t>
            </a:r>
          </a:p>
        </p:txBody>
      </p:sp>
      <p:sp>
        <p:nvSpPr>
          <p:cNvPr id="6" name="Footer Placeholder 5"/>
          <p:cNvSpPr>
            <a:spLocks noGrp="1"/>
          </p:cNvSpPr>
          <p:nvPr>
            <p:ph type="ftr" sz="quarter" idx="11"/>
          </p:nvPr>
        </p:nvSpPr>
        <p:spPr/>
        <p:txBody>
          <a:bodyPr/>
          <a:lstStyle/>
          <a:p>
            <a:r>
              <a:rPr lang="en-US"/>
              <a:t>UM-07 tutorial 3: Chin </a:t>
            </a:r>
          </a:p>
        </p:txBody>
      </p:sp>
      <p:sp>
        <p:nvSpPr>
          <p:cNvPr id="7" name="Slide Number Placeholder 6"/>
          <p:cNvSpPr>
            <a:spLocks noGrp="1"/>
          </p:cNvSpPr>
          <p:nvPr>
            <p:ph type="sldNum" sz="quarter" idx="12"/>
          </p:nvPr>
        </p:nvSpPr>
        <p:spPr/>
        <p:txBody>
          <a:bodyPr/>
          <a:lstStyle/>
          <a:p>
            <a:fld id="{67F4FA3F-2145-104C-AC10-6C80634728C7}" type="slidenum">
              <a:rPr lang="en-US"/>
              <a:pPr/>
              <a:t>4</a:t>
            </a:fld>
            <a:endParaRPr lang="en-US"/>
          </a:p>
        </p:txBody>
      </p:sp>
      <p:sp>
        <p:nvSpPr>
          <p:cNvPr id="6146" name="Rectangle 2"/>
          <p:cNvSpPr>
            <a:spLocks noGrp="1" noChangeArrowheads="1"/>
          </p:cNvSpPr>
          <p:nvPr>
            <p:ph type="title"/>
          </p:nvPr>
        </p:nvSpPr>
        <p:spPr>
          <a:noFill/>
          <a:ln/>
        </p:spPr>
        <p:txBody>
          <a:bodyPr lIns="92075" tIns="46038" rIns="92075" bIns="46038"/>
          <a:lstStyle/>
          <a:p>
            <a:r>
              <a:rPr lang="en-US">
                <a:latin typeface="Times New Roman" pitchFamily="-1" charset="0"/>
              </a:rPr>
              <a:t>Agenda</a:t>
            </a:r>
          </a:p>
        </p:txBody>
      </p:sp>
      <p:sp>
        <p:nvSpPr>
          <p:cNvPr id="6147" name="Rectangle 3"/>
          <p:cNvSpPr>
            <a:spLocks noGrp="1" noChangeArrowheads="1"/>
          </p:cNvSpPr>
          <p:nvPr>
            <p:ph type="body" sz="half" idx="1"/>
          </p:nvPr>
        </p:nvSpPr>
        <p:spPr>
          <a:noFill/>
          <a:ln/>
        </p:spPr>
        <p:txBody>
          <a:bodyPr lIns="182562" tIns="46038" rIns="182562" bIns="46038" anchor="t"/>
          <a:lstStyle/>
          <a:p>
            <a:pPr>
              <a:buClr>
                <a:schemeClr val="tx1"/>
              </a:buClr>
              <a:buFontTx/>
              <a:buNone/>
            </a:pPr>
            <a:r>
              <a:rPr lang="en-US">
                <a:latin typeface="Times New Roman" pitchFamily="-1" charset="0"/>
              </a:rPr>
              <a:t>I. Experiment Design</a:t>
            </a:r>
          </a:p>
          <a:p>
            <a:pPr lvl="1">
              <a:buClr>
                <a:schemeClr val="tx1"/>
              </a:buClr>
              <a:buFont typeface="Wingdings 3" pitchFamily="-1" charset="2"/>
              <a:buNone/>
            </a:pPr>
            <a:r>
              <a:rPr lang="en-US" sz="2000" b="1">
                <a:solidFill>
                  <a:srgbClr val="FF0000"/>
                </a:solidFill>
                <a:latin typeface="Times New Roman" pitchFamily="-1" charset="0"/>
              </a:rPr>
              <a:t>  A. Independent vs. dependent variables</a:t>
            </a:r>
            <a:endParaRPr lang="en-US" sz="1800">
              <a:latin typeface="Times New Roman" pitchFamily="-1" charset="0"/>
            </a:endParaRPr>
          </a:p>
          <a:p>
            <a:pPr lvl="1">
              <a:buClr>
                <a:schemeClr val="tx1"/>
              </a:buClr>
              <a:buFont typeface="Wingdings 3" pitchFamily="-1" charset="2"/>
              <a:buNone/>
            </a:pPr>
            <a:r>
              <a:rPr lang="en-US" sz="2000">
                <a:latin typeface="Times New Roman" pitchFamily="-1" charset="0"/>
              </a:rPr>
              <a:t>  B. Nuisance variables</a:t>
            </a:r>
          </a:p>
          <a:p>
            <a:pPr lvl="1">
              <a:buClr>
                <a:schemeClr val="tx1"/>
              </a:buClr>
              <a:buFont typeface="Wingdings 3" pitchFamily="-1" charset="2"/>
              <a:buNone/>
            </a:pPr>
            <a:r>
              <a:rPr lang="en-US" sz="2000">
                <a:latin typeface="Times New Roman" pitchFamily="-1" charset="0"/>
              </a:rPr>
              <a:t>  C. Between-subjects vs. within-subjects designs</a:t>
            </a:r>
          </a:p>
          <a:p>
            <a:pPr lvl="1">
              <a:buClr>
                <a:schemeClr val="tx1"/>
              </a:buClr>
              <a:buFont typeface="Wingdings 3" pitchFamily="-1" charset="2"/>
              <a:buNone/>
            </a:pPr>
            <a:r>
              <a:rPr lang="en-US" sz="2000">
                <a:latin typeface="Times New Roman" pitchFamily="-1" charset="0"/>
              </a:rPr>
              <a:t>  D. Estimating sensitivity</a:t>
            </a:r>
          </a:p>
          <a:p>
            <a:pPr lvl="1">
              <a:buClr>
                <a:schemeClr val="tx1"/>
              </a:buClr>
              <a:buFont typeface="Wingdings 3" pitchFamily="-1" charset="2"/>
              <a:buNone/>
            </a:pPr>
            <a:r>
              <a:rPr lang="en-US" sz="2000">
                <a:latin typeface="Times New Roman" pitchFamily="-1" charset="0"/>
              </a:rPr>
              <a:t>  E. Factorial designs</a:t>
            </a:r>
          </a:p>
          <a:p>
            <a:pPr lvl="1">
              <a:buClr>
                <a:schemeClr val="tx1"/>
              </a:buClr>
              <a:buFont typeface="Wingdings 3" pitchFamily="-1" charset="2"/>
              <a:buNone/>
            </a:pPr>
            <a:r>
              <a:rPr lang="en-US" sz="2000">
                <a:latin typeface="Times New Roman" pitchFamily="-1" charset="0"/>
              </a:rPr>
              <a:t>  F. Caveats</a:t>
            </a:r>
          </a:p>
        </p:txBody>
      </p:sp>
      <p:sp>
        <p:nvSpPr>
          <p:cNvPr id="6148" name="Rectangle 4"/>
          <p:cNvSpPr>
            <a:spLocks noGrp="1" noChangeArrowheads="1"/>
          </p:cNvSpPr>
          <p:nvPr>
            <p:ph type="body" sz="half" idx="2"/>
          </p:nvPr>
        </p:nvSpPr>
        <p:spPr>
          <a:xfrm>
            <a:off x="4648200" y="1981200"/>
            <a:ext cx="3962400" cy="4114800"/>
          </a:xfrm>
        </p:spPr>
        <p:txBody>
          <a:bodyPr/>
          <a:lstStyle/>
          <a:p>
            <a:pPr>
              <a:buClr>
                <a:schemeClr val="tx1"/>
              </a:buClr>
              <a:buFontTx/>
              <a:buNone/>
            </a:pPr>
            <a:r>
              <a:rPr lang="en-US">
                <a:latin typeface="Times New Roman" pitchFamily="-1" charset="0"/>
              </a:rPr>
              <a:t>II. Running Experiments</a:t>
            </a:r>
          </a:p>
          <a:p>
            <a:pPr lvl="1">
              <a:buClr>
                <a:schemeClr val="tx1"/>
              </a:buClr>
              <a:buFont typeface="Wingdings 3" pitchFamily="-1" charset="2"/>
              <a:buNone/>
            </a:pPr>
            <a:r>
              <a:rPr lang="en-US" sz="2000">
                <a:latin typeface="Times New Roman" pitchFamily="-1" charset="0"/>
              </a:rPr>
              <a:t>  A. Participants</a:t>
            </a:r>
          </a:p>
          <a:p>
            <a:pPr lvl="1">
              <a:buClr>
                <a:schemeClr val="tx1"/>
              </a:buClr>
              <a:buFont typeface="Wingdings 3" pitchFamily="-1" charset="2"/>
              <a:buNone/>
            </a:pPr>
            <a:r>
              <a:rPr lang="en-US" sz="2000">
                <a:latin typeface="Times New Roman" pitchFamily="-1" charset="0"/>
              </a:rPr>
              <a:t>  B. Controlling the environment</a:t>
            </a:r>
          </a:p>
          <a:p>
            <a:pPr lvl="1">
              <a:buClr>
                <a:schemeClr val="tx1"/>
              </a:buClr>
              <a:buFont typeface="Wingdings 3" pitchFamily="-1" charset="2"/>
              <a:buNone/>
            </a:pPr>
            <a:r>
              <a:rPr lang="en-US" sz="2000">
                <a:latin typeface="Times New Roman" pitchFamily="-1" charset="0"/>
              </a:rPr>
              <a:t>  C. Recording data</a:t>
            </a:r>
          </a:p>
          <a:p>
            <a:pPr>
              <a:buClr>
                <a:schemeClr val="tx1"/>
              </a:buClr>
              <a:buFontTx/>
              <a:buNone/>
            </a:pPr>
            <a:r>
              <a:rPr lang="en-US">
                <a:latin typeface="Times New Roman" pitchFamily="-1" charset="0"/>
              </a:rPr>
              <a:t>III. Experiment Analysis</a:t>
            </a:r>
          </a:p>
          <a:p>
            <a:pPr lvl="1">
              <a:buClr>
                <a:schemeClr val="tx1"/>
              </a:buClr>
              <a:buFont typeface="Wingdings 3" pitchFamily="-1" charset="2"/>
              <a:buNone/>
            </a:pPr>
            <a:r>
              <a:rPr lang="en-US" sz="2000">
                <a:latin typeface="Times New Roman" pitchFamily="-1" charset="0"/>
              </a:rPr>
              <a:t>  A. Means and variance</a:t>
            </a:r>
          </a:p>
          <a:p>
            <a:pPr lvl="1">
              <a:buClr>
                <a:schemeClr val="tx1"/>
              </a:buClr>
              <a:buFont typeface="Wingdings 3" pitchFamily="-1" charset="2"/>
              <a:buNone/>
            </a:pPr>
            <a:r>
              <a:rPr lang="en-US" sz="2000">
                <a:latin typeface="Times New Roman" pitchFamily="-1" charset="0"/>
              </a:rPr>
              <a:t>  B. Statistical tests</a:t>
            </a:r>
          </a:p>
          <a:p>
            <a:pPr lvl="1">
              <a:buClr>
                <a:schemeClr val="tx1"/>
              </a:buClr>
              <a:buFont typeface="Wingdings 3" pitchFamily="-1" charset="2"/>
              <a:buNone/>
            </a:pPr>
            <a:r>
              <a:rPr lang="en-US" sz="2000">
                <a:latin typeface="Times New Roman" pitchFamily="-1" charset="0"/>
              </a:rPr>
              <a:t>  C. ANOVA</a:t>
            </a:r>
          </a:p>
          <a:p>
            <a:pPr lvl="1">
              <a:buClr>
                <a:schemeClr val="tx1"/>
              </a:buClr>
              <a:buFont typeface="Wingdings 3" pitchFamily="-1" charset="2"/>
              <a:buNone/>
            </a:pPr>
            <a:r>
              <a:rPr lang="en-US" sz="2000">
                <a:latin typeface="Times New Roman" pitchFamily="-1" charset="0"/>
              </a:rPr>
              <a:t>  D. Explained variance</a:t>
            </a:r>
          </a:p>
          <a:p>
            <a:pPr>
              <a:buClr>
                <a:schemeClr val="tx1"/>
              </a:buClr>
              <a:buFontTx/>
              <a:buNone/>
            </a:pPr>
            <a:r>
              <a:rPr lang="en-US" sz="2400">
                <a:latin typeface="Times New Roman" pitchFamily="-1" charset="0"/>
              </a:rPr>
              <a:t>IV. Summary</a:t>
            </a: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26 June 2007</a:t>
            </a:r>
          </a:p>
        </p:txBody>
      </p:sp>
      <p:sp>
        <p:nvSpPr>
          <p:cNvPr id="5" name="Footer Placeholder 4"/>
          <p:cNvSpPr>
            <a:spLocks noGrp="1"/>
          </p:cNvSpPr>
          <p:nvPr>
            <p:ph type="ftr" sz="quarter" idx="11"/>
          </p:nvPr>
        </p:nvSpPr>
        <p:spPr/>
        <p:txBody>
          <a:bodyPr/>
          <a:lstStyle/>
          <a:p>
            <a:r>
              <a:rPr lang="en-US"/>
              <a:t>UM-07 tutorial 3: Chin </a:t>
            </a:r>
          </a:p>
        </p:txBody>
      </p:sp>
      <p:sp>
        <p:nvSpPr>
          <p:cNvPr id="6" name="Slide Number Placeholder 5"/>
          <p:cNvSpPr>
            <a:spLocks noGrp="1"/>
          </p:cNvSpPr>
          <p:nvPr>
            <p:ph type="sldNum" sz="quarter" idx="12"/>
          </p:nvPr>
        </p:nvSpPr>
        <p:spPr/>
        <p:txBody>
          <a:bodyPr/>
          <a:lstStyle/>
          <a:p>
            <a:fld id="{6AC14C9D-1F11-C149-B767-FBF9C3B044E8}" type="slidenum">
              <a:rPr lang="en-US"/>
              <a:pPr/>
              <a:t>40</a:t>
            </a:fld>
            <a:endParaRPr lang="en-US"/>
          </a:p>
        </p:txBody>
      </p:sp>
      <p:sp>
        <p:nvSpPr>
          <p:cNvPr id="229378" name="Rectangle 2"/>
          <p:cNvSpPr>
            <a:spLocks noGrp="1" noChangeArrowheads="1"/>
          </p:cNvSpPr>
          <p:nvPr>
            <p:ph type="title"/>
          </p:nvPr>
        </p:nvSpPr>
        <p:spPr/>
        <p:txBody>
          <a:bodyPr/>
          <a:lstStyle/>
          <a:p>
            <a:r>
              <a:rPr lang="en-US">
                <a:solidFill>
                  <a:schemeClr val="tx1"/>
                </a:solidFill>
                <a:latin typeface="Times New Roman" pitchFamily="-1" charset="0"/>
              </a:rPr>
              <a:t>More Caveats 2</a:t>
            </a:r>
          </a:p>
        </p:txBody>
      </p:sp>
      <p:sp>
        <p:nvSpPr>
          <p:cNvPr id="229379" name="Rectangle 3"/>
          <p:cNvSpPr>
            <a:spLocks noGrp="1" noChangeArrowheads="1"/>
          </p:cNvSpPr>
          <p:nvPr>
            <p:ph type="body" idx="1"/>
          </p:nvPr>
        </p:nvSpPr>
        <p:spPr/>
        <p:txBody>
          <a:bodyPr/>
          <a:lstStyle/>
          <a:p>
            <a:pPr>
              <a:lnSpc>
                <a:spcPct val="170000"/>
              </a:lnSpc>
            </a:pPr>
            <a:r>
              <a:rPr lang="en-US">
                <a:latin typeface="Times New Roman" pitchFamily="-1" charset="0"/>
              </a:rPr>
              <a:t>Failure to take into account transfer of training</a:t>
            </a:r>
          </a:p>
          <a:p>
            <a:pPr lvl="1">
              <a:lnSpc>
                <a:spcPct val="170000"/>
              </a:lnSpc>
            </a:pPr>
            <a:r>
              <a:rPr lang="en-US">
                <a:latin typeface="Times New Roman" pitchFamily="-1" charset="0"/>
              </a:rPr>
              <a:t>Participants who have used a similar system do better</a:t>
            </a:r>
            <a:endParaRPr lang="en-US" sz="2800">
              <a:latin typeface="Times New Roman" pitchFamily="-1" charset="0"/>
            </a:endParaRPr>
          </a:p>
          <a:p>
            <a:pPr>
              <a:lnSpc>
                <a:spcPct val="170000"/>
              </a:lnSpc>
            </a:pPr>
            <a:r>
              <a:rPr lang="en-US">
                <a:latin typeface="Times New Roman" pitchFamily="-1" charset="0"/>
              </a:rPr>
              <a:t>Insufficient observations for needed precision</a:t>
            </a:r>
          </a:p>
          <a:p>
            <a:pPr>
              <a:lnSpc>
                <a:spcPct val="170000"/>
              </a:lnSpc>
            </a:pPr>
            <a:r>
              <a:rPr lang="en-US">
                <a:latin typeface="Times New Roman" pitchFamily="-1" charset="0"/>
              </a:rPr>
              <a:t>Tendency to favor one outcome over another</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9379">
                                            <p:txEl>
                                              <p:pRg st="0" end="0"/>
                                            </p:txEl>
                                          </p:spTgt>
                                        </p:tgtEl>
                                        <p:attrNameLst>
                                          <p:attrName>style.visibility</p:attrName>
                                        </p:attrNameLst>
                                      </p:cBhvr>
                                      <p:to>
                                        <p:strVal val="visible"/>
                                      </p:to>
                                    </p:set>
                                    <p:animEffect transition="in" filter="wipe(left)">
                                      <p:cBhvr>
                                        <p:cTn id="7" dur="500"/>
                                        <p:tgtEl>
                                          <p:spTgt spid="229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9379">
                                            <p:txEl>
                                              <p:pRg st="1" end="1"/>
                                            </p:txEl>
                                          </p:spTgt>
                                        </p:tgtEl>
                                        <p:attrNameLst>
                                          <p:attrName>style.visibility</p:attrName>
                                        </p:attrNameLst>
                                      </p:cBhvr>
                                      <p:to>
                                        <p:strVal val="visible"/>
                                      </p:to>
                                    </p:set>
                                    <p:animEffect transition="in" filter="wipe(left)">
                                      <p:cBhvr>
                                        <p:cTn id="12" dur="500"/>
                                        <p:tgtEl>
                                          <p:spTgt spid="22937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29379">
                                            <p:txEl>
                                              <p:pRg st="2" end="2"/>
                                            </p:txEl>
                                          </p:spTgt>
                                        </p:tgtEl>
                                        <p:attrNameLst>
                                          <p:attrName>style.visibility</p:attrName>
                                        </p:attrNameLst>
                                      </p:cBhvr>
                                      <p:to>
                                        <p:strVal val="visible"/>
                                      </p:to>
                                    </p:set>
                                    <p:animEffect transition="in" filter="wipe(left)">
                                      <p:cBhvr>
                                        <p:cTn id="17" dur="500"/>
                                        <p:tgtEl>
                                          <p:spTgt spid="22937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29379">
                                            <p:txEl>
                                              <p:pRg st="3" end="3"/>
                                            </p:txEl>
                                          </p:spTgt>
                                        </p:tgtEl>
                                        <p:attrNameLst>
                                          <p:attrName>style.visibility</p:attrName>
                                        </p:attrNameLst>
                                      </p:cBhvr>
                                      <p:to>
                                        <p:strVal val="visible"/>
                                      </p:to>
                                    </p:set>
                                    <p:animEffect transition="in" filter="wipe(left)">
                                      <p:cBhvr>
                                        <p:cTn id="22" dur="500"/>
                                        <p:tgtEl>
                                          <p:spTgt spid="22937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9379" grpId="0" build="p" autoUpdateAnimBg="0"/>
    </p:bld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26 June 2007</a:t>
            </a:r>
          </a:p>
        </p:txBody>
      </p:sp>
      <p:sp>
        <p:nvSpPr>
          <p:cNvPr id="5" name="Footer Placeholder 4"/>
          <p:cNvSpPr>
            <a:spLocks noGrp="1"/>
          </p:cNvSpPr>
          <p:nvPr>
            <p:ph type="ftr" sz="quarter" idx="11"/>
          </p:nvPr>
        </p:nvSpPr>
        <p:spPr/>
        <p:txBody>
          <a:bodyPr/>
          <a:lstStyle/>
          <a:p>
            <a:r>
              <a:rPr lang="en-US"/>
              <a:t>UM-07 tutorial 3: Chin </a:t>
            </a:r>
          </a:p>
        </p:txBody>
      </p:sp>
      <p:sp>
        <p:nvSpPr>
          <p:cNvPr id="6" name="Slide Number Placeholder 5"/>
          <p:cNvSpPr>
            <a:spLocks noGrp="1"/>
          </p:cNvSpPr>
          <p:nvPr>
            <p:ph type="sldNum" sz="quarter" idx="12"/>
          </p:nvPr>
        </p:nvSpPr>
        <p:spPr/>
        <p:txBody>
          <a:bodyPr/>
          <a:lstStyle/>
          <a:p>
            <a:fld id="{AA2E25F3-E36C-B54D-BA12-2277345EEBFC}" type="slidenum">
              <a:rPr lang="en-US"/>
              <a:pPr/>
              <a:t>41</a:t>
            </a:fld>
            <a:endParaRPr lang="en-US"/>
          </a:p>
        </p:txBody>
      </p:sp>
      <p:sp>
        <p:nvSpPr>
          <p:cNvPr id="264194" name="Rectangle 2"/>
          <p:cNvSpPr>
            <a:spLocks noGrp="1" noChangeArrowheads="1"/>
          </p:cNvSpPr>
          <p:nvPr>
            <p:ph type="title"/>
          </p:nvPr>
        </p:nvSpPr>
        <p:spPr/>
        <p:txBody>
          <a:bodyPr/>
          <a:lstStyle/>
          <a:p>
            <a:r>
              <a:rPr lang="en-US">
                <a:solidFill>
                  <a:schemeClr val="tx1"/>
                </a:solidFill>
                <a:latin typeface="Times New Roman" pitchFamily="-1" charset="0"/>
              </a:rPr>
              <a:t>More Caveats 3</a:t>
            </a:r>
            <a:endParaRPr lang="en-US">
              <a:latin typeface="Times New Roman" pitchFamily="-1" charset="0"/>
            </a:endParaRPr>
          </a:p>
        </p:txBody>
      </p:sp>
      <p:sp>
        <p:nvSpPr>
          <p:cNvPr id="264195" name="Rectangle 3"/>
          <p:cNvSpPr>
            <a:spLocks noGrp="1" noChangeArrowheads="1"/>
          </p:cNvSpPr>
          <p:nvPr>
            <p:ph type="body" idx="1"/>
          </p:nvPr>
        </p:nvSpPr>
        <p:spPr>
          <a:xfrm>
            <a:off x="685800" y="1981200"/>
            <a:ext cx="8001000" cy="4114800"/>
          </a:xfrm>
        </p:spPr>
        <p:txBody>
          <a:bodyPr/>
          <a:lstStyle/>
          <a:p>
            <a:pPr>
              <a:lnSpc>
                <a:spcPct val="150000"/>
              </a:lnSpc>
            </a:pPr>
            <a:r>
              <a:rPr lang="en-US">
                <a:latin typeface="Times New Roman" pitchFamily="-1" charset="0"/>
              </a:rPr>
              <a:t>Observer or experimenter bias</a:t>
            </a:r>
          </a:p>
          <a:p>
            <a:pPr>
              <a:lnSpc>
                <a:spcPct val="150000"/>
              </a:lnSpc>
            </a:pPr>
            <a:r>
              <a:rPr lang="en-US">
                <a:latin typeface="Times New Roman" pitchFamily="-1" charset="0"/>
              </a:rPr>
              <a:t>Not recognizing the rarity of an event</a:t>
            </a:r>
          </a:p>
          <a:p>
            <a:pPr lvl="1">
              <a:lnSpc>
                <a:spcPct val="150000"/>
              </a:lnSpc>
            </a:pPr>
            <a:r>
              <a:rPr lang="en-US">
                <a:latin typeface="Times New Roman" pitchFamily="-1" charset="0"/>
              </a:rPr>
              <a:t>Gambling wins </a:t>
            </a:r>
            <a:r>
              <a:rPr lang="en-US" sz="2800">
                <a:latin typeface="Times New Roman" pitchFamily="-1" charset="0"/>
                <a:sym typeface="Symbol" pitchFamily="-1" charset="2"/>
              </a:rPr>
              <a:t></a:t>
            </a:r>
            <a:r>
              <a:rPr lang="en-US" sz="2800">
                <a:latin typeface="Times New Roman" pitchFamily="-1" charset="0"/>
              </a:rPr>
              <a:t> </a:t>
            </a:r>
            <a:r>
              <a:rPr lang="en-US">
                <a:latin typeface="Times New Roman" pitchFamily="-1" charset="0"/>
              </a:rPr>
              <a:t>expectations of winning &gt; actual odds</a:t>
            </a:r>
          </a:p>
          <a:p>
            <a:pPr>
              <a:lnSpc>
                <a:spcPct val="150000"/>
              </a:lnSpc>
            </a:pPr>
            <a:r>
              <a:rPr lang="en-US">
                <a:latin typeface="Times New Roman" pitchFamily="-1" charset="0"/>
              </a:rPr>
              <a:t>Experimental procedure affects observed conditions</a:t>
            </a:r>
          </a:p>
          <a:p>
            <a:pPr lvl="1">
              <a:lnSpc>
                <a:spcPct val="150000"/>
              </a:lnSpc>
            </a:pPr>
            <a:r>
              <a:rPr lang="en-US">
                <a:latin typeface="Times New Roman" pitchFamily="-1" charset="0"/>
              </a:rPr>
              <a:t>Knowledge of video camera affects behavior</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4195">
                                            <p:txEl>
                                              <p:pRg st="0" end="0"/>
                                            </p:txEl>
                                          </p:spTgt>
                                        </p:tgtEl>
                                        <p:attrNameLst>
                                          <p:attrName>style.visibility</p:attrName>
                                        </p:attrNameLst>
                                      </p:cBhvr>
                                      <p:to>
                                        <p:strVal val="visible"/>
                                      </p:to>
                                    </p:set>
                                    <p:animEffect transition="in" filter="wipe(left)">
                                      <p:cBhvr>
                                        <p:cTn id="7" dur="500"/>
                                        <p:tgtEl>
                                          <p:spTgt spid="2641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64195">
                                            <p:txEl>
                                              <p:pRg st="1" end="1"/>
                                            </p:txEl>
                                          </p:spTgt>
                                        </p:tgtEl>
                                        <p:attrNameLst>
                                          <p:attrName>style.visibility</p:attrName>
                                        </p:attrNameLst>
                                      </p:cBhvr>
                                      <p:to>
                                        <p:strVal val="visible"/>
                                      </p:to>
                                    </p:set>
                                    <p:animEffect transition="in" filter="wipe(left)">
                                      <p:cBhvr>
                                        <p:cTn id="12" dur="500"/>
                                        <p:tgtEl>
                                          <p:spTgt spid="26419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64195">
                                            <p:txEl>
                                              <p:pRg st="2" end="2"/>
                                            </p:txEl>
                                          </p:spTgt>
                                        </p:tgtEl>
                                        <p:attrNameLst>
                                          <p:attrName>style.visibility</p:attrName>
                                        </p:attrNameLst>
                                      </p:cBhvr>
                                      <p:to>
                                        <p:strVal val="visible"/>
                                      </p:to>
                                    </p:set>
                                    <p:animEffect transition="in" filter="wipe(left)">
                                      <p:cBhvr>
                                        <p:cTn id="17" dur="500"/>
                                        <p:tgtEl>
                                          <p:spTgt spid="26419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64195">
                                            <p:txEl>
                                              <p:pRg st="3" end="3"/>
                                            </p:txEl>
                                          </p:spTgt>
                                        </p:tgtEl>
                                        <p:attrNameLst>
                                          <p:attrName>style.visibility</p:attrName>
                                        </p:attrNameLst>
                                      </p:cBhvr>
                                      <p:to>
                                        <p:strVal val="visible"/>
                                      </p:to>
                                    </p:set>
                                    <p:animEffect transition="in" filter="wipe(left)">
                                      <p:cBhvr>
                                        <p:cTn id="22" dur="500"/>
                                        <p:tgtEl>
                                          <p:spTgt spid="26419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64195">
                                            <p:txEl>
                                              <p:pRg st="4" end="4"/>
                                            </p:txEl>
                                          </p:spTgt>
                                        </p:tgtEl>
                                        <p:attrNameLst>
                                          <p:attrName>style.visibility</p:attrName>
                                        </p:attrNameLst>
                                      </p:cBhvr>
                                      <p:to>
                                        <p:strVal val="visible"/>
                                      </p:to>
                                    </p:set>
                                    <p:animEffect transition="in" filter="wipe(left)">
                                      <p:cBhvr>
                                        <p:cTn id="27" dur="500"/>
                                        <p:tgtEl>
                                          <p:spTgt spid="2641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4195" grpId="0" build="p" autoUpdateAnimBg="0"/>
    </p:bld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26 June 2007</a:t>
            </a:r>
          </a:p>
        </p:txBody>
      </p:sp>
      <p:sp>
        <p:nvSpPr>
          <p:cNvPr id="5" name="Footer Placeholder 4"/>
          <p:cNvSpPr>
            <a:spLocks noGrp="1"/>
          </p:cNvSpPr>
          <p:nvPr>
            <p:ph type="ftr" sz="quarter" idx="11"/>
          </p:nvPr>
        </p:nvSpPr>
        <p:spPr/>
        <p:txBody>
          <a:bodyPr/>
          <a:lstStyle/>
          <a:p>
            <a:r>
              <a:rPr lang="en-US"/>
              <a:t>UM-07 tutorial 3: Chin </a:t>
            </a:r>
          </a:p>
        </p:txBody>
      </p:sp>
      <p:sp>
        <p:nvSpPr>
          <p:cNvPr id="6" name="Slide Number Placeholder 5"/>
          <p:cNvSpPr>
            <a:spLocks noGrp="1"/>
          </p:cNvSpPr>
          <p:nvPr>
            <p:ph type="sldNum" sz="quarter" idx="12"/>
          </p:nvPr>
        </p:nvSpPr>
        <p:spPr/>
        <p:txBody>
          <a:bodyPr/>
          <a:lstStyle/>
          <a:p>
            <a:fld id="{CA7ECD73-7F78-EE4A-8DD6-21030BD7E9ED}" type="slidenum">
              <a:rPr lang="en-US"/>
              <a:pPr/>
              <a:t>42</a:t>
            </a:fld>
            <a:endParaRPr lang="en-US"/>
          </a:p>
        </p:txBody>
      </p:sp>
      <p:sp>
        <p:nvSpPr>
          <p:cNvPr id="230402" name="Rectangle 2"/>
          <p:cNvSpPr>
            <a:spLocks noGrp="1" noChangeArrowheads="1"/>
          </p:cNvSpPr>
          <p:nvPr>
            <p:ph type="title"/>
          </p:nvPr>
        </p:nvSpPr>
        <p:spPr/>
        <p:txBody>
          <a:bodyPr/>
          <a:lstStyle/>
          <a:p>
            <a:r>
              <a:rPr lang="en-US">
                <a:solidFill>
                  <a:schemeClr val="tx1"/>
                </a:solidFill>
                <a:latin typeface="Times New Roman" pitchFamily="-1" charset="0"/>
              </a:rPr>
              <a:t>Internal Validity</a:t>
            </a:r>
            <a:endParaRPr lang="en-US">
              <a:latin typeface="Times New Roman" pitchFamily="-1" charset="0"/>
            </a:endParaRPr>
          </a:p>
        </p:txBody>
      </p:sp>
      <p:sp>
        <p:nvSpPr>
          <p:cNvPr id="230403" name="Rectangle 3"/>
          <p:cNvSpPr>
            <a:spLocks noGrp="1" noChangeArrowheads="1"/>
          </p:cNvSpPr>
          <p:nvPr>
            <p:ph type="body" idx="1"/>
          </p:nvPr>
        </p:nvSpPr>
        <p:spPr/>
        <p:txBody>
          <a:bodyPr/>
          <a:lstStyle/>
          <a:p>
            <a:pPr>
              <a:lnSpc>
                <a:spcPct val="120000"/>
              </a:lnSpc>
            </a:pPr>
            <a:r>
              <a:rPr lang="en-US">
                <a:latin typeface="Times New Roman" pitchFamily="-1" charset="0"/>
              </a:rPr>
              <a:t>Did the independent variables make a difference?</a:t>
            </a:r>
          </a:p>
          <a:p>
            <a:pPr>
              <a:lnSpc>
                <a:spcPct val="120000"/>
              </a:lnSpc>
            </a:pPr>
            <a:r>
              <a:rPr lang="en-US">
                <a:latin typeface="Times New Roman" pitchFamily="-1" charset="0"/>
              </a:rPr>
              <a:t>Can you infer a cause and effect relationship?</a:t>
            </a:r>
          </a:p>
          <a:p>
            <a:pPr>
              <a:lnSpc>
                <a:spcPct val="120000"/>
              </a:lnSpc>
            </a:pPr>
            <a:r>
              <a:rPr lang="en-US">
                <a:latin typeface="Times New Roman" pitchFamily="-1" charset="0"/>
              </a:rPr>
              <a:t>Did you control:</a:t>
            </a:r>
          </a:p>
          <a:p>
            <a:pPr lvl="1">
              <a:lnSpc>
                <a:spcPct val="120000"/>
              </a:lnSpc>
            </a:pPr>
            <a:r>
              <a:rPr lang="en-US">
                <a:latin typeface="Times New Roman" pitchFamily="-1" charset="0"/>
              </a:rPr>
              <a:t>Extraneous variables?</a:t>
            </a:r>
          </a:p>
          <a:p>
            <a:pPr lvl="1">
              <a:lnSpc>
                <a:spcPct val="120000"/>
              </a:lnSpc>
            </a:pPr>
            <a:r>
              <a:rPr lang="en-US">
                <a:latin typeface="Times New Roman" pitchFamily="-1" charset="0"/>
              </a:rPr>
              <a:t>Selection procedures?</a:t>
            </a:r>
          </a:p>
          <a:p>
            <a:pPr lvl="1">
              <a:lnSpc>
                <a:spcPct val="120000"/>
              </a:lnSpc>
            </a:pPr>
            <a:r>
              <a:rPr lang="en-US">
                <a:latin typeface="Times New Roman" pitchFamily="-1" charset="0"/>
              </a:rPr>
              <a:t>Measurement procedures?</a:t>
            </a:r>
          </a:p>
          <a:p>
            <a:pPr>
              <a:lnSpc>
                <a:spcPct val="120000"/>
              </a:lnSpc>
            </a:pPr>
            <a:r>
              <a:rPr lang="en-US">
                <a:latin typeface="Times New Roman" pitchFamily="-1" charset="0"/>
              </a:rPr>
              <a:t>Results hard to interpret without internal validity</a:t>
            </a:r>
            <a:endParaRPr lang="en-US" sz="2400">
              <a:latin typeface="Times New Roman" pitchFamily="-1"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0403">
                                            <p:txEl>
                                              <p:pRg st="0" end="0"/>
                                            </p:txEl>
                                          </p:spTgt>
                                        </p:tgtEl>
                                        <p:attrNameLst>
                                          <p:attrName>style.visibility</p:attrName>
                                        </p:attrNameLst>
                                      </p:cBhvr>
                                      <p:to>
                                        <p:strVal val="visible"/>
                                      </p:to>
                                    </p:set>
                                    <p:animEffect transition="in" filter="wipe(left)">
                                      <p:cBhvr>
                                        <p:cTn id="7" dur="500"/>
                                        <p:tgtEl>
                                          <p:spTgt spid="2304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30403">
                                            <p:txEl>
                                              <p:pRg st="1" end="1"/>
                                            </p:txEl>
                                          </p:spTgt>
                                        </p:tgtEl>
                                        <p:attrNameLst>
                                          <p:attrName>style.visibility</p:attrName>
                                        </p:attrNameLst>
                                      </p:cBhvr>
                                      <p:to>
                                        <p:strVal val="visible"/>
                                      </p:to>
                                    </p:set>
                                    <p:animEffect transition="in" filter="wipe(left)">
                                      <p:cBhvr>
                                        <p:cTn id="12" dur="500"/>
                                        <p:tgtEl>
                                          <p:spTgt spid="2304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30403">
                                            <p:txEl>
                                              <p:pRg st="2" end="2"/>
                                            </p:txEl>
                                          </p:spTgt>
                                        </p:tgtEl>
                                        <p:attrNameLst>
                                          <p:attrName>style.visibility</p:attrName>
                                        </p:attrNameLst>
                                      </p:cBhvr>
                                      <p:to>
                                        <p:strVal val="visible"/>
                                      </p:to>
                                    </p:set>
                                    <p:animEffect transition="in" filter="wipe(left)">
                                      <p:cBhvr>
                                        <p:cTn id="17" dur="500"/>
                                        <p:tgtEl>
                                          <p:spTgt spid="23040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30403">
                                            <p:txEl>
                                              <p:pRg st="3" end="3"/>
                                            </p:txEl>
                                          </p:spTgt>
                                        </p:tgtEl>
                                        <p:attrNameLst>
                                          <p:attrName>style.visibility</p:attrName>
                                        </p:attrNameLst>
                                      </p:cBhvr>
                                      <p:to>
                                        <p:strVal val="visible"/>
                                      </p:to>
                                    </p:set>
                                    <p:animEffect transition="in" filter="wipe(left)">
                                      <p:cBhvr>
                                        <p:cTn id="22" dur="500"/>
                                        <p:tgtEl>
                                          <p:spTgt spid="23040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30403">
                                            <p:txEl>
                                              <p:pRg st="4" end="4"/>
                                            </p:txEl>
                                          </p:spTgt>
                                        </p:tgtEl>
                                        <p:attrNameLst>
                                          <p:attrName>style.visibility</p:attrName>
                                        </p:attrNameLst>
                                      </p:cBhvr>
                                      <p:to>
                                        <p:strVal val="visible"/>
                                      </p:to>
                                    </p:set>
                                    <p:animEffect transition="in" filter="wipe(left)">
                                      <p:cBhvr>
                                        <p:cTn id="27" dur="500"/>
                                        <p:tgtEl>
                                          <p:spTgt spid="23040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30403">
                                            <p:txEl>
                                              <p:pRg st="5" end="5"/>
                                            </p:txEl>
                                          </p:spTgt>
                                        </p:tgtEl>
                                        <p:attrNameLst>
                                          <p:attrName>style.visibility</p:attrName>
                                        </p:attrNameLst>
                                      </p:cBhvr>
                                      <p:to>
                                        <p:strVal val="visible"/>
                                      </p:to>
                                    </p:set>
                                    <p:animEffect transition="in" filter="wipe(left)">
                                      <p:cBhvr>
                                        <p:cTn id="32" dur="500"/>
                                        <p:tgtEl>
                                          <p:spTgt spid="23040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30403">
                                            <p:txEl>
                                              <p:pRg st="6" end="6"/>
                                            </p:txEl>
                                          </p:spTgt>
                                        </p:tgtEl>
                                        <p:attrNameLst>
                                          <p:attrName>style.visibility</p:attrName>
                                        </p:attrNameLst>
                                      </p:cBhvr>
                                      <p:to>
                                        <p:strVal val="visible"/>
                                      </p:to>
                                    </p:set>
                                    <p:animEffect transition="in" filter="wipe(left)">
                                      <p:cBhvr>
                                        <p:cTn id="37" dur="500"/>
                                        <p:tgtEl>
                                          <p:spTgt spid="23040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0403" grpId="0" build="p" autoUpdateAnimBg="0"/>
    </p:bld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26 June 2007</a:t>
            </a:r>
          </a:p>
        </p:txBody>
      </p:sp>
      <p:sp>
        <p:nvSpPr>
          <p:cNvPr id="5" name="Footer Placeholder 4"/>
          <p:cNvSpPr>
            <a:spLocks noGrp="1"/>
          </p:cNvSpPr>
          <p:nvPr>
            <p:ph type="ftr" sz="quarter" idx="11"/>
          </p:nvPr>
        </p:nvSpPr>
        <p:spPr/>
        <p:txBody>
          <a:bodyPr/>
          <a:lstStyle/>
          <a:p>
            <a:r>
              <a:rPr lang="en-US"/>
              <a:t>UM-07 tutorial 3: Chin </a:t>
            </a:r>
          </a:p>
        </p:txBody>
      </p:sp>
      <p:sp>
        <p:nvSpPr>
          <p:cNvPr id="6" name="Slide Number Placeholder 5"/>
          <p:cNvSpPr>
            <a:spLocks noGrp="1"/>
          </p:cNvSpPr>
          <p:nvPr>
            <p:ph type="sldNum" sz="quarter" idx="12"/>
          </p:nvPr>
        </p:nvSpPr>
        <p:spPr/>
        <p:txBody>
          <a:bodyPr/>
          <a:lstStyle/>
          <a:p>
            <a:fld id="{3B16DE94-4424-DD4A-B88A-227DB9F7ABE5}" type="slidenum">
              <a:rPr lang="en-US"/>
              <a:pPr/>
              <a:t>43</a:t>
            </a:fld>
            <a:endParaRPr lang="en-US"/>
          </a:p>
        </p:txBody>
      </p:sp>
      <p:sp>
        <p:nvSpPr>
          <p:cNvPr id="243714" name="Rectangle 2"/>
          <p:cNvSpPr>
            <a:spLocks noGrp="1" noChangeArrowheads="1"/>
          </p:cNvSpPr>
          <p:nvPr>
            <p:ph type="title"/>
          </p:nvPr>
        </p:nvSpPr>
        <p:spPr/>
        <p:txBody>
          <a:bodyPr/>
          <a:lstStyle/>
          <a:p>
            <a:r>
              <a:rPr lang="en-US">
                <a:latin typeface="Times New Roman" pitchFamily="-1" charset="0"/>
              </a:rPr>
              <a:t>Threats to Internal Validity</a:t>
            </a:r>
          </a:p>
        </p:txBody>
      </p:sp>
      <p:sp>
        <p:nvSpPr>
          <p:cNvPr id="243715" name="Rectangle 3"/>
          <p:cNvSpPr>
            <a:spLocks noGrp="1" noChangeArrowheads="1"/>
          </p:cNvSpPr>
          <p:nvPr>
            <p:ph type="body" idx="1"/>
          </p:nvPr>
        </p:nvSpPr>
        <p:spPr/>
        <p:txBody>
          <a:bodyPr/>
          <a:lstStyle/>
          <a:p>
            <a:r>
              <a:rPr lang="en-US">
                <a:latin typeface="Times New Roman" pitchFamily="-1" charset="0"/>
              </a:rPr>
              <a:t>History</a:t>
            </a:r>
          </a:p>
          <a:p>
            <a:pPr lvl="1"/>
            <a:r>
              <a:rPr lang="en-US">
                <a:latin typeface="Times New Roman" pitchFamily="-1" charset="0"/>
              </a:rPr>
              <a:t>Some other event affects the dependent variable</a:t>
            </a:r>
          </a:p>
          <a:p>
            <a:pPr lvl="1"/>
            <a:r>
              <a:rPr lang="en-US">
                <a:latin typeface="Times New Roman" pitchFamily="-1" charset="0"/>
              </a:rPr>
              <a:t>Time between pretest and posttest</a:t>
            </a:r>
          </a:p>
          <a:p>
            <a:pPr lvl="1"/>
            <a:r>
              <a:rPr lang="en-US">
                <a:latin typeface="Times New Roman" pitchFamily="-1" charset="0"/>
              </a:rPr>
              <a:t>The longer the time, the great the chance of history</a:t>
            </a:r>
          </a:p>
          <a:p>
            <a:r>
              <a:rPr lang="en-US">
                <a:latin typeface="Times New Roman" pitchFamily="-1" charset="0"/>
              </a:rPr>
              <a:t>Maturation</a:t>
            </a:r>
          </a:p>
          <a:p>
            <a:pPr lvl="1"/>
            <a:r>
              <a:rPr lang="en-US">
                <a:latin typeface="Times New Roman" pitchFamily="-1" charset="0"/>
              </a:rPr>
              <a:t>Biological or psychological processes over time</a:t>
            </a:r>
          </a:p>
          <a:p>
            <a:pPr lvl="1"/>
            <a:r>
              <a:rPr lang="en-US">
                <a:latin typeface="Times New Roman" pitchFamily="-1" charset="0"/>
              </a:rPr>
              <a:t>Independent of external events</a:t>
            </a:r>
            <a:endParaRPr lang="en-US" sz="2800">
              <a:latin typeface="Times New Roman" pitchFamily="-1"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3715">
                                            <p:txEl>
                                              <p:pRg st="0" end="0"/>
                                            </p:txEl>
                                          </p:spTgt>
                                        </p:tgtEl>
                                        <p:attrNameLst>
                                          <p:attrName>style.visibility</p:attrName>
                                        </p:attrNameLst>
                                      </p:cBhvr>
                                      <p:to>
                                        <p:strVal val="visible"/>
                                      </p:to>
                                    </p:set>
                                    <p:animEffect transition="in" filter="wipe(left)">
                                      <p:cBhvr>
                                        <p:cTn id="7" dur="500"/>
                                        <p:tgtEl>
                                          <p:spTgt spid="2437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43715">
                                            <p:txEl>
                                              <p:pRg st="1" end="1"/>
                                            </p:txEl>
                                          </p:spTgt>
                                        </p:tgtEl>
                                        <p:attrNameLst>
                                          <p:attrName>style.visibility</p:attrName>
                                        </p:attrNameLst>
                                      </p:cBhvr>
                                      <p:to>
                                        <p:strVal val="visible"/>
                                      </p:to>
                                    </p:set>
                                    <p:animEffect transition="in" filter="wipe(left)">
                                      <p:cBhvr>
                                        <p:cTn id="12" dur="500"/>
                                        <p:tgtEl>
                                          <p:spTgt spid="2437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43715">
                                            <p:txEl>
                                              <p:pRg st="2" end="2"/>
                                            </p:txEl>
                                          </p:spTgt>
                                        </p:tgtEl>
                                        <p:attrNameLst>
                                          <p:attrName>style.visibility</p:attrName>
                                        </p:attrNameLst>
                                      </p:cBhvr>
                                      <p:to>
                                        <p:strVal val="visible"/>
                                      </p:to>
                                    </p:set>
                                    <p:animEffect transition="in" filter="wipe(left)">
                                      <p:cBhvr>
                                        <p:cTn id="17" dur="500"/>
                                        <p:tgtEl>
                                          <p:spTgt spid="24371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43715">
                                            <p:txEl>
                                              <p:pRg st="3" end="3"/>
                                            </p:txEl>
                                          </p:spTgt>
                                        </p:tgtEl>
                                        <p:attrNameLst>
                                          <p:attrName>style.visibility</p:attrName>
                                        </p:attrNameLst>
                                      </p:cBhvr>
                                      <p:to>
                                        <p:strVal val="visible"/>
                                      </p:to>
                                    </p:set>
                                    <p:animEffect transition="in" filter="wipe(left)">
                                      <p:cBhvr>
                                        <p:cTn id="22" dur="500"/>
                                        <p:tgtEl>
                                          <p:spTgt spid="24371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43715">
                                            <p:txEl>
                                              <p:pRg st="4" end="4"/>
                                            </p:txEl>
                                          </p:spTgt>
                                        </p:tgtEl>
                                        <p:attrNameLst>
                                          <p:attrName>style.visibility</p:attrName>
                                        </p:attrNameLst>
                                      </p:cBhvr>
                                      <p:to>
                                        <p:strVal val="visible"/>
                                      </p:to>
                                    </p:set>
                                    <p:animEffect transition="in" filter="wipe(left)">
                                      <p:cBhvr>
                                        <p:cTn id="27" dur="500"/>
                                        <p:tgtEl>
                                          <p:spTgt spid="24371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43715">
                                            <p:txEl>
                                              <p:pRg st="5" end="5"/>
                                            </p:txEl>
                                          </p:spTgt>
                                        </p:tgtEl>
                                        <p:attrNameLst>
                                          <p:attrName>style.visibility</p:attrName>
                                        </p:attrNameLst>
                                      </p:cBhvr>
                                      <p:to>
                                        <p:strVal val="visible"/>
                                      </p:to>
                                    </p:set>
                                    <p:animEffect transition="in" filter="wipe(left)">
                                      <p:cBhvr>
                                        <p:cTn id="32" dur="500"/>
                                        <p:tgtEl>
                                          <p:spTgt spid="24371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43715">
                                            <p:txEl>
                                              <p:pRg st="6" end="6"/>
                                            </p:txEl>
                                          </p:spTgt>
                                        </p:tgtEl>
                                        <p:attrNameLst>
                                          <p:attrName>style.visibility</p:attrName>
                                        </p:attrNameLst>
                                      </p:cBhvr>
                                      <p:to>
                                        <p:strVal val="visible"/>
                                      </p:to>
                                    </p:set>
                                    <p:animEffect transition="in" filter="wipe(left)">
                                      <p:cBhvr>
                                        <p:cTn id="37" dur="500"/>
                                        <p:tgtEl>
                                          <p:spTgt spid="24371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3715" grpId="0" build="p" autoUpdateAnimBg="0"/>
    </p:bld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26 June 2007</a:t>
            </a:r>
          </a:p>
        </p:txBody>
      </p:sp>
      <p:sp>
        <p:nvSpPr>
          <p:cNvPr id="5" name="Footer Placeholder 4"/>
          <p:cNvSpPr>
            <a:spLocks noGrp="1"/>
          </p:cNvSpPr>
          <p:nvPr>
            <p:ph type="ftr" sz="quarter" idx="11"/>
          </p:nvPr>
        </p:nvSpPr>
        <p:spPr/>
        <p:txBody>
          <a:bodyPr/>
          <a:lstStyle/>
          <a:p>
            <a:r>
              <a:rPr lang="en-US"/>
              <a:t>UM-07 tutorial 3: Chin </a:t>
            </a:r>
          </a:p>
        </p:txBody>
      </p:sp>
      <p:sp>
        <p:nvSpPr>
          <p:cNvPr id="6" name="Slide Number Placeholder 5"/>
          <p:cNvSpPr>
            <a:spLocks noGrp="1"/>
          </p:cNvSpPr>
          <p:nvPr>
            <p:ph type="sldNum" sz="quarter" idx="12"/>
          </p:nvPr>
        </p:nvSpPr>
        <p:spPr/>
        <p:txBody>
          <a:bodyPr/>
          <a:lstStyle/>
          <a:p>
            <a:fld id="{B44AE1D5-DC39-F348-BF34-FC9761C4F210}" type="slidenum">
              <a:rPr lang="en-US"/>
              <a:pPr/>
              <a:t>44</a:t>
            </a:fld>
            <a:endParaRPr lang="en-US"/>
          </a:p>
        </p:txBody>
      </p:sp>
      <p:sp>
        <p:nvSpPr>
          <p:cNvPr id="231426" name="Rectangle 2"/>
          <p:cNvSpPr>
            <a:spLocks noGrp="1" noChangeArrowheads="1"/>
          </p:cNvSpPr>
          <p:nvPr>
            <p:ph type="title"/>
          </p:nvPr>
        </p:nvSpPr>
        <p:spPr/>
        <p:txBody>
          <a:bodyPr/>
          <a:lstStyle/>
          <a:p>
            <a:r>
              <a:rPr lang="en-US">
                <a:latin typeface="Times New Roman" pitchFamily="-1" charset="0"/>
              </a:rPr>
              <a:t>More Threats</a:t>
            </a:r>
            <a:r>
              <a:rPr lang="en-US">
                <a:solidFill>
                  <a:schemeClr val="tx1"/>
                </a:solidFill>
                <a:latin typeface="Times New Roman" pitchFamily="-1" charset="0"/>
              </a:rPr>
              <a:t> to Internal Validity</a:t>
            </a:r>
          </a:p>
        </p:txBody>
      </p:sp>
      <p:sp>
        <p:nvSpPr>
          <p:cNvPr id="231427" name="Rectangle 3"/>
          <p:cNvSpPr>
            <a:spLocks noGrp="1" noChangeArrowheads="1"/>
          </p:cNvSpPr>
          <p:nvPr>
            <p:ph type="body" idx="1"/>
          </p:nvPr>
        </p:nvSpPr>
        <p:spPr>
          <a:xfrm>
            <a:off x="685800" y="1828800"/>
            <a:ext cx="7772400" cy="4114800"/>
          </a:xfrm>
        </p:spPr>
        <p:txBody>
          <a:bodyPr/>
          <a:lstStyle/>
          <a:p>
            <a:pPr>
              <a:lnSpc>
                <a:spcPct val="130000"/>
              </a:lnSpc>
            </a:pPr>
            <a:r>
              <a:rPr lang="en-US">
                <a:latin typeface="Times New Roman" pitchFamily="-1" charset="0"/>
              </a:rPr>
              <a:t>Testing</a:t>
            </a:r>
          </a:p>
          <a:p>
            <a:pPr lvl="1">
              <a:lnSpc>
                <a:spcPct val="130000"/>
              </a:lnSpc>
            </a:pPr>
            <a:r>
              <a:rPr lang="en-US">
                <a:latin typeface="Times New Roman" pitchFamily="-1" charset="0"/>
              </a:rPr>
              <a:t>Tendency to score higher on similar subsequent tests</a:t>
            </a:r>
          </a:p>
          <a:p>
            <a:pPr>
              <a:lnSpc>
                <a:spcPct val="130000"/>
              </a:lnSpc>
            </a:pPr>
            <a:r>
              <a:rPr lang="en-US">
                <a:latin typeface="Times New Roman" pitchFamily="-1" charset="0"/>
              </a:rPr>
              <a:t>Instrumentation</a:t>
            </a:r>
          </a:p>
          <a:p>
            <a:pPr lvl="1">
              <a:lnSpc>
                <a:spcPct val="130000"/>
              </a:lnSpc>
            </a:pPr>
            <a:r>
              <a:rPr lang="en-US">
                <a:latin typeface="Times New Roman" pitchFamily="-1" charset="0"/>
              </a:rPr>
              <a:t>Any change in observation (machines or judges)</a:t>
            </a:r>
          </a:p>
          <a:p>
            <a:pPr>
              <a:lnSpc>
                <a:spcPct val="130000"/>
              </a:lnSpc>
            </a:pPr>
            <a:r>
              <a:rPr lang="en-US">
                <a:latin typeface="Times New Roman" pitchFamily="-1" charset="0"/>
              </a:rPr>
              <a:t>Statistical regression</a:t>
            </a:r>
          </a:p>
          <a:p>
            <a:pPr lvl="1">
              <a:lnSpc>
                <a:spcPct val="130000"/>
              </a:lnSpc>
            </a:pPr>
            <a:r>
              <a:rPr lang="en-US">
                <a:latin typeface="Times New Roman" pitchFamily="-1" charset="0"/>
              </a:rPr>
              <a:t>Extreme score means tends to drift back to the middle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1427">
                                            <p:txEl>
                                              <p:pRg st="0" end="0"/>
                                            </p:txEl>
                                          </p:spTgt>
                                        </p:tgtEl>
                                        <p:attrNameLst>
                                          <p:attrName>style.visibility</p:attrName>
                                        </p:attrNameLst>
                                      </p:cBhvr>
                                      <p:to>
                                        <p:strVal val="visible"/>
                                      </p:to>
                                    </p:set>
                                    <p:animEffect transition="in" filter="wipe(left)">
                                      <p:cBhvr>
                                        <p:cTn id="7" dur="500"/>
                                        <p:tgtEl>
                                          <p:spTgt spid="2314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31427">
                                            <p:txEl>
                                              <p:pRg st="1" end="1"/>
                                            </p:txEl>
                                          </p:spTgt>
                                        </p:tgtEl>
                                        <p:attrNameLst>
                                          <p:attrName>style.visibility</p:attrName>
                                        </p:attrNameLst>
                                      </p:cBhvr>
                                      <p:to>
                                        <p:strVal val="visible"/>
                                      </p:to>
                                    </p:set>
                                    <p:animEffect transition="in" filter="wipe(left)">
                                      <p:cBhvr>
                                        <p:cTn id="12" dur="500"/>
                                        <p:tgtEl>
                                          <p:spTgt spid="23142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31427">
                                            <p:txEl>
                                              <p:pRg st="2" end="2"/>
                                            </p:txEl>
                                          </p:spTgt>
                                        </p:tgtEl>
                                        <p:attrNameLst>
                                          <p:attrName>style.visibility</p:attrName>
                                        </p:attrNameLst>
                                      </p:cBhvr>
                                      <p:to>
                                        <p:strVal val="visible"/>
                                      </p:to>
                                    </p:set>
                                    <p:animEffect transition="in" filter="wipe(left)">
                                      <p:cBhvr>
                                        <p:cTn id="17" dur="500"/>
                                        <p:tgtEl>
                                          <p:spTgt spid="23142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31427">
                                            <p:txEl>
                                              <p:pRg st="3" end="3"/>
                                            </p:txEl>
                                          </p:spTgt>
                                        </p:tgtEl>
                                        <p:attrNameLst>
                                          <p:attrName>style.visibility</p:attrName>
                                        </p:attrNameLst>
                                      </p:cBhvr>
                                      <p:to>
                                        <p:strVal val="visible"/>
                                      </p:to>
                                    </p:set>
                                    <p:animEffect transition="in" filter="wipe(left)">
                                      <p:cBhvr>
                                        <p:cTn id="22" dur="500"/>
                                        <p:tgtEl>
                                          <p:spTgt spid="23142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31427">
                                            <p:txEl>
                                              <p:pRg st="4" end="4"/>
                                            </p:txEl>
                                          </p:spTgt>
                                        </p:tgtEl>
                                        <p:attrNameLst>
                                          <p:attrName>style.visibility</p:attrName>
                                        </p:attrNameLst>
                                      </p:cBhvr>
                                      <p:to>
                                        <p:strVal val="visible"/>
                                      </p:to>
                                    </p:set>
                                    <p:animEffect transition="in" filter="wipe(left)">
                                      <p:cBhvr>
                                        <p:cTn id="27" dur="500"/>
                                        <p:tgtEl>
                                          <p:spTgt spid="23142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31427">
                                            <p:txEl>
                                              <p:pRg st="5" end="5"/>
                                            </p:txEl>
                                          </p:spTgt>
                                        </p:tgtEl>
                                        <p:attrNameLst>
                                          <p:attrName>style.visibility</p:attrName>
                                        </p:attrNameLst>
                                      </p:cBhvr>
                                      <p:to>
                                        <p:strVal val="visible"/>
                                      </p:to>
                                    </p:set>
                                    <p:animEffect transition="in" filter="wipe(left)">
                                      <p:cBhvr>
                                        <p:cTn id="32" dur="500"/>
                                        <p:tgtEl>
                                          <p:spTgt spid="23142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1427" grpId="0" build="p" autoUpdateAnimBg="0"/>
    </p:bld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26 June 2007</a:t>
            </a:r>
          </a:p>
        </p:txBody>
      </p:sp>
      <p:sp>
        <p:nvSpPr>
          <p:cNvPr id="5" name="Footer Placeholder 4"/>
          <p:cNvSpPr>
            <a:spLocks noGrp="1"/>
          </p:cNvSpPr>
          <p:nvPr>
            <p:ph type="ftr" sz="quarter" idx="11"/>
          </p:nvPr>
        </p:nvSpPr>
        <p:spPr/>
        <p:txBody>
          <a:bodyPr/>
          <a:lstStyle/>
          <a:p>
            <a:r>
              <a:rPr lang="en-US"/>
              <a:t>UM-07 tutorial 3: Chin </a:t>
            </a:r>
          </a:p>
        </p:txBody>
      </p:sp>
      <p:sp>
        <p:nvSpPr>
          <p:cNvPr id="6" name="Slide Number Placeholder 5"/>
          <p:cNvSpPr>
            <a:spLocks noGrp="1"/>
          </p:cNvSpPr>
          <p:nvPr>
            <p:ph type="sldNum" sz="quarter" idx="12"/>
          </p:nvPr>
        </p:nvSpPr>
        <p:spPr/>
        <p:txBody>
          <a:bodyPr/>
          <a:lstStyle/>
          <a:p>
            <a:fld id="{699F554F-7D5C-2346-BD59-435DB09068B2}" type="slidenum">
              <a:rPr lang="en-US"/>
              <a:pPr/>
              <a:t>45</a:t>
            </a:fld>
            <a:endParaRPr lang="en-US"/>
          </a:p>
        </p:txBody>
      </p:sp>
      <p:sp>
        <p:nvSpPr>
          <p:cNvPr id="248834" name="Rectangle 2"/>
          <p:cNvSpPr>
            <a:spLocks noGrp="1" noChangeArrowheads="1"/>
          </p:cNvSpPr>
          <p:nvPr>
            <p:ph type="title"/>
          </p:nvPr>
        </p:nvSpPr>
        <p:spPr/>
        <p:txBody>
          <a:bodyPr/>
          <a:lstStyle/>
          <a:p>
            <a:r>
              <a:rPr lang="en-US">
                <a:latin typeface="Times New Roman" pitchFamily="-1" charset="0"/>
              </a:rPr>
              <a:t>Other </a:t>
            </a:r>
            <a:r>
              <a:rPr lang="en-US">
                <a:solidFill>
                  <a:schemeClr val="tx1"/>
                </a:solidFill>
                <a:latin typeface="Times New Roman" pitchFamily="-1" charset="0"/>
              </a:rPr>
              <a:t>Internal Validity </a:t>
            </a:r>
            <a:r>
              <a:rPr lang="en-US">
                <a:latin typeface="Times New Roman" pitchFamily="-1" charset="0"/>
              </a:rPr>
              <a:t>Threats</a:t>
            </a:r>
            <a:endParaRPr lang="en-US">
              <a:solidFill>
                <a:schemeClr val="tx1"/>
              </a:solidFill>
              <a:latin typeface="Times New Roman" pitchFamily="-1" charset="0"/>
            </a:endParaRPr>
          </a:p>
        </p:txBody>
      </p:sp>
      <p:sp>
        <p:nvSpPr>
          <p:cNvPr id="248835" name="Rectangle 3"/>
          <p:cNvSpPr>
            <a:spLocks noGrp="1" noChangeArrowheads="1"/>
          </p:cNvSpPr>
          <p:nvPr>
            <p:ph type="body" idx="1"/>
          </p:nvPr>
        </p:nvSpPr>
        <p:spPr/>
        <p:txBody>
          <a:bodyPr/>
          <a:lstStyle/>
          <a:p>
            <a:r>
              <a:rPr lang="en-US">
                <a:latin typeface="Times New Roman" pitchFamily="-1" charset="0"/>
              </a:rPr>
              <a:t>Mortality</a:t>
            </a:r>
          </a:p>
          <a:p>
            <a:pPr lvl="1"/>
            <a:r>
              <a:rPr lang="en-US">
                <a:latin typeface="Times New Roman" pitchFamily="-1" charset="0"/>
              </a:rPr>
              <a:t>Loss of subjects between a pretest and a posttest</a:t>
            </a:r>
          </a:p>
          <a:p>
            <a:pPr lvl="1"/>
            <a:r>
              <a:rPr lang="en-US">
                <a:latin typeface="Times New Roman" pitchFamily="-1" charset="0"/>
              </a:rPr>
              <a:t>Drop-outs may differ from those who remain</a:t>
            </a:r>
          </a:p>
          <a:p>
            <a:pPr lvl="1"/>
            <a:r>
              <a:rPr lang="en-US">
                <a:latin typeface="Times New Roman" pitchFamily="-1" charset="0"/>
              </a:rPr>
              <a:t>Mean scores between the tests could differ</a:t>
            </a:r>
          </a:p>
          <a:p>
            <a:r>
              <a:rPr lang="en-US">
                <a:latin typeface="Times New Roman" pitchFamily="-1" charset="0"/>
              </a:rPr>
              <a:t>Selection</a:t>
            </a:r>
            <a:endParaRPr lang="en-US" sz="3200">
              <a:latin typeface="Times New Roman" pitchFamily="-1" charset="0"/>
            </a:endParaRPr>
          </a:p>
          <a:p>
            <a:pPr lvl="1"/>
            <a:r>
              <a:rPr lang="en-US">
                <a:latin typeface="Times New Roman" pitchFamily="-1" charset="0"/>
              </a:rPr>
              <a:t>Participants seek/do not seek exposure to the treatment</a:t>
            </a:r>
          </a:p>
          <a:p>
            <a:pPr lvl="1"/>
            <a:r>
              <a:rPr lang="en-US">
                <a:latin typeface="Times New Roman" pitchFamily="-1" charset="0"/>
              </a:rPr>
              <a:t>Likely differ in motivational levels, so don’t compare</a:t>
            </a:r>
            <a:endParaRPr lang="en-US" sz="2800">
              <a:latin typeface="Times New Roman" pitchFamily="-1"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8835">
                                            <p:txEl>
                                              <p:pRg st="0" end="0"/>
                                            </p:txEl>
                                          </p:spTgt>
                                        </p:tgtEl>
                                        <p:attrNameLst>
                                          <p:attrName>style.visibility</p:attrName>
                                        </p:attrNameLst>
                                      </p:cBhvr>
                                      <p:to>
                                        <p:strVal val="visible"/>
                                      </p:to>
                                    </p:set>
                                    <p:animEffect transition="in" filter="wipe(left)">
                                      <p:cBhvr>
                                        <p:cTn id="7" dur="500"/>
                                        <p:tgtEl>
                                          <p:spTgt spid="2488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48835">
                                            <p:txEl>
                                              <p:pRg st="1" end="1"/>
                                            </p:txEl>
                                          </p:spTgt>
                                        </p:tgtEl>
                                        <p:attrNameLst>
                                          <p:attrName>style.visibility</p:attrName>
                                        </p:attrNameLst>
                                      </p:cBhvr>
                                      <p:to>
                                        <p:strVal val="visible"/>
                                      </p:to>
                                    </p:set>
                                    <p:animEffect transition="in" filter="wipe(left)">
                                      <p:cBhvr>
                                        <p:cTn id="12" dur="500"/>
                                        <p:tgtEl>
                                          <p:spTgt spid="2488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48835">
                                            <p:txEl>
                                              <p:pRg st="2" end="2"/>
                                            </p:txEl>
                                          </p:spTgt>
                                        </p:tgtEl>
                                        <p:attrNameLst>
                                          <p:attrName>style.visibility</p:attrName>
                                        </p:attrNameLst>
                                      </p:cBhvr>
                                      <p:to>
                                        <p:strVal val="visible"/>
                                      </p:to>
                                    </p:set>
                                    <p:animEffect transition="in" filter="wipe(left)">
                                      <p:cBhvr>
                                        <p:cTn id="17" dur="500"/>
                                        <p:tgtEl>
                                          <p:spTgt spid="2488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48835">
                                            <p:txEl>
                                              <p:pRg st="3" end="3"/>
                                            </p:txEl>
                                          </p:spTgt>
                                        </p:tgtEl>
                                        <p:attrNameLst>
                                          <p:attrName>style.visibility</p:attrName>
                                        </p:attrNameLst>
                                      </p:cBhvr>
                                      <p:to>
                                        <p:strVal val="visible"/>
                                      </p:to>
                                    </p:set>
                                    <p:animEffect transition="in" filter="wipe(left)">
                                      <p:cBhvr>
                                        <p:cTn id="22" dur="500"/>
                                        <p:tgtEl>
                                          <p:spTgt spid="24883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48835">
                                            <p:txEl>
                                              <p:pRg st="4" end="4"/>
                                            </p:txEl>
                                          </p:spTgt>
                                        </p:tgtEl>
                                        <p:attrNameLst>
                                          <p:attrName>style.visibility</p:attrName>
                                        </p:attrNameLst>
                                      </p:cBhvr>
                                      <p:to>
                                        <p:strVal val="visible"/>
                                      </p:to>
                                    </p:set>
                                    <p:animEffect transition="in" filter="wipe(left)">
                                      <p:cBhvr>
                                        <p:cTn id="27" dur="500"/>
                                        <p:tgtEl>
                                          <p:spTgt spid="24883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48835">
                                            <p:txEl>
                                              <p:pRg st="5" end="5"/>
                                            </p:txEl>
                                          </p:spTgt>
                                        </p:tgtEl>
                                        <p:attrNameLst>
                                          <p:attrName>style.visibility</p:attrName>
                                        </p:attrNameLst>
                                      </p:cBhvr>
                                      <p:to>
                                        <p:strVal val="visible"/>
                                      </p:to>
                                    </p:set>
                                    <p:animEffect transition="in" filter="wipe(left)">
                                      <p:cBhvr>
                                        <p:cTn id="32" dur="500"/>
                                        <p:tgtEl>
                                          <p:spTgt spid="24883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48835">
                                            <p:txEl>
                                              <p:pRg st="6" end="6"/>
                                            </p:txEl>
                                          </p:spTgt>
                                        </p:tgtEl>
                                        <p:attrNameLst>
                                          <p:attrName>style.visibility</p:attrName>
                                        </p:attrNameLst>
                                      </p:cBhvr>
                                      <p:to>
                                        <p:strVal val="visible"/>
                                      </p:to>
                                    </p:set>
                                    <p:animEffect transition="in" filter="wipe(left)">
                                      <p:cBhvr>
                                        <p:cTn id="37" dur="500"/>
                                        <p:tgtEl>
                                          <p:spTgt spid="24883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8835" grpId="0" build="p" autoUpdateAnimBg="0"/>
    </p:bld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26 June 2007</a:t>
            </a:r>
          </a:p>
        </p:txBody>
      </p:sp>
      <p:sp>
        <p:nvSpPr>
          <p:cNvPr id="5" name="Footer Placeholder 4"/>
          <p:cNvSpPr>
            <a:spLocks noGrp="1"/>
          </p:cNvSpPr>
          <p:nvPr>
            <p:ph type="ftr" sz="quarter" idx="11"/>
          </p:nvPr>
        </p:nvSpPr>
        <p:spPr/>
        <p:txBody>
          <a:bodyPr/>
          <a:lstStyle/>
          <a:p>
            <a:r>
              <a:rPr lang="en-US"/>
              <a:t>UM-07 tutorial 3: Chin </a:t>
            </a:r>
          </a:p>
        </p:txBody>
      </p:sp>
      <p:sp>
        <p:nvSpPr>
          <p:cNvPr id="6" name="Slide Number Placeholder 5"/>
          <p:cNvSpPr>
            <a:spLocks noGrp="1"/>
          </p:cNvSpPr>
          <p:nvPr>
            <p:ph type="sldNum" sz="quarter" idx="12"/>
          </p:nvPr>
        </p:nvSpPr>
        <p:spPr/>
        <p:txBody>
          <a:bodyPr/>
          <a:lstStyle/>
          <a:p>
            <a:fld id="{3A060681-C7A7-A14D-8435-24B8E62A43CC}" type="slidenum">
              <a:rPr lang="en-US"/>
              <a:pPr/>
              <a:t>46</a:t>
            </a:fld>
            <a:endParaRPr lang="en-US"/>
          </a:p>
        </p:txBody>
      </p:sp>
      <p:sp>
        <p:nvSpPr>
          <p:cNvPr id="232450" name="Rectangle 2"/>
          <p:cNvSpPr>
            <a:spLocks noGrp="1" noChangeArrowheads="1"/>
          </p:cNvSpPr>
          <p:nvPr>
            <p:ph type="title"/>
          </p:nvPr>
        </p:nvSpPr>
        <p:spPr/>
        <p:txBody>
          <a:bodyPr/>
          <a:lstStyle/>
          <a:p>
            <a:r>
              <a:rPr lang="en-US">
                <a:solidFill>
                  <a:schemeClr val="tx1"/>
                </a:solidFill>
                <a:latin typeface="Times New Roman" pitchFamily="-1" charset="0"/>
              </a:rPr>
              <a:t>External Validity</a:t>
            </a:r>
          </a:p>
        </p:txBody>
      </p:sp>
      <p:sp>
        <p:nvSpPr>
          <p:cNvPr id="232451" name="Rectangle 3"/>
          <p:cNvSpPr>
            <a:spLocks noGrp="1" noChangeArrowheads="1"/>
          </p:cNvSpPr>
          <p:nvPr>
            <p:ph type="body" idx="1"/>
          </p:nvPr>
        </p:nvSpPr>
        <p:spPr/>
        <p:txBody>
          <a:bodyPr/>
          <a:lstStyle/>
          <a:p>
            <a:pPr>
              <a:lnSpc>
                <a:spcPct val="180000"/>
              </a:lnSpc>
            </a:pPr>
            <a:r>
              <a:rPr lang="en-US">
                <a:latin typeface="Times New Roman" pitchFamily="-1" charset="0"/>
              </a:rPr>
              <a:t>Can results be generalized?</a:t>
            </a:r>
          </a:p>
          <a:p>
            <a:pPr>
              <a:lnSpc>
                <a:spcPct val="180000"/>
              </a:lnSpc>
            </a:pPr>
            <a:r>
              <a:rPr lang="en-US">
                <a:latin typeface="Times New Roman" pitchFamily="-1" charset="0"/>
              </a:rPr>
              <a:t>How representative are the results to:</a:t>
            </a:r>
          </a:p>
          <a:p>
            <a:pPr lvl="1">
              <a:lnSpc>
                <a:spcPct val="180000"/>
              </a:lnSpc>
            </a:pPr>
            <a:r>
              <a:rPr lang="en-US">
                <a:latin typeface="Times New Roman" pitchFamily="-1" charset="0"/>
              </a:rPr>
              <a:t>Other populations?</a:t>
            </a:r>
          </a:p>
          <a:p>
            <a:pPr lvl="1">
              <a:lnSpc>
                <a:spcPct val="180000"/>
              </a:lnSpc>
            </a:pPr>
            <a:r>
              <a:rPr lang="en-US">
                <a:latin typeface="Times New Roman" pitchFamily="-1" charset="0"/>
              </a:rPr>
              <a:t>Other variables?</a:t>
            </a:r>
          </a:p>
          <a:p>
            <a:pPr lvl="1">
              <a:lnSpc>
                <a:spcPct val="180000"/>
              </a:lnSpc>
            </a:pPr>
            <a:r>
              <a:rPr lang="en-US">
                <a:latin typeface="Times New Roman" pitchFamily="-1" charset="0"/>
              </a:rPr>
              <a:t>Other situations?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2451">
                                            <p:txEl>
                                              <p:pRg st="0" end="0"/>
                                            </p:txEl>
                                          </p:spTgt>
                                        </p:tgtEl>
                                        <p:attrNameLst>
                                          <p:attrName>style.visibility</p:attrName>
                                        </p:attrNameLst>
                                      </p:cBhvr>
                                      <p:to>
                                        <p:strVal val="visible"/>
                                      </p:to>
                                    </p:set>
                                    <p:animEffect transition="in" filter="wipe(left)">
                                      <p:cBhvr>
                                        <p:cTn id="7" dur="500"/>
                                        <p:tgtEl>
                                          <p:spTgt spid="2324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32451">
                                            <p:txEl>
                                              <p:pRg st="1" end="1"/>
                                            </p:txEl>
                                          </p:spTgt>
                                        </p:tgtEl>
                                        <p:attrNameLst>
                                          <p:attrName>style.visibility</p:attrName>
                                        </p:attrNameLst>
                                      </p:cBhvr>
                                      <p:to>
                                        <p:strVal val="visible"/>
                                      </p:to>
                                    </p:set>
                                    <p:animEffect transition="in" filter="wipe(left)">
                                      <p:cBhvr>
                                        <p:cTn id="12" dur="500"/>
                                        <p:tgtEl>
                                          <p:spTgt spid="23245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32451">
                                            <p:txEl>
                                              <p:pRg st="2" end="2"/>
                                            </p:txEl>
                                          </p:spTgt>
                                        </p:tgtEl>
                                        <p:attrNameLst>
                                          <p:attrName>style.visibility</p:attrName>
                                        </p:attrNameLst>
                                      </p:cBhvr>
                                      <p:to>
                                        <p:strVal val="visible"/>
                                      </p:to>
                                    </p:set>
                                    <p:animEffect transition="in" filter="wipe(left)">
                                      <p:cBhvr>
                                        <p:cTn id="17" dur="500"/>
                                        <p:tgtEl>
                                          <p:spTgt spid="23245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32451">
                                            <p:txEl>
                                              <p:pRg st="3" end="3"/>
                                            </p:txEl>
                                          </p:spTgt>
                                        </p:tgtEl>
                                        <p:attrNameLst>
                                          <p:attrName>style.visibility</p:attrName>
                                        </p:attrNameLst>
                                      </p:cBhvr>
                                      <p:to>
                                        <p:strVal val="visible"/>
                                      </p:to>
                                    </p:set>
                                    <p:animEffect transition="in" filter="wipe(left)">
                                      <p:cBhvr>
                                        <p:cTn id="22" dur="500"/>
                                        <p:tgtEl>
                                          <p:spTgt spid="23245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32451">
                                            <p:txEl>
                                              <p:pRg st="4" end="4"/>
                                            </p:txEl>
                                          </p:spTgt>
                                        </p:tgtEl>
                                        <p:attrNameLst>
                                          <p:attrName>style.visibility</p:attrName>
                                        </p:attrNameLst>
                                      </p:cBhvr>
                                      <p:to>
                                        <p:strVal val="visible"/>
                                      </p:to>
                                    </p:set>
                                    <p:animEffect transition="in" filter="wipe(left)">
                                      <p:cBhvr>
                                        <p:cTn id="27" dur="500"/>
                                        <p:tgtEl>
                                          <p:spTgt spid="2324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2451" grpId="0" build="p" autoUpdateAnimBg="0"/>
    </p:bld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26 June 2007</a:t>
            </a:r>
          </a:p>
        </p:txBody>
      </p:sp>
      <p:sp>
        <p:nvSpPr>
          <p:cNvPr id="5" name="Footer Placeholder 4"/>
          <p:cNvSpPr>
            <a:spLocks noGrp="1"/>
          </p:cNvSpPr>
          <p:nvPr>
            <p:ph type="ftr" sz="quarter" idx="11"/>
          </p:nvPr>
        </p:nvSpPr>
        <p:spPr/>
        <p:txBody>
          <a:bodyPr/>
          <a:lstStyle/>
          <a:p>
            <a:r>
              <a:rPr lang="en-US"/>
              <a:t>UM-07 tutorial 3: Chin </a:t>
            </a:r>
          </a:p>
        </p:txBody>
      </p:sp>
      <p:sp>
        <p:nvSpPr>
          <p:cNvPr id="6" name="Slide Number Placeholder 5"/>
          <p:cNvSpPr>
            <a:spLocks noGrp="1"/>
          </p:cNvSpPr>
          <p:nvPr>
            <p:ph type="sldNum" sz="quarter" idx="12"/>
          </p:nvPr>
        </p:nvSpPr>
        <p:spPr/>
        <p:txBody>
          <a:bodyPr/>
          <a:lstStyle/>
          <a:p>
            <a:fld id="{24ACDE5A-965A-6746-B3E0-6C4A08F2B40C}" type="slidenum">
              <a:rPr lang="en-US"/>
              <a:pPr/>
              <a:t>47</a:t>
            </a:fld>
            <a:endParaRPr lang="en-US"/>
          </a:p>
        </p:txBody>
      </p:sp>
      <p:sp>
        <p:nvSpPr>
          <p:cNvPr id="241666" name="Rectangle 2"/>
          <p:cNvSpPr>
            <a:spLocks noGrp="1" noChangeArrowheads="1"/>
          </p:cNvSpPr>
          <p:nvPr>
            <p:ph type="title"/>
          </p:nvPr>
        </p:nvSpPr>
        <p:spPr/>
        <p:txBody>
          <a:bodyPr/>
          <a:lstStyle/>
          <a:p>
            <a:r>
              <a:rPr lang="en-US">
                <a:latin typeface="Times New Roman" pitchFamily="-1" charset="0"/>
              </a:rPr>
              <a:t>Threats to External Validity</a:t>
            </a:r>
          </a:p>
        </p:txBody>
      </p:sp>
      <p:sp>
        <p:nvSpPr>
          <p:cNvPr id="241667" name="Rectangle 3"/>
          <p:cNvSpPr>
            <a:spLocks noGrp="1" noChangeArrowheads="1"/>
          </p:cNvSpPr>
          <p:nvPr>
            <p:ph type="body" idx="1"/>
          </p:nvPr>
        </p:nvSpPr>
        <p:spPr>
          <a:xfrm>
            <a:off x="685800" y="1905000"/>
            <a:ext cx="8001000" cy="4114800"/>
          </a:xfrm>
        </p:spPr>
        <p:txBody>
          <a:bodyPr/>
          <a:lstStyle/>
          <a:p>
            <a:pPr>
              <a:lnSpc>
                <a:spcPct val="160000"/>
              </a:lnSpc>
            </a:pPr>
            <a:r>
              <a:rPr lang="en-US">
                <a:latin typeface="Times New Roman" pitchFamily="-1" charset="0"/>
              </a:rPr>
              <a:t>Population</a:t>
            </a:r>
          </a:p>
          <a:p>
            <a:pPr lvl="1">
              <a:lnSpc>
                <a:spcPct val="160000"/>
              </a:lnSpc>
            </a:pPr>
            <a:r>
              <a:rPr lang="en-US">
                <a:latin typeface="Times New Roman" pitchFamily="-1" charset="0"/>
              </a:rPr>
              <a:t>Experimentally accessible pop. differs from target pop.</a:t>
            </a:r>
          </a:p>
          <a:p>
            <a:pPr lvl="1">
              <a:lnSpc>
                <a:spcPct val="160000"/>
              </a:lnSpc>
            </a:pPr>
            <a:r>
              <a:rPr lang="en-US">
                <a:latin typeface="Times New Roman" pitchFamily="-1" charset="0"/>
              </a:rPr>
              <a:t>Treatment effects interact w. participant characteristics</a:t>
            </a:r>
          </a:p>
          <a:p>
            <a:pPr>
              <a:lnSpc>
                <a:spcPct val="160000"/>
              </a:lnSpc>
            </a:pPr>
            <a:r>
              <a:rPr lang="en-US">
                <a:latin typeface="Times New Roman" pitchFamily="-1" charset="0"/>
              </a:rPr>
              <a:t>Ecological</a:t>
            </a:r>
          </a:p>
          <a:p>
            <a:pPr lvl="1">
              <a:lnSpc>
                <a:spcPct val="160000"/>
              </a:lnSpc>
            </a:pPr>
            <a:r>
              <a:rPr lang="en-US">
                <a:latin typeface="Times New Roman" pitchFamily="-1" charset="0"/>
              </a:rPr>
              <a:t>Incorrectly describing independent variable(s)</a:t>
            </a:r>
          </a:p>
          <a:p>
            <a:pPr lvl="1">
              <a:lnSpc>
                <a:spcPct val="160000"/>
              </a:lnSpc>
            </a:pPr>
            <a:r>
              <a:rPr lang="en-US">
                <a:latin typeface="Times New Roman" pitchFamily="-1" charset="0"/>
              </a:rPr>
              <a:t>Incorrectly describing or measuring dependent variable(s)</a:t>
            </a:r>
            <a:endParaRPr lang="en-US" sz="2000">
              <a:latin typeface="Times New Roman" pitchFamily="-1"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1667">
                                            <p:txEl>
                                              <p:pRg st="0" end="0"/>
                                            </p:txEl>
                                          </p:spTgt>
                                        </p:tgtEl>
                                        <p:attrNameLst>
                                          <p:attrName>style.visibility</p:attrName>
                                        </p:attrNameLst>
                                      </p:cBhvr>
                                      <p:to>
                                        <p:strVal val="visible"/>
                                      </p:to>
                                    </p:set>
                                    <p:animEffect transition="in" filter="wipe(left)">
                                      <p:cBhvr>
                                        <p:cTn id="7" dur="500"/>
                                        <p:tgtEl>
                                          <p:spTgt spid="2416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41667">
                                            <p:txEl>
                                              <p:pRg st="1" end="1"/>
                                            </p:txEl>
                                          </p:spTgt>
                                        </p:tgtEl>
                                        <p:attrNameLst>
                                          <p:attrName>style.visibility</p:attrName>
                                        </p:attrNameLst>
                                      </p:cBhvr>
                                      <p:to>
                                        <p:strVal val="visible"/>
                                      </p:to>
                                    </p:set>
                                    <p:animEffect transition="in" filter="wipe(left)">
                                      <p:cBhvr>
                                        <p:cTn id="12" dur="500"/>
                                        <p:tgtEl>
                                          <p:spTgt spid="2416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41667">
                                            <p:txEl>
                                              <p:pRg st="2" end="2"/>
                                            </p:txEl>
                                          </p:spTgt>
                                        </p:tgtEl>
                                        <p:attrNameLst>
                                          <p:attrName>style.visibility</p:attrName>
                                        </p:attrNameLst>
                                      </p:cBhvr>
                                      <p:to>
                                        <p:strVal val="visible"/>
                                      </p:to>
                                    </p:set>
                                    <p:animEffect transition="in" filter="wipe(left)">
                                      <p:cBhvr>
                                        <p:cTn id="17" dur="500"/>
                                        <p:tgtEl>
                                          <p:spTgt spid="24166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41667">
                                            <p:txEl>
                                              <p:pRg st="3" end="3"/>
                                            </p:txEl>
                                          </p:spTgt>
                                        </p:tgtEl>
                                        <p:attrNameLst>
                                          <p:attrName>style.visibility</p:attrName>
                                        </p:attrNameLst>
                                      </p:cBhvr>
                                      <p:to>
                                        <p:strVal val="visible"/>
                                      </p:to>
                                    </p:set>
                                    <p:animEffect transition="in" filter="wipe(left)">
                                      <p:cBhvr>
                                        <p:cTn id="22" dur="500"/>
                                        <p:tgtEl>
                                          <p:spTgt spid="24166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41667">
                                            <p:txEl>
                                              <p:pRg st="4" end="4"/>
                                            </p:txEl>
                                          </p:spTgt>
                                        </p:tgtEl>
                                        <p:attrNameLst>
                                          <p:attrName>style.visibility</p:attrName>
                                        </p:attrNameLst>
                                      </p:cBhvr>
                                      <p:to>
                                        <p:strVal val="visible"/>
                                      </p:to>
                                    </p:set>
                                    <p:animEffect transition="in" filter="wipe(left)">
                                      <p:cBhvr>
                                        <p:cTn id="27" dur="500"/>
                                        <p:tgtEl>
                                          <p:spTgt spid="24166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41667">
                                            <p:txEl>
                                              <p:pRg st="5" end="5"/>
                                            </p:txEl>
                                          </p:spTgt>
                                        </p:tgtEl>
                                        <p:attrNameLst>
                                          <p:attrName>style.visibility</p:attrName>
                                        </p:attrNameLst>
                                      </p:cBhvr>
                                      <p:to>
                                        <p:strVal val="visible"/>
                                      </p:to>
                                    </p:set>
                                    <p:animEffect transition="in" filter="wipe(left)">
                                      <p:cBhvr>
                                        <p:cTn id="32" dur="500"/>
                                        <p:tgtEl>
                                          <p:spTgt spid="24166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1667" grpId="0" build="p" autoUpdateAnimBg="0"/>
    </p:bld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26 June 2007</a:t>
            </a:r>
          </a:p>
        </p:txBody>
      </p:sp>
      <p:sp>
        <p:nvSpPr>
          <p:cNvPr id="5" name="Footer Placeholder 4"/>
          <p:cNvSpPr>
            <a:spLocks noGrp="1"/>
          </p:cNvSpPr>
          <p:nvPr>
            <p:ph type="ftr" sz="quarter" idx="11"/>
          </p:nvPr>
        </p:nvSpPr>
        <p:spPr/>
        <p:txBody>
          <a:bodyPr/>
          <a:lstStyle/>
          <a:p>
            <a:r>
              <a:rPr lang="en-US"/>
              <a:t>UM-07 tutorial 3: Chin </a:t>
            </a:r>
          </a:p>
        </p:txBody>
      </p:sp>
      <p:sp>
        <p:nvSpPr>
          <p:cNvPr id="6" name="Slide Number Placeholder 5"/>
          <p:cNvSpPr>
            <a:spLocks noGrp="1"/>
          </p:cNvSpPr>
          <p:nvPr>
            <p:ph type="sldNum" sz="quarter" idx="12"/>
          </p:nvPr>
        </p:nvSpPr>
        <p:spPr/>
        <p:txBody>
          <a:bodyPr/>
          <a:lstStyle/>
          <a:p>
            <a:fld id="{4735B6BC-1728-7741-A3C8-6F91F4E832DA}" type="slidenum">
              <a:rPr lang="en-US"/>
              <a:pPr/>
              <a:t>48</a:t>
            </a:fld>
            <a:endParaRPr lang="en-US"/>
          </a:p>
        </p:txBody>
      </p:sp>
      <p:sp>
        <p:nvSpPr>
          <p:cNvPr id="233474" name="Rectangle 2"/>
          <p:cNvSpPr>
            <a:spLocks noGrp="1" noChangeArrowheads="1"/>
          </p:cNvSpPr>
          <p:nvPr>
            <p:ph type="title"/>
          </p:nvPr>
        </p:nvSpPr>
        <p:spPr/>
        <p:txBody>
          <a:bodyPr/>
          <a:lstStyle/>
          <a:p>
            <a:r>
              <a:rPr lang="en-US">
                <a:latin typeface="Times New Roman" pitchFamily="-1" charset="0"/>
              </a:rPr>
              <a:t>More Ecological Validity Threats</a:t>
            </a:r>
          </a:p>
        </p:txBody>
      </p:sp>
      <p:sp>
        <p:nvSpPr>
          <p:cNvPr id="233475" name="Rectangle 3"/>
          <p:cNvSpPr>
            <a:spLocks noGrp="1" noChangeArrowheads="1"/>
          </p:cNvSpPr>
          <p:nvPr>
            <p:ph type="body" idx="1"/>
          </p:nvPr>
        </p:nvSpPr>
        <p:spPr>
          <a:xfrm>
            <a:off x="685800" y="1981200"/>
            <a:ext cx="8458200" cy="4114800"/>
          </a:xfrm>
        </p:spPr>
        <p:txBody>
          <a:bodyPr/>
          <a:lstStyle/>
          <a:p>
            <a:pPr>
              <a:lnSpc>
                <a:spcPct val="120000"/>
              </a:lnSpc>
            </a:pPr>
            <a:r>
              <a:rPr lang="en-US" sz="2400">
                <a:latin typeface="Times New Roman" pitchFamily="-1" charset="0"/>
              </a:rPr>
              <a:t>Multiple-treatment interference</a:t>
            </a:r>
          </a:p>
          <a:p>
            <a:pPr>
              <a:lnSpc>
                <a:spcPct val="120000"/>
              </a:lnSpc>
            </a:pPr>
            <a:r>
              <a:rPr lang="en-US" sz="2400">
                <a:latin typeface="Times New Roman" pitchFamily="-1" charset="0"/>
              </a:rPr>
              <a:t>Interaction of history and treatment effects</a:t>
            </a:r>
          </a:p>
          <a:p>
            <a:pPr>
              <a:lnSpc>
                <a:spcPct val="120000"/>
              </a:lnSpc>
            </a:pPr>
            <a:r>
              <a:rPr lang="en-US" sz="2400">
                <a:latin typeface="Times New Roman" pitchFamily="-1" charset="0"/>
              </a:rPr>
              <a:t>Interaction of time of measurement and treatment</a:t>
            </a:r>
          </a:p>
          <a:p>
            <a:pPr>
              <a:lnSpc>
                <a:spcPct val="120000"/>
              </a:lnSpc>
            </a:pPr>
            <a:r>
              <a:rPr lang="en-US" sz="2400">
                <a:latin typeface="Times New Roman" pitchFamily="-1" charset="0"/>
              </a:rPr>
              <a:t>Pretest and posttest sensitization</a:t>
            </a:r>
          </a:p>
          <a:p>
            <a:pPr>
              <a:lnSpc>
                <a:spcPct val="120000"/>
              </a:lnSpc>
            </a:pPr>
            <a:r>
              <a:rPr lang="en-US" sz="2400">
                <a:latin typeface="Times New Roman" pitchFamily="-1" charset="0"/>
              </a:rPr>
              <a:t>Hawthorne effect (expectation </a:t>
            </a:r>
            <a:r>
              <a:rPr lang="en-US" sz="2400">
                <a:latin typeface="Times New Roman" pitchFamily="-1" charset="0"/>
                <a:sym typeface="Symbol" pitchFamily="-1" charset="2"/>
              </a:rPr>
              <a:t></a:t>
            </a:r>
            <a:r>
              <a:rPr lang="en-US" sz="2400">
                <a:latin typeface="Times New Roman" pitchFamily="-1" charset="0"/>
              </a:rPr>
              <a:t> improvement)</a:t>
            </a:r>
          </a:p>
          <a:p>
            <a:pPr>
              <a:lnSpc>
                <a:spcPct val="120000"/>
              </a:lnSpc>
            </a:pPr>
            <a:r>
              <a:rPr lang="en-US" sz="2400">
                <a:latin typeface="Times New Roman" pitchFamily="-1" charset="0"/>
              </a:rPr>
              <a:t>Novelty and disruption effect</a:t>
            </a:r>
          </a:p>
          <a:p>
            <a:pPr>
              <a:lnSpc>
                <a:spcPct val="120000"/>
              </a:lnSpc>
            </a:pPr>
            <a:r>
              <a:rPr lang="en-US" sz="2400">
                <a:latin typeface="Times New Roman" pitchFamily="-1" charset="0"/>
              </a:rPr>
              <a:t>Experimenter influence (Rosenthal/Pygmalion, Golem effects)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3475">
                                            <p:txEl>
                                              <p:pRg st="0" end="0"/>
                                            </p:txEl>
                                          </p:spTgt>
                                        </p:tgtEl>
                                        <p:attrNameLst>
                                          <p:attrName>style.visibility</p:attrName>
                                        </p:attrNameLst>
                                      </p:cBhvr>
                                      <p:to>
                                        <p:strVal val="visible"/>
                                      </p:to>
                                    </p:set>
                                    <p:animEffect transition="in" filter="wipe(left)">
                                      <p:cBhvr>
                                        <p:cTn id="7" dur="500"/>
                                        <p:tgtEl>
                                          <p:spTgt spid="2334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33475">
                                            <p:txEl>
                                              <p:pRg st="1" end="1"/>
                                            </p:txEl>
                                          </p:spTgt>
                                        </p:tgtEl>
                                        <p:attrNameLst>
                                          <p:attrName>style.visibility</p:attrName>
                                        </p:attrNameLst>
                                      </p:cBhvr>
                                      <p:to>
                                        <p:strVal val="visible"/>
                                      </p:to>
                                    </p:set>
                                    <p:animEffect transition="in" filter="wipe(left)">
                                      <p:cBhvr>
                                        <p:cTn id="12" dur="500"/>
                                        <p:tgtEl>
                                          <p:spTgt spid="2334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33475">
                                            <p:txEl>
                                              <p:pRg st="2" end="2"/>
                                            </p:txEl>
                                          </p:spTgt>
                                        </p:tgtEl>
                                        <p:attrNameLst>
                                          <p:attrName>style.visibility</p:attrName>
                                        </p:attrNameLst>
                                      </p:cBhvr>
                                      <p:to>
                                        <p:strVal val="visible"/>
                                      </p:to>
                                    </p:set>
                                    <p:animEffect transition="in" filter="wipe(left)">
                                      <p:cBhvr>
                                        <p:cTn id="17" dur="500"/>
                                        <p:tgtEl>
                                          <p:spTgt spid="2334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33475">
                                            <p:txEl>
                                              <p:pRg st="3" end="3"/>
                                            </p:txEl>
                                          </p:spTgt>
                                        </p:tgtEl>
                                        <p:attrNameLst>
                                          <p:attrName>style.visibility</p:attrName>
                                        </p:attrNameLst>
                                      </p:cBhvr>
                                      <p:to>
                                        <p:strVal val="visible"/>
                                      </p:to>
                                    </p:set>
                                    <p:animEffect transition="in" filter="wipe(left)">
                                      <p:cBhvr>
                                        <p:cTn id="22" dur="500"/>
                                        <p:tgtEl>
                                          <p:spTgt spid="23347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33475">
                                            <p:txEl>
                                              <p:pRg st="4" end="4"/>
                                            </p:txEl>
                                          </p:spTgt>
                                        </p:tgtEl>
                                        <p:attrNameLst>
                                          <p:attrName>style.visibility</p:attrName>
                                        </p:attrNameLst>
                                      </p:cBhvr>
                                      <p:to>
                                        <p:strVal val="visible"/>
                                      </p:to>
                                    </p:set>
                                    <p:animEffect transition="in" filter="wipe(left)">
                                      <p:cBhvr>
                                        <p:cTn id="27" dur="500"/>
                                        <p:tgtEl>
                                          <p:spTgt spid="23347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33475">
                                            <p:txEl>
                                              <p:pRg st="5" end="5"/>
                                            </p:txEl>
                                          </p:spTgt>
                                        </p:tgtEl>
                                        <p:attrNameLst>
                                          <p:attrName>style.visibility</p:attrName>
                                        </p:attrNameLst>
                                      </p:cBhvr>
                                      <p:to>
                                        <p:strVal val="visible"/>
                                      </p:to>
                                    </p:set>
                                    <p:animEffect transition="in" filter="wipe(left)">
                                      <p:cBhvr>
                                        <p:cTn id="32" dur="500"/>
                                        <p:tgtEl>
                                          <p:spTgt spid="23347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33475">
                                            <p:txEl>
                                              <p:pRg st="6" end="6"/>
                                            </p:txEl>
                                          </p:spTgt>
                                        </p:tgtEl>
                                        <p:attrNameLst>
                                          <p:attrName>style.visibility</p:attrName>
                                        </p:attrNameLst>
                                      </p:cBhvr>
                                      <p:to>
                                        <p:strVal val="visible"/>
                                      </p:to>
                                    </p:set>
                                    <p:animEffect transition="in" filter="wipe(left)">
                                      <p:cBhvr>
                                        <p:cTn id="37" dur="500"/>
                                        <p:tgtEl>
                                          <p:spTgt spid="23347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3475" grpId="0" build="p" autoUpdateAnimBg="0"/>
    </p:bld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a:t>26 June 2007</a:t>
            </a:r>
          </a:p>
        </p:txBody>
      </p:sp>
      <p:sp>
        <p:nvSpPr>
          <p:cNvPr id="6" name="Footer Placeholder 5"/>
          <p:cNvSpPr>
            <a:spLocks noGrp="1"/>
          </p:cNvSpPr>
          <p:nvPr>
            <p:ph type="ftr" sz="quarter" idx="11"/>
          </p:nvPr>
        </p:nvSpPr>
        <p:spPr/>
        <p:txBody>
          <a:bodyPr/>
          <a:lstStyle/>
          <a:p>
            <a:r>
              <a:rPr lang="en-US"/>
              <a:t>UM-07 tutorial 3: Chin </a:t>
            </a:r>
          </a:p>
        </p:txBody>
      </p:sp>
      <p:sp>
        <p:nvSpPr>
          <p:cNvPr id="7" name="Slide Number Placeholder 6"/>
          <p:cNvSpPr>
            <a:spLocks noGrp="1"/>
          </p:cNvSpPr>
          <p:nvPr>
            <p:ph type="sldNum" sz="quarter" idx="12"/>
          </p:nvPr>
        </p:nvSpPr>
        <p:spPr/>
        <p:txBody>
          <a:bodyPr/>
          <a:lstStyle/>
          <a:p>
            <a:fld id="{013F6198-0AC6-064F-8E02-2C7D98BA90BD}" type="slidenum">
              <a:rPr lang="en-US"/>
              <a:pPr/>
              <a:t>49</a:t>
            </a:fld>
            <a:endParaRPr lang="en-US"/>
          </a:p>
        </p:txBody>
      </p:sp>
      <p:sp>
        <p:nvSpPr>
          <p:cNvPr id="46082" name="Rectangle 2"/>
          <p:cNvSpPr>
            <a:spLocks noGrp="1" noChangeArrowheads="1"/>
          </p:cNvSpPr>
          <p:nvPr>
            <p:ph type="title"/>
          </p:nvPr>
        </p:nvSpPr>
        <p:spPr>
          <a:noFill/>
          <a:ln/>
        </p:spPr>
        <p:txBody>
          <a:bodyPr lIns="92075" tIns="46038" rIns="92075" bIns="46038"/>
          <a:lstStyle/>
          <a:p>
            <a:r>
              <a:rPr lang="en-US">
                <a:latin typeface="Times New Roman" pitchFamily="-1" charset="0"/>
              </a:rPr>
              <a:t>Agenda</a:t>
            </a:r>
          </a:p>
        </p:txBody>
      </p:sp>
      <p:sp>
        <p:nvSpPr>
          <p:cNvPr id="46083" name="Rectangle 3"/>
          <p:cNvSpPr>
            <a:spLocks noGrp="1" noChangeArrowheads="1"/>
          </p:cNvSpPr>
          <p:nvPr>
            <p:ph type="body" sz="half" idx="1"/>
          </p:nvPr>
        </p:nvSpPr>
        <p:spPr>
          <a:noFill/>
          <a:ln/>
        </p:spPr>
        <p:txBody>
          <a:bodyPr lIns="182562" tIns="46038" rIns="182562" bIns="46038" anchor="t"/>
          <a:lstStyle/>
          <a:p>
            <a:pPr>
              <a:buClr>
                <a:schemeClr val="tx1"/>
              </a:buClr>
              <a:buFontTx/>
              <a:buNone/>
            </a:pPr>
            <a:r>
              <a:rPr lang="en-US">
                <a:latin typeface="Times New Roman" pitchFamily="-1" charset="0"/>
              </a:rPr>
              <a:t>I. Experiment Design</a:t>
            </a:r>
          </a:p>
          <a:p>
            <a:pPr lvl="1">
              <a:buClr>
                <a:schemeClr val="tx1"/>
              </a:buClr>
              <a:buFont typeface="Wingdings 3" pitchFamily="-1" charset="2"/>
              <a:buNone/>
            </a:pPr>
            <a:r>
              <a:rPr lang="en-US" sz="2000">
                <a:latin typeface="Times New Roman" pitchFamily="-1" charset="0"/>
              </a:rPr>
              <a:t>  A. Independent vs. dependent variables</a:t>
            </a:r>
            <a:endParaRPr lang="en-US" sz="1800">
              <a:latin typeface="Times New Roman" pitchFamily="-1" charset="0"/>
            </a:endParaRPr>
          </a:p>
          <a:p>
            <a:pPr lvl="1">
              <a:buClr>
                <a:schemeClr val="tx1"/>
              </a:buClr>
              <a:buFont typeface="Wingdings 3" pitchFamily="-1" charset="2"/>
              <a:buNone/>
            </a:pPr>
            <a:r>
              <a:rPr lang="en-US" sz="2000">
                <a:latin typeface="Times New Roman" pitchFamily="-1" charset="0"/>
              </a:rPr>
              <a:t>  B. Nuisance variables</a:t>
            </a:r>
            <a:endParaRPr lang="en-US" sz="1800">
              <a:latin typeface="Times New Roman" pitchFamily="-1" charset="0"/>
            </a:endParaRPr>
          </a:p>
          <a:p>
            <a:pPr lvl="1">
              <a:buClr>
                <a:schemeClr val="tx1"/>
              </a:buClr>
              <a:buFont typeface="Wingdings 3" pitchFamily="-1" charset="2"/>
              <a:buNone/>
            </a:pPr>
            <a:r>
              <a:rPr lang="en-US" sz="2000">
                <a:latin typeface="Times New Roman" pitchFamily="-1" charset="0"/>
              </a:rPr>
              <a:t>  C. Between-subjects vs. within-subjects designs</a:t>
            </a:r>
          </a:p>
          <a:p>
            <a:pPr lvl="1">
              <a:buClr>
                <a:schemeClr val="tx1"/>
              </a:buClr>
              <a:buFont typeface="Wingdings 3" pitchFamily="-1" charset="2"/>
              <a:buNone/>
            </a:pPr>
            <a:r>
              <a:rPr lang="en-US" sz="2000">
                <a:latin typeface="Times New Roman" pitchFamily="-1" charset="0"/>
              </a:rPr>
              <a:t>  D. Estimating sensitivity</a:t>
            </a:r>
          </a:p>
          <a:p>
            <a:pPr lvl="1">
              <a:buClr>
                <a:schemeClr val="tx1"/>
              </a:buClr>
              <a:buFont typeface="Wingdings 3" pitchFamily="-1" charset="2"/>
              <a:buNone/>
            </a:pPr>
            <a:r>
              <a:rPr lang="en-US" sz="2000">
                <a:latin typeface="Times New Roman" pitchFamily="-1" charset="0"/>
              </a:rPr>
              <a:t>  E. Factorial designs</a:t>
            </a:r>
          </a:p>
          <a:p>
            <a:pPr lvl="1">
              <a:buClr>
                <a:schemeClr val="tx1"/>
              </a:buClr>
              <a:buFont typeface="Wingdings 3" pitchFamily="-1" charset="2"/>
              <a:buNone/>
            </a:pPr>
            <a:r>
              <a:rPr lang="en-US" sz="2000">
                <a:latin typeface="Times New Roman" pitchFamily="-1" charset="0"/>
              </a:rPr>
              <a:t>  F. Caveats</a:t>
            </a:r>
          </a:p>
        </p:txBody>
      </p:sp>
      <p:sp>
        <p:nvSpPr>
          <p:cNvPr id="46084" name="Rectangle 4"/>
          <p:cNvSpPr>
            <a:spLocks noGrp="1" noChangeArrowheads="1"/>
          </p:cNvSpPr>
          <p:nvPr>
            <p:ph type="body" sz="half" idx="2"/>
          </p:nvPr>
        </p:nvSpPr>
        <p:spPr>
          <a:xfrm>
            <a:off x="4648200" y="1981200"/>
            <a:ext cx="3962400" cy="4114800"/>
          </a:xfrm>
        </p:spPr>
        <p:txBody>
          <a:bodyPr/>
          <a:lstStyle/>
          <a:p>
            <a:pPr>
              <a:buClr>
                <a:schemeClr val="tx1"/>
              </a:buClr>
              <a:buFontTx/>
              <a:buNone/>
            </a:pPr>
            <a:r>
              <a:rPr lang="en-US">
                <a:latin typeface="Times New Roman" pitchFamily="-1" charset="0"/>
              </a:rPr>
              <a:t>II. Running Experiments</a:t>
            </a:r>
          </a:p>
          <a:p>
            <a:pPr lvl="1">
              <a:buClr>
                <a:schemeClr val="tx1"/>
              </a:buClr>
              <a:buFont typeface="Wingdings 3" pitchFamily="-1" charset="2"/>
              <a:buNone/>
            </a:pPr>
            <a:r>
              <a:rPr lang="en-US" sz="2000" b="1">
                <a:solidFill>
                  <a:srgbClr val="FF0000"/>
                </a:solidFill>
                <a:latin typeface="Times New Roman" pitchFamily="-1" charset="0"/>
              </a:rPr>
              <a:t>  A. Participants</a:t>
            </a:r>
            <a:endParaRPr lang="en-US" sz="2000">
              <a:latin typeface="Times New Roman" pitchFamily="-1" charset="0"/>
            </a:endParaRPr>
          </a:p>
          <a:p>
            <a:pPr lvl="1">
              <a:buClr>
                <a:schemeClr val="tx1"/>
              </a:buClr>
              <a:buFont typeface="Wingdings 3" pitchFamily="-1" charset="2"/>
              <a:buNone/>
            </a:pPr>
            <a:r>
              <a:rPr lang="en-US" sz="2000">
                <a:latin typeface="Times New Roman" pitchFamily="-1" charset="0"/>
              </a:rPr>
              <a:t>  B. Controlling the environment</a:t>
            </a:r>
          </a:p>
          <a:p>
            <a:pPr lvl="1">
              <a:buClr>
                <a:schemeClr val="tx1"/>
              </a:buClr>
              <a:buFont typeface="Wingdings 3" pitchFamily="-1" charset="2"/>
              <a:buNone/>
            </a:pPr>
            <a:r>
              <a:rPr lang="en-US" sz="2000">
                <a:latin typeface="Times New Roman" pitchFamily="-1" charset="0"/>
              </a:rPr>
              <a:t>  C. Recording data</a:t>
            </a:r>
          </a:p>
          <a:p>
            <a:pPr>
              <a:buClr>
                <a:schemeClr val="tx1"/>
              </a:buClr>
              <a:buFontTx/>
              <a:buNone/>
            </a:pPr>
            <a:r>
              <a:rPr lang="en-US">
                <a:latin typeface="Times New Roman" pitchFamily="-1" charset="0"/>
              </a:rPr>
              <a:t>III. Experiment Analysis</a:t>
            </a:r>
          </a:p>
          <a:p>
            <a:pPr lvl="1">
              <a:buClr>
                <a:schemeClr val="tx1"/>
              </a:buClr>
              <a:buFont typeface="Wingdings 3" pitchFamily="-1" charset="2"/>
              <a:buNone/>
            </a:pPr>
            <a:r>
              <a:rPr lang="en-US" sz="2000">
                <a:latin typeface="Times New Roman" pitchFamily="-1" charset="0"/>
              </a:rPr>
              <a:t>  A. Means and variance</a:t>
            </a:r>
          </a:p>
          <a:p>
            <a:pPr lvl="1">
              <a:buClr>
                <a:schemeClr val="tx1"/>
              </a:buClr>
              <a:buFont typeface="Wingdings 3" pitchFamily="-1" charset="2"/>
              <a:buNone/>
            </a:pPr>
            <a:r>
              <a:rPr lang="en-US" sz="2000">
                <a:latin typeface="Times New Roman" pitchFamily="-1" charset="0"/>
              </a:rPr>
              <a:t>  B. Statistical tests</a:t>
            </a:r>
          </a:p>
          <a:p>
            <a:pPr lvl="1">
              <a:buClr>
                <a:schemeClr val="tx1"/>
              </a:buClr>
              <a:buFont typeface="Wingdings 3" pitchFamily="-1" charset="2"/>
              <a:buNone/>
            </a:pPr>
            <a:r>
              <a:rPr lang="en-US" sz="2000">
                <a:latin typeface="Times New Roman" pitchFamily="-1" charset="0"/>
              </a:rPr>
              <a:t>  C. ANOVA</a:t>
            </a:r>
          </a:p>
          <a:p>
            <a:pPr lvl="1">
              <a:buClr>
                <a:schemeClr val="tx1"/>
              </a:buClr>
              <a:buFont typeface="Wingdings 3" pitchFamily="-1" charset="2"/>
              <a:buNone/>
            </a:pPr>
            <a:r>
              <a:rPr lang="en-US" sz="2000">
                <a:latin typeface="Times New Roman" pitchFamily="-1" charset="0"/>
              </a:rPr>
              <a:t>  D. Explained variance</a:t>
            </a:r>
          </a:p>
          <a:p>
            <a:pPr>
              <a:buClr>
                <a:schemeClr val="tx1"/>
              </a:buClr>
              <a:buFontTx/>
              <a:buNone/>
            </a:pPr>
            <a:r>
              <a:rPr lang="en-US" sz="2400">
                <a:latin typeface="Times New Roman" pitchFamily="-1" charset="0"/>
              </a:rPr>
              <a:t>IV. Summary</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26 June 2007</a:t>
            </a:r>
          </a:p>
        </p:txBody>
      </p:sp>
      <p:sp>
        <p:nvSpPr>
          <p:cNvPr id="5" name="Footer Placeholder 4"/>
          <p:cNvSpPr>
            <a:spLocks noGrp="1"/>
          </p:cNvSpPr>
          <p:nvPr>
            <p:ph type="ftr" sz="quarter" idx="11"/>
          </p:nvPr>
        </p:nvSpPr>
        <p:spPr/>
        <p:txBody>
          <a:bodyPr/>
          <a:lstStyle/>
          <a:p>
            <a:r>
              <a:rPr lang="en-US"/>
              <a:t>UM-07 tutorial 3: Chin </a:t>
            </a:r>
          </a:p>
        </p:txBody>
      </p:sp>
      <p:sp>
        <p:nvSpPr>
          <p:cNvPr id="6" name="Slide Number Placeholder 5"/>
          <p:cNvSpPr>
            <a:spLocks noGrp="1"/>
          </p:cNvSpPr>
          <p:nvPr>
            <p:ph type="sldNum" sz="quarter" idx="12"/>
          </p:nvPr>
        </p:nvSpPr>
        <p:spPr/>
        <p:txBody>
          <a:bodyPr/>
          <a:lstStyle/>
          <a:p>
            <a:fld id="{0435A193-7854-0142-8135-EBA8E4088DA1}" type="slidenum">
              <a:rPr lang="en-US"/>
              <a:pPr/>
              <a:t>5</a:t>
            </a:fld>
            <a:endParaRPr lang="en-US"/>
          </a:p>
        </p:txBody>
      </p:sp>
      <p:sp>
        <p:nvSpPr>
          <p:cNvPr id="151554" name="Rectangle 2"/>
          <p:cNvSpPr>
            <a:spLocks noGrp="1" noChangeArrowheads="1"/>
          </p:cNvSpPr>
          <p:nvPr>
            <p:ph type="title"/>
          </p:nvPr>
        </p:nvSpPr>
        <p:spPr/>
        <p:txBody>
          <a:bodyPr/>
          <a:lstStyle/>
          <a:p>
            <a:r>
              <a:rPr lang="en-US">
                <a:latin typeface="Times New Roman" pitchFamily="-1" charset="0"/>
              </a:rPr>
              <a:t>Independent Variables</a:t>
            </a:r>
          </a:p>
        </p:txBody>
      </p:sp>
      <p:sp>
        <p:nvSpPr>
          <p:cNvPr id="151555" name="Rectangle 3"/>
          <p:cNvSpPr>
            <a:spLocks noGrp="1" noChangeArrowheads="1"/>
          </p:cNvSpPr>
          <p:nvPr>
            <p:ph type="body" idx="1"/>
          </p:nvPr>
        </p:nvSpPr>
        <p:spPr/>
        <p:txBody>
          <a:bodyPr/>
          <a:lstStyle/>
          <a:p>
            <a:pPr>
              <a:lnSpc>
                <a:spcPct val="140000"/>
              </a:lnSpc>
            </a:pPr>
            <a:r>
              <a:rPr lang="en-US">
                <a:latin typeface="Times New Roman" pitchFamily="-1" charset="0"/>
              </a:rPr>
              <a:t>Conditions varied by experimenter</a:t>
            </a:r>
          </a:p>
          <a:p>
            <a:pPr lvl="1">
              <a:lnSpc>
                <a:spcPct val="140000"/>
              </a:lnSpc>
            </a:pPr>
            <a:r>
              <a:rPr lang="en-US">
                <a:latin typeface="Times New Roman" pitchFamily="-1" charset="0"/>
              </a:rPr>
              <a:t>Absence or presence of a user model</a:t>
            </a:r>
          </a:p>
          <a:p>
            <a:pPr lvl="1">
              <a:lnSpc>
                <a:spcPct val="140000"/>
              </a:lnSpc>
            </a:pPr>
            <a:r>
              <a:rPr lang="en-US">
                <a:latin typeface="Times New Roman" pitchFamily="-1" charset="0"/>
              </a:rPr>
              <a:t>User model A vs. user model B (vs. UM C)</a:t>
            </a:r>
          </a:p>
          <a:p>
            <a:pPr lvl="1">
              <a:lnSpc>
                <a:spcPct val="140000"/>
              </a:lnSpc>
            </a:pPr>
            <a:r>
              <a:rPr lang="en-US">
                <a:latin typeface="Times New Roman" pitchFamily="-1" charset="0"/>
              </a:rPr>
              <a:t>Different levels of user modeling</a:t>
            </a:r>
          </a:p>
          <a:p>
            <a:pPr lvl="1">
              <a:lnSpc>
                <a:spcPct val="140000"/>
              </a:lnSpc>
            </a:pPr>
            <a:r>
              <a:rPr lang="en-US">
                <a:latin typeface="Times New Roman" pitchFamily="-1" charset="0"/>
              </a:rPr>
              <a:t>Different UM parameter settings</a:t>
            </a:r>
          </a:p>
          <a:p>
            <a:pPr lvl="1">
              <a:lnSpc>
                <a:spcPct val="140000"/>
              </a:lnSpc>
            </a:pPr>
            <a:r>
              <a:rPr lang="en-US">
                <a:latin typeface="Times New Roman" pitchFamily="-1" charset="0"/>
              </a:rPr>
              <a:t>Different user interfaces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1555">
                                            <p:txEl>
                                              <p:pRg st="0" end="0"/>
                                            </p:txEl>
                                          </p:spTgt>
                                        </p:tgtEl>
                                        <p:attrNameLst>
                                          <p:attrName>style.visibility</p:attrName>
                                        </p:attrNameLst>
                                      </p:cBhvr>
                                      <p:to>
                                        <p:strVal val="visible"/>
                                      </p:to>
                                    </p:set>
                                    <p:animEffect transition="in" filter="wipe(left)">
                                      <p:cBhvr>
                                        <p:cTn id="7" dur="500"/>
                                        <p:tgtEl>
                                          <p:spTgt spid="1515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1555">
                                            <p:txEl>
                                              <p:pRg st="1" end="1"/>
                                            </p:txEl>
                                          </p:spTgt>
                                        </p:tgtEl>
                                        <p:attrNameLst>
                                          <p:attrName>style.visibility</p:attrName>
                                        </p:attrNameLst>
                                      </p:cBhvr>
                                      <p:to>
                                        <p:strVal val="visible"/>
                                      </p:to>
                                    </p:set>
                                    <p:animEffect transition="in" filter="wipe(left)">
                                      <p:cBhvr>
                                        <p:cTn id="12" dur="500"/>
                                        <p:tgtEl>
                                          <p:spTgt spid="15155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1555">
                                            <p:txEl>
                                              <p:pRg st="2" end="2"/>
                                            </p:txEl>
                                          </p:spTgt>
                                        </p:tgtEl>
                                        <p:attrNameLst>
                                          <p:attrName>style.visibility</p:attrName>
                                        </p:attrNameLst>
                                      </p:cBhvr>
                                      <p:to>
                                        <p:strVal val="visible"/>
                                      </p:to>
                                    </p:set>
                                    <p:animEffect transition="in" filter="wipe(left)">
                                      <p:cBhvr>
                                        <p:cTn id="17" dur="500"/>
                                        <p:tgtEl>
                                          <p:spTgt spid="15155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51555">
                                            <p:txEl>
                                              <p:pRg st="3" end="3"/>
                                            </p:txEl>
                                          </p:spTgt>
                                        </p:tgtEl>
                                        <p:attrNameLst>
                                          <p:attrName>style.visibility</p:attrName>
                                        </p:attrNameLst>
                                      </p:cBhvr>
                                      <p:to>
                                        <p:strVal val="visible"/>
                                      </p:to>
                                    </p:set>
                                    <p:animEffect transition="in" filter="wipe(left)">
                                      <p:cBhvr>
                                        <p:cTn id="22" dur="500"/>
                                        <p:tgtEl>
                                          <p:spTgt spid="15155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51555">
                                            <p:txEl>
                                              <p:pRg st="4" end="4"/>
                                            </p:txEl>
                                          </p:spTgt>
                                        </p:tgtEl>
                                        <p:attrNameLst>
                                          <p:attrName>style.visibility</p:attrName>
                                        </p:attrNameLst>
                                      </p:cBhvr>
                                      <p:to>
                                        <p:strVal val="visible"/>
                                      </p:to>
                                    </p:set>
                                    <p:animEffect transition="in" filter="wipe(left)">
                                      <p:cBhvr>
                                        <p:cTn id="27" dur="500"/>
                                        <p:tgtEl>
                                          <p:spTgt spid="15155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51555">
                                            <p:txEl>
                                              <p:pRg st="5" end="5"/>
                                            </p:txEl>
                                          </p:spTgt>
                                        </p:tgtEl>
                                        <p:attrNameLst>
                                          <p:attrName>style.visibility</p:attrName>
                                        </p:attrNameLst>
                                      </p:cBhvr>
                                      <p:to>
                                        <p:strVal val="visible"/>
                                      </p:to>
                                    </p:set>
                                    <p:animEffect transition="in" filter="wipe(left)">
                                      <p:cBhvr>
                                        <p:cTn id="32" dur="500"/>
                                        <p:tgtEl>
                                          <p:spTgt spid="15155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55" grpId="0" build="p" bldLvl="2" autoUpdateAnimBg="0"/>
    </p:bld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26 June 2007</a:t>
            </a:r>
          </a:p>
        </p:txBody>
      </p:sp>
      <p:sp>
        <p:nvSpPr>
          <p:cNvPr id="5" name="Footer Placeholder 4"/>
          <p:cNvSpPr>
            <a:spLocks noGrp="1"/>
          </p:cNvSpPr>
          <p:nvPr>
            <p:ph type="ftr" sz="quarter" idx="11"/>
          </p:nvPr>
        </p:nvSpPr>
        <p:spPr/>
        <p:txBody>
          <a:bodyPr/>
          <a:lstStyle/>
          <a:p>
            <a:r>
              <a:rPr lang="en-US"/>
              <a:t>UM-07 tutorial 3: Chin </a:t>
            </a:r>
          </a:p>
        </p:txBody>
      </p:sp>
      <p:sp>
        <p:nvSpPr>
          <p:cNvPr id="6" name="Slide Number Placeholder 5"/>
          <p:cNvSpPr>
            <a:spLocks noGrp="1"/>
          </p:cNvSpPr>
          <p:nvPr>
            <p:ph type="sldNum" sz="quarter" idx="12"/>
          </p:nvPr>
        </p:nvSpPr>
        <p:spPr/>
        <p:txBody>
          <a:bodyPr/>
          <a:lstStyle/>
          <a:p>
            <a:fld id="{3A31B182-9FC4-EF41-AE83-DF5BF240D25B}" type="slidenum">
              <a:rPr lang="en-US"/>
              <a:pPr/>
              <a:t>50</a:t>
            </a:fld>
            <a:endParaRPr lang="en-US"/>
          </a:p>
        </p:txBody>
      </p:sp>
      <p:sp>
        <p:nvSpPr>
          <p:cNvPr id="172034" name="Rectangle 2"/>
          <p:cNvSpPr>
            <a:spLocks noGrp="1" noChangeArrowheads="1"/>
          </p:cNvSpPr>
          <p:nvPr>
            <p:ph type="title"/>
          </p:nvPr>
        </p:nvSpPr>
        <p:spPr/>
        <p:txBody>
          <a:bodyPr/>
          <a:lstStyle/>
          <a:p>
            <a:r>
              <a:rPr lang="en-US">
                <a:solidFill>
                  <a:schemeClr val="tx1"/>
                </a:solidFill>
                <a:latin typeface="Times New Roman" pitchFamily="-1" charset="0"/>
              </a:rPr>
              <a:t>Participants</a:t>
            </a:r>
          </a:p>
        </p:txBody>
      </p:sp>
      <p:sp>
        <p:nvSpPr>
          <p:cNvPr id="172035" name="Rectangle 3"/>
          <p:cNvSpPr>
            <a:spLocks noGrp="1" noChangeArrowheads="1"/>
          </p:cNvSpPr>
          <p:nvPr>
            <p:ph type="body" idx="1"/>
          </p:nvPr>
        </p:nvSpPr>
        <p:spPr/>
        <p:txBody>
          <a:bodyPr/>
          <a:lstStyle/>
          <a:p>
            <a:r>
              <a:rPr lang="en-US">
                <a:latin typeface="Times New Roman" pitchFamily="-1" charset="0"/>
              </a:rPr>
              <a:t>Participants must represent target population</a:t>
            </a:r>
          </a:p>
          <a:p>
            <a:r>
              <a:rPr lang="en-US">
                <a:latin typeface="Times New Roman" pitchFamily="-1" charset="0"/>
              </a:rPr>
              <a:t>Participant sources</a:t>
            </a:r>
          </a:p>
          <a:p>
            <a:pPr lvl="1"/>
            <a:r>
              <a:rPr lang="en-US">
                <a:latin typeface="Times New Roman" pitchFamily="-1" charset="0"/>
              </a:rPr>
              <a:t>University laboratory schools</a:t>
            </a:r>
          </a:p>
          <a:p>
            <a:pPr lvl="1"/>
            <a:r>
              <a:rPr lang="en-US">
                <a:latin typeface="Times New Roman" pitchFamily="-1" charset="0"/>
              </a:rPr>
              <a:t>Introductory psychology participant pools</a:t>
            </a:r>
          </a:p>
          <a:p>
            <a:pPr lvl="1"/>
            <a:r>
              <a:rPr lang="en-US">
                <a:latin typeface="Times New Roman" pitchFamily="-1" charset="0"/>
              </a:rPr>
              <a:t>Public schools</a:t>
            </a:r>
          </a:p>
          <a:p>
            <a:pPr lvl="1"/>
            <a:r>
              <a:rPr lang="en-US">
                <a:latin typeface="Times New Roman" pitchFamily="-1" charset="0"/>
              </a:rPr>
              <a:t>Newspaper advertisements</a:t>
            </a:r>
          </a:p>
          <a:p>
            <a:pPr lvl="1"/>
            <a:r>
              <a:rPr lang="en-US">
                <a:latin typeface="Times New Roman" pitchFamily="-1" charset="0"/>
              </a:rPr>
              <a:t>Corporations</a:t>
            </a:r>
          </a:p>
          <a:p>
            <a:pPr lvl="1"/>
            <a:r>
              <a:rPr lang="en-US">
                <a:latin typeface="Times New Roman" pitchFamily="-1" charset="0"/>
              </a:rPr>
              <a:t>Internet sites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2035">
                                            <p:txEl>
                                              <p:pRg st="0" end="0"/>
                                            </p:txEl>
                                          </p:spTgt>
                                        </p:tgtEl>
                                        <p:attrNameLst>
                                          <p:attrName>style.visibility</p:attrName>
                                        </p:attrNameLst>
                                      </p:cBhvr>
                                      <p:to>
                                        <p:strVal val="visible"/>
                                      </p:to>
                                    </p:set>
                                    <p:animEffect transition="in" filter="wipe(left)">
                                      <p:cBhvr>
                                        <p:cTn id="7" dur="500"/>
                                        <p:tgtEl>
                                          <p:spTgt spid="1720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72035">
                                            <p:txEl>
                                              <p:pRg st="1" end="1"/>
                                            </p:txEl>
                                          </p:spTgt>
                                        </p:tgtEl>
                                        <p:attrNameLst>
                                          <p:attrName>style.visibility</p:attrName>
                                        </p:attrNameLst>
                                      </p:cBhvr>
                                      <p:to>
                                        <p:strVal val="visible"/>
                                      </p:to>
                                    </p:set>
                                    <p:animEffect transition="in" filter="wipe(left)">
                                      <p:cBhvr>
                                        <p:cTn id="12" dur="500"/>
                                        <p:tgtEl>
                                          <p:spTgt spid="1720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72035">
                                            <p:txEl>
                                              <p:pRg st="2" end="2"/>
                                            </p:txEl>
                                          </p:spTgt>
                                        </p:tgtEl>
                                        <p:attrNameLst>
                                          <p:attrName>style.visibility</p:attrName>
                                        </p:attrNameLst>
                                      </p:cBhvr>
                                      <p:to>
                                        <p:strVal val="visible"/>
                                      </p:to>
                                    </p:set>
                                    <p:animEffect transition="in" filter="wipe(left)">
                                      <p:cBhvr>
                                        <p:cTn id="17" dur="500"/>
                                        <p:tgtEl>
                                          <p:spTgt spid="1720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72035">
                                            <p:txEl>
                                              <p:pRg st="3" end="3"/>
                                            </p:txEl>
                                          </p:spTgt>
                                        </p:tgtEl>
                                        <p:attrNameLst>
                                          <p:attrName>style.visibility</p:attrName>
                                        </p:attrNameLst>
                                      </p:cBhvr>
                                      <p:to>
                                        <p:strVal val="visible"/>
                                      </p:to>
                                    </p:set>
                                    <p:animEffect transition="in" filter="wipe(left)">
                                      <p:cBhvr>
                                        <p:cTn id="22" dur="500"/>
                                        <p:tgtEl>
                                          <p:spTgt spid="17203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72035">
                                            <p:txEl>
                                              <p:pRg st="4" end="4"/>
                                            </p:txEl>
                                          </p:spTgt>
                                        </p:tgtEl>
                                        <p:attrNameLst>
                                          <p:attrName>style.visibility</p:attrName>
                                        </p:attrNameLst>
                                      </p:cBhvr>
                                      <p:to>
                                        <p:strVal val="visible"/>
                                      </p:to>
                                    </p:set>
                                    <p:animEffect transition="in" filter="wipe(left)">
                                      <p:cBhvr>
                                        <p:cTn id="27" dur="500"/>
                                        <p:tgtEl>
                                          <p:spTgt spid="17203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72035">
                                            <p:txEl>
                                              <p:pRg st="5" end="5"/>
                                            </p:txEl>
                                          </p:spTgt>
                                        </p:tgtEl>
                                        <p:attrNameLst>
                                          <p:attrName>style.visibility</p:attrName>
                                        </p:attrNameLst>
                                      </p:cBhvr>
                                      <p:to>
                                        <p:strVal val="visible"/>
                                      </p:to>
                                    </p:set>
                                    <p:animEffect transition="in" filter="wipe(left)">
                                      <p:cBhvr>
                                        <p:cTn id="32" dur="500"/>
                                        <p:tgtEl>
                                          <p:spTgt spid="17203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72035">
                                            <p:txEl>
                                              <p:pRg st="6" end="6"/>
                                            </p:txEl>
                                          </p:spTgt>
                                        </p:tgtEl>
                                        <p:attrNameLst>
                                          <p:attrName>style.visibility</p:attrName>
                                        </p:attrNameLst>
                                      </p:cBhvr>
                                      <p:to>
                                        <p:strVal val="visible"/>
                                      </p:to>
                                    </p:set>
                                    <p:animEffect transition="in" filter="wipe(left)">
                                      <p:cBhvr>
                                        <p:cTn id="37" dur="500"/>
                                        <p:tgtEl>
                                          <p:spTgt spid="17203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72035">
                                            <p:txEl>
                                              <p:pRg st="7" end="7"/>
                                            </p:txEl>
                                          </p:spTgt>
                                        </p:tgtEl>
                                        <p:attrNameLst>
                                          <p:attrName>style.visibility</p:attrName>
                                        </p:attrNameLst>
                                      </p:cBhvr>
                                      <p:to>
                                        <p:strVal val="visible"/>
                                      </p:to>
                                    </p:set>
                                    <p:animEffect transition="in" filter="wipe(left)">
                                      <p:cBhvr>
                                        <p:cTn id="42" dur="500"/>
                                        <p:tgtEl>
                                          <p:spTgt spid="17203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35" grpId="0" build="p" autoUpdateAnimBg="0"/>
    </p:bld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26 June 2007</a:t>
            </a:r>
          </a:p>
        </p:txBody>
      </p:sp>
      <p:sp>
        <p:nvSpPr>
          <p:cNvPr id="5" name="Footer Placeholder 4"/>
          <p:cNvSpPr>
            <a:spLocks noGrp="1"/>
          </p:cNvSpPr>
          <p:nvPr>
            <p:ph type="ftr" sz="quarter" idx="11"/>
          </p:nvPr>
        </p:nvSpPr>
        <p:spPr/>
        <p:txBody>
          <a:bodyPr/>
          <a:lstStyle/>
          <a:p>
            <a:r>
              <a:rPr lang="en-US"/>
              <a:t>UM-07 tutorial 3: Chin </a:t>
            </a:r>
          </a:p>
        </p:txBody>
      </p:sp>
      <p:sp>
        <p:nvSpPr>
          <p:cNvPr id="6" name="Slide Number Placeholder 5"/>
          <p:cNvSpPr>
            <a:spLocks noGrp="1"/>
          </p:cNvSpPr>
          <p:nvPr>
            <p:ph type="sldNum" sz="quarter" idx="12"/>
          </p:nvPr>
        </p:nvSpPr>
        <p:spPr/>
        <p:txBody>
          <a:bodyPr/>
          <a:lstStyle/>
          <a:p>
            <a:fld id="{0D2DC7FF-4614-D344-BC0F-3F03F1CE89A1}" type="slidenum">
              <a:rPr lang="en-US"/>
              <a:pPr/>
              <a:t>51</a:t>
            </a:fld>
            <a:endParaRPr lang="en-US"/>
          </a:p>
        </p:txBody>
      </p:sp>
      <p:sp>
        <p:nvSpPr>
          <p:cNvPr id="175106" name="Rectangle 2"/>
          <p:cNvSpPr>
            <a:spLocks noGrp="1" noChangeArrowheads="1"/>
          </p:cNvSpPr>
          <p:nvPr>
            <p:ph type="title"/>
          </p:nvPr>
        </p:nvSpPr>
        <p:spPr/>
        <p:txBody>
          <a:bodyPr/>
          <a:lstStyle/>
          <a:p>
            <a:r>
              <a:rPr lang="en-US">
                <a:solidFill>
                  <a:schemeClr val="tx1"/>
                </a:solidFill>
                <a:latin typeface="Times New Roman" pitchFamily="-1" charset="0"/>
              </a:rPr>
              <a:t>Participant Incentives</a:t>
            </a:r>
          </a:p>
        </p:txBody>
      </p:sp>
      <p:sp>
        <p:nvSpPr>
          <p:cNvPr id="175107" name="Rectangle 3"/>
          <p:cNvSpPr>
            <a:spLocks noGrp="1" noChangeArrowheads="1"/>
          </p:cNvSpPr>
          <p:nvPr>
            <p:ph type="body" idx="1"/>
          </p:nvPr>
        </p:nvSpPr>
        <p:spPr/>
        <p:txBody>
          <a:bodyPr/>
          <a:lstStyle/>
          <a:p>
            <a:pPr>
              <a:lnSpc>
                <a:spcPct val="200000"/>
              </a:lnSpc>
            </a:pPr>
            <a:r>
              <a:rPr lang="en-US">
                <a:latin typeface="Times New Roman" pitchFamily="-1" charset="0"/>
              </a:rPr>
              <a:t>Payment</a:t>
            </a:r>
          </a:p>
          <a:p>
            <a:pPr>
              <a:lnSpc>
                <a:spcPct val="200000"/>
              </a:lnSpc>
            </a:pPr>
            <a:r>
              <a:rPr lang="en-US">
                <a:latin typeface="Times New Roman" pitchFamily="-1" charset="0"/>
              </a:rPr>
              <a:t>Gifts</a:t>
            </a:r>
          </a:p>
          <a:p>
            <a:pPr>
              <a:lnSpc>
                <a:spcPct val="200000"/>
              </a:lnSpc>
            </a:pPr>
            <a:r>
              <a:rPr lang="en-US">
                <a:latin typeface="Times New Roman" pitchFamily="-1" charset="0"/>
              </a:rPr>
              <a:t>Class credit</a:t>
            </a:r>
          </a:p>
          <a:p>
            <a:pPr>
              <a:lnSpc>
                <a:spcPct val="200000"/>
              </a:lnSpc>
            </a:pPr>
            <a:r>
              <a:rPr lang="en-US">
                <a:latin typeface="Times New Roman" pitchFamily="-1" charset="0"/>
              </a:rPr>
              <a:t>Desire to help state-of-the-art research</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5107">
                                            <p:txEl>
                                              <p:pRg st="0" end="0"/>
                                            </p:txEl>
                                          </p:spTgt>
                                        </p:tgtEl>
                                        <p:attrNameLst>
                                          <p:attrName>style.visibility</p:attrName>
                                        </p:attrNameLst>
                                      </p:cBhvr>
                                      <p:to>
                                        <p:strVal val="visible"/>
                                      </p:to>
                                    </p:set>
                                    <p:animEffect transition="in" filter="wipe(left)">
                                      <p:cBhvr>
                                        <p:cTn id="7" dur="500"/>
                                        <p:tgtEl>
                                          <p:spTgt spid="1751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75107">
                                            <p:txEl>
                                              <p:pRg st="1" end="1"/>
                                            </p:txEl>
                                          </p:spTgt>
                                        </p:tgtEl>
                                        <p:attrNameLst>
                                          <p:attrName>style.visibility</p:attrName>
                                        </p:attrNameLst>
                                      </p:cBhvr>
                                      <p:to>
                                        <p:strVal val="visible"/>
                                      </p:to>
                                    </p:set>
                                    <p:animEffect transition="in" filter="wipe(left)">
                                      <p:cBhvr>
                                        <p:cTn id="12" dur="500"/>
                                        <p:tgtEl>
                                          <p:spTgt spid="1751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75107">
                                            <p:txEl>
                                              <p:pRg st="2" end="2"/>
                                            </p:txEl>
                                          </p:spTgt>
                                        </p:tgtEl>
                                        <p:attrNameLst>
                                          <p:attrName>style.visibility</p:attrName>
                                        </p:attrNameLst>
                                      </p:cBhvr>
                                      <p:to>
                                        <p:strVal val="visible"/>
                                      </p:to>
                                    </p:set>
                                    <p:animEffect transition="in" filter="wipe(left)">
                                      <p:cBhvr>
                                        <p:cTn id="17" dur="500"/>
                                        <p:tgtEl>
                                          <p:spTgt spid="1751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75107">
                                            <p:txEl>
                                              <p:pRg st="3" end="3"/>
                                            </p:txEl>
                                          </p:spTgt>
                                        </p:tgtEl>
                                        <p:attrNameLst>
                                          <p:attrName>style.visibility</p:attrName>
                                        </p:attrNameLst>
                                      </p:cBhvr>
                                      <p:to>
                                        <p:strVal val="visible"/>
                                      </p:to>
                                    </p:set>
                                    <p:animEffect transition="in" filter="wipe(left)">
                                      <p:cBhvr>
                                        <p:cTn id="22" dur="500"/>
                                        <p:tgtEl>
                                          <p:spTgt spid="1751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107" grpId="0" build="p" autoUpdateAnimBg="0"/>
    </p:bld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26 June 2007</a:t>
            </a:r>
          </a:p>
        </p:txBody>
      </p:sp>
      <p:sp>
        <p:nvSpPr>
          <p:cNvPr id="5" name="Footer Placeholder 4"/>
          <p:cNvSpPr>
            <a:spLocks noGrp="1"/>
          </p:cNvSpPr>
          <p:nvPr>
            <p:ph type="ftr" sz="quarter" idx="11"/>
          </p:nvPr>
        </p:nvSpPr>
        <p:spPr/>
        <p:txBody>
          <a:bodyPr/>
          <a:lstStyle/>
          <a:p>
            <a:r>
              <a:rPr lang="en-US"/>
              <a:t>UM-07 tutorial 3: Chin </a:t>
            </a:r>
          </a:p>
        </p:txBody>
      </p:sp>
      <p:sp>
        <p:nvSpPr>
          <p:cNvPr id="6" name="Slide Number Placeholder 5"/>
          <p:cNvSpPr>
            <a:spLocks noGrp="1"/>
          </p:cNvSpPr>
          <p:nvPr>
            <p:ph type="sldNum" sz="quarter" idx="12"/>
          </p:nvPr>
        </p:nvSpPr>
        <p:spPr/>
        <p:txBody>
          <a:bodyPr/>
          <a:lstStyle/>
          <a:p>
            <a:fld id="{0ADAC07B-4373-7C45-A09A-98F66D3609BB}" type="slidenum">
              <a:rPr lang="en-US"/>
              <a:pPr/>
              <a:t>52</a:t>
            </a:fld>
            <a:endParaRPr lang="en-US"/>
          </a:p>
        </p:txBody>
      </p:sp>
      <p:sp>
        <p:nvSpPr>
          <p:cNvPr id="177154" name="Rectangle 2"/>
          <p:cNvSpPr>
            <a:spLocks noGrp="1" noChangeArrowheads="1"/>
          </p:cNvSpPr>
          <p:nvPr>
            <p:ph type="title"/>
          </p:nvPr>
        </p:nvSpPr>
        <p:spPr/>
        <p:txBody>
          <a:bodyPr/>
          <a:lstStyle/>
          <a:p>
            <a:r>
              <a:rPr lang="en-US">
                <a:latin typeface="Times New Roman" pitchFamily="-1" charset="0"/>
              </a:rPr>
              <a:t>Consent Agreement</a:t>
            </a:r>
          </a:p>
        </p:txBody>
      </p:sp>
      <p:sp>
        <p:nvSpPr>
          <p:cNvPr id="177155" name="Rectangle 3"/>
          <p:cNvSpPr>
            <a:spLocks noGrp="1" noChangeArrowheads="1"/>
          </p:cNvSpPr>
          <p:nvPr>
            <p:ph type="body" idx="1"/>
          </p:nvPr>
        </p:nvSpPr>
        <p:spPr>
          <a:xfrm>
            <a:off x="685800" y="1981200"/>
            <a:ext cx="7848600" cy="4114800"/>
          </a:xfrm>
        </p:spPr>
        <p:txBody>
          <a:bodyPr/>
          <a:lstStyle/>
          <a:p>
            <a:r>
              <a:rPr lang="en-US" sz="3200">
                <a:latin typeface="Times New Roman" pitchFamily="-1" charset="0"/>
              </a:rPr>
              <a:t>Participants should sign a consent form:</a:t>
            </a:r>
          </a:p>
          <a:p>
            <a:pPr lvl="1"/>
            <a:r>
              <a:rPr lang="en-US">
                <a:latin typeface="Times New Roman" pitchFamily="-1" charset="0"/>
              </a:rPr>
              <a:t>I have freely volunteered to participate</a:t>
            </a:r>
          </a:p>
          <a:p>
            <a:pPr lvl="1"/>
            <a:r>
              <a:rPr lang="en-US">
                <a:latin typeface="Times New Roman" pitchFamily="-1" charset="0"/>
              </a:rPr>
              <a:t>I have been informed about the tasks and the procedures</a:t>
            </a:r>
          </a:p>
          <a:p>
            <a:pPr lvl="1"/>
            <a:r>
              <a:rPr lang="en-US">
                <a:latin typeface="Times New Roman" pitchFamily="-1" charset="0"/>
              </a:rPr>
              <a:t>I have had a chance to ask questions about my concerns</a:t>
            </a:r>
          </a:p>
          <a:p>
            <a:pPr lvl="1"/>
            <a:r>
              <a:rPr lang="en-US">
                <a:latin typeface="Times New Roman" pitchFamily="-1" charset="0"/>
              </a:rPr>
              <a:t>I know that at any time I may discontinue participation in this experiment without prejudice</a:t>
            </a:r>
          </a:p>
          <a:p>
            <a:pPr lvl="1"/>
            <a:r>
              <a:rPr lang="en-US">
                <a:latin typeface="Times New Roman" pitchFamily="-1" charset="0"/>
              </a:rPr>
              <a:t>My signature below may be taken as an affirmation of all of the above, prior to participation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7155">
                                            <p:txEl>
                                              <p:pRg st="0" end="0"/>
                                            </p:txEl>
                                          </p:spTgt>
                                        </p:tgtEl>
                                        <p:attrNameLst>
                                          <p:attrName>style.visibility</p:attrName>
                                        </p:attrNameLst>
                                      </p:cBhvr>
                                      <p:to>
                                        <p:strVal val="visible"/>
                                      </p:to>
                                    </p:set>
                                    <p:animEffect transition="in" filter="wipe(left)">
                                      <p:cBhvr>
                                        <p:cTn id="7" dur="500"/>
                                        <p:tgtEl>
                                          <p:spTgt spid="1771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77155">
                                            <p:txEl>
                                              <p:pRg st="1" end="1"/>
                                            </p:txEl>
                                          </p:spTgt>
                                        </p:tgtEl>
                                        <p:attrNameLst>
                                          <p:attrName>style.visibility</p:attrName>
                                        </p:attrNameLst>
                                      </p:cBhvr>
                                      <p:to>
                                        <p:strVal val="visible"/>
                                      </p:to>
                                    </p:set>
                                    <p:animEffect transition="in" filter="wipe(left)">
                                      <p:cBhvr>
                                        <p:cTn id="12" dur="500"/>
                                        <p:tgtEl>
                                          <p:spTgt spid="17715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77155">
                                            <p:txEl>
                                              <p:pRg st="2" end="2"/>
                                            </p:txEl>
                                          </p:spTgt>
                                        </p:tgtEl>
                                        <p:attrNameLst>
                                          <p:attrName>style.visibility</p:attrName>
                                        </p:attrNameLst>
                                      </p:cBhvr>
                                      <p:to>
                                        <p:strVal val="visible"/>
                                      </p:to>
                                    </p:set>
                                    <p:animEffect transition="in" filter="wipe(left)">
                                      <p:cBhvr>
                                        <p:cTn id="17" dur="500"/>
                                        <p:tgtEl>
                                          <p:spTgt spid="17715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77155">
                                            <p:txEl>
                                              <p:pRg st="3" end="3"/>
                                            </p:txEl>
                                          </p:spTgt>
                                        </p:tgtEl>
                                        <p:attrNameLst>
                                          <p:attrName>style.visibility</p:attrName>
                                        </p:attrNameLst>
                                      </p:cBhvr>
                                      <p:to>
                                        <p:strVal val="visible"/>
                                      </p:to>
                                    </p:set>
                                    <p:animEffect transition="in" filter="wipe(left)">
                                      <p:cBhvr>
                                        <p:cTn id="22" dur="500"/>
                                        <p:tgtEl>
                                          <p:spTgt spid="17715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77155">
                                            <p:txEl>
                                              <p:pRg st="4" end="4"/>
                                            </p:txEl>
                                          </p:spTgt>
                                        </p:tgtEl>
                                        <p:attrNameLst>
                                          <p:attrName>style.visibility</p:attrName>
                                        </p:attrNameLst>
                                      </p:cBhvr>
                                      <p:to>
                                        <p:strVal val="visible"/>
                                      </p:to>
                                    </p:set>
                                    <p:animEffect transition="in" filter="wipe(left)">
                                      <p:cBhvr>
                                        <p:cTn id="27" dur="500"/>
                                        <p:tgtEl>
                                          <p:spTgt spid="17715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77155">
                                            <p:txEl>
                                              <p:pRg st="5" end="5"/>
                                            </p:txEl>
                                          </p:spTgt>
                                        </p:tgtEl>
                                        <p:attrNameLst>
                                          <p:attrName>style.visibility</p:attrName>
                                        </p:attrNameLst>
                                      </p:cBhvr>
                                      <p:to>
                                        <p:strVal val="visible"/>
                                      </p:to>
                                    </p:set>
                                    <p:animEffect transition="in" filter="wipe(left)">
                                      <p:cBhvr>
                                        <p:cTn id="32" dur="500"/>
                                        <p:tgtEl>
                                          <p:spTgt spid="17715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7155" grpId="0" build="p" autoUpdateAnimBg="0"/>
    </p:bld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26 June 2007</a:t>
            </a:r>
          </a:p>
        </p:txBody>
      </p:sp>
      <p:sp>
        <p:nvSpPr>
          <p:cNvPr id="5" name="Footer Placeholder 4"/>
          <p:cNvSpPr>
            <a:spLocks noGrp="1"/>
          </p:cNvSpPr>
          <p:nvPr>
            <p:ph type="ftr" sz="quarter" idx="11"/>
          </p:nvPr>
        </p:nvSpPr>
        <p:spPr/>
        <p:txBody>
          <a:bodyPr/>
          <a:lstStyle/>
          <a:p>
            <a:r>
              <a:rPr lang="en-US"/>
              <a:t>UM-07 tutorial 3: Chin </a:t>
            </a:r>
          </a:p>
        </p:txBody>
      </p:sp>
      <p:sp>
        <p:nvSpPr>
          <p:cNvPr id="6" name="Slide Number Placeholder 5"/>
          <p:cNvSpPr>
            <a:spLocks noGrp="1"/>
          </p:cNvSpPr>
          <p:nvPr>
            <p:ph type="sldNum" sz="quarter" idx="12"/>
          </p:nvPr>
        </p:nvSpPr>
        <p:spPr/>
        <p:txBody>
          <a:bodyPr/>
          <a:lstStyle/>
          <a:p>
            <a:fld id="{B54D9AD2-8906-C340-A456-A87510966F98}" type="slidenum">
              <a:rPr lang="en-US"/>
              <a:pPr/>
              <a:t>53</a:t>
            </a:fld>
            <a:endParaRPr lang="en-US"/>
          </a:p>
        </p:txBody>
      </p:sp>
      <p:sp>
        <p:nvSpPr>
          <p:cNvPr id="251906" name="Rectangle 2"/>
          <p:cNvSpPr>
            <a:spLocks noGrp="1" noChangeArrowheads="1"/>
          </p:cNvSpPr>
          <p:nvPr>
            <p:ph type="title"/>
          </p:nvPr>
        </p:nvSpPr>
        <p:spPr/>
        <p:txBody>
          <a:bodyPr/>
          <a:lstStyle/>
          <a:p>
            <a:r>
              <a:rPr lang="en-US" sz="3600">
                <a:latin typeface="Times New Roman" pitchFamily="-1" charset="0"/>
              </a:rPr>
              <a:t>USA Federal Mandates</a:t>
            </a:r>
          </a:p>
        </p:txBody>
      </p:sp>
      <p:sp>
        <p:nvSpPr>
          <p:cNvPr id="251907" name="Rectangle 3"/>
          <p:cNvSpPr>
            <a:spLocks noGrp="1" noChangeArrowheads="1"/>
          </p:cNvSpPr>
          <p:nvPr>
            <p:ph type="body" idx="1"/>
          </p:nvPr>
        </p:nvSpPr>
        <p:spPr>
          <a:xfrm>
            <a:off x="685800" y="1981200"/>
            <a:ext cx="8077200" cy="4114800"/>
          </a:xfrm>
        </p:spPr>
        <p:txBody>
          <a:bodyPr/>
          <a:lstStyle/>
          <a:p>
            <a:pPr>
              <a:lnSpc>
                <a:spcPct val="200000"/>
              </a:lnSpc>
            </a:pPr>
            <a:r>
              <a:rPr lang="en-US">
                <a:latin typeface="Times New Roman" pitchFamily="-1" charset="0"/>
              </a:rPr>
              <a:t>Local institutional review board (IRB)</a:t>
            </a:r>
          </a:p>
          <a:p>
            <a:pPr lvl="1">
              <a:lnSpc>
                <a:spcPct val="200000"/>
              </a:lnSpc>
            </a:pPr>
            <a:r>
              <a:rPr lang="en-US">
                <a:latin typeface="Times New Roman" pitchFamily="-1" charset="0"/>
              </a:rPr>
              <a:t>Required for all US institutions receiving federal funds</a:t>
            </a:r>
          </a:p>
          <a:p>
            <a:pPr lvl="1">
              <a:lnSpc>
                <a:spcPct val="200000"/>
              </a:lnSpc>
            </a:pPr>
            <a:r>
              <a:rPr lang="en-US">
                <a:latin typeface="Times New Roman" pitchFamily="-1" charset="0"/>
              </a:rPr>
              <a:t>Approves all proposed human-subject studies </a:t>
            </a:r>
            <a:r>
              <a:rPr lang="en-US" b="1" i="1">
                <a:latin typeface="Times New Roman" pitchFamily="-1" charset="0"/>
              </a:rPr>
              <a:t>beforehand</a:t>
            </a:r>
            <a:endParaRPr lang="en-US">
              <a:latin typeface="Times New Roman" pitchFamily="-1" charset="0"/>
            </a:endParaRPr>
          </a:p>
          <a:p>
            <a:pPr lvl="1">
              <a:lnSpc>
                <a:spcPct val="200000"/>
              </a:lnSpc>
            </a:pPr>
            <a:r>
              <a:rPr lang="en-US">
                <a:latin typeface="Times New Roman" pitchFamily="-1" charset="0"/>
              </a:rPr>
              <a:t>Poor IRB oversight has led to Federal funding cutoffs</a:t>
            </a:r>
            <a:endParaRPr lang="en-US" sz="2000">
              <a:latin typeface="Times New Roman" pitchFamily="-1"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51907">
                                            <p:txEl>
                                              <p:pRg st="0" end="0"/>
                                            </p:txEl>
                                          </p:spTgt>
                                        </p:tgtEl>
                                        <p:attrNameLst>
                                          <p:attrName>style.visibility</p:attrName>
                                        </p:attrNameLst>
                                      </p:cBhvr>
                                      <p:to>
                                        <p:strVal val="visible"/>
                                      </p:to>
                                    </p:set>
                                    <p:animEffect transition="in" filter="wipe(left)">
                                      <p:cBhvr>
                                        <p:cTn id="7" dur="500"/>
                                        <p:tgtEl>
                                          <p:spTgt spid="2519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51907">
                                            <p:txEl>
                                              <p:pRg st="1" end="1"/>
                                            </p:txEl>
                                          </p:spTgt>
                                        </p:tgtEl>
                                        <p:attrNameLst>
                                          <p:attrName>style.visibility</p:attrName>
                                        </p:attrNameLst>
                                      </p:cBhvr>
                                      <p:to>
                                        <p:strVal val="visible"/>
                                      </p:to>
                                    </p:set>
                                    <p:animEffect transition="in" filter="wipe(left)">
                                      <p:cBhvr>
                                        <p:cTn id="12" dur="500"/>
                                        <p:tgtEl>
                                          <p:spTgt spid="2519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51907">
                                            <p:txEl>
                                              <p:pRg st="2" end="2"/>
                                            </p:txEl>
                                          </p:spTgt>
                                        </p:tgtEl>
                                        <p:attrNameLst>
                                          <p:attrName>style.visibility</p:attrName>
                                        </p:attrNameLst>
                                      </p:cBhvr>
                                      <p:to>
                                        <p:strVal val="visible"/>
                                      </p:to>
                                    </p:set>
                                    <p:animEffect transition="in" filter="wipe(left)">
                                      <p:cBhvr>
                                        <p:cTn id="17" dur="500"/>
                                        <p:tgtEl>
                                          <p:spTgt spid="2519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51907">
                                            <p:txEl>
                                              <p:pRg st="3" end="3"/>
                                            </p:txEl>
                                          </p:spTgt>
                                        </p:tgtEl>
                                        <p:attrNameLst>
                                          <p:attrName>style.visibility</p:attrName>
                                        </p:attrNameLst>
                                      </p:cBhvr>
                                      <p:to>
                                        <p:strVal val="visible"/>
                                      </p:to>
                                    </p:set>
                                    <p:animEffect transition="in" filter="wipe(left)">
                                      <p:cBhvr>
                                        <p:cTn id="22" dur="500"/>
                                        <p:tgtEl>
                                          <p:spTgt spid="2519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1907" grpId="0" build="p" autoUpdateAnimBg="0"/>
    </p:bldLst>
  </p:timing>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a:t>26 June 2007</a:t>
            </a:r>
          </a:p>
        </p:txBody>
      </p:sp>
      <p:sp>
        <p:nvSpPr>
          <p:cNvPr id="6" name="Footer Placeholder 5"/>
          <p:cNvSpPr>
            <a:spLocks noGrp="1"/>
          </p:cNvSpPr>
          <p:nvPr>
            <p:ph type="ftr" sz="quarter" idx="11"/>
          </p:nvPr>
        </p:nvSpPr>
        <p:spPr/>
        <p:txBody>
          <a:bodyPr/>
          <a:lstStyle/>
          <a:p>
            <a:r>
              <a:rPr lang="en-US"/>
              <a:t>UM-07 tutorial 3: Chin </a:t>
            </a:r>
          </a:p>
        </p:txBody>
      </p:sp>
      <p:sp>
        <p:nvSpPr>
          <p:cNvPr id="7" name="Slide Number Placeholder 6"/>
          <p:cNvSpPr>
            <a:spLocks noGrp="1"/>
          </p:cNvSpPr>
          <p:nvPr>
            <p:ph type="sldNum" sz="quarter" idx="12"/>
          </p:nvPr>
        </p:nvSpPr>
        <p:spPr/>
        <p:txBody>
          <a:bodyPr/>
          <a:lstStyle/>
          <a:p>
            <a:fld id="{3AF8D372-55E4-1948-A8B8-CC32C669D0DB}" type="slidenum">
              <a:rPr lang="en-US"/>
              <a:pPr/>
              <a:t>54</a:t>
            </a:fld>
            <a:endParaRPr lang="en-US"/>
          </a:p>
        </p:txBody>
      </p:sp>
      <p:sp>
        <p:nvSpPr>
          <p:cNvPr id="47106" name="Rectangle 2"/>
          <p:cNvSpPr>
            <a:spLocks noGrp="1" noChangeArrowheads="1"/>
          </p:cNvSpPr>
          <p:nvPr>
            <p:ph type="title"/>
          </p:nvPr>
        </p:nvSpPr>
        <p:spPr>
          <a:noFill/>
          <a:ln/>
        </p:spPr>
        <p:txBody>
          <a:bodyPr lIns="92075" tIns="46038" rIns="92075" bIns="46038"/>
          <a:lstStyle/>
          <a:p>
            <a:r>
              <a:rPr lang="en-US">
                <a:latin typeface="Times New Roman" pitchFamily="-1" charset="0"/>
              </a:rPr>
              <a:t>Agenda</a:t>
            </a:r>
          </a:p>
        </p:txBody>
      </p:sp>
      <p:sp>
        <p:nvSpPr>
          <p:cNvPr id="47107" name="Rectangle 3"/>
          <p:cNvSpPr>
            <a:spLocks noGrp="1" noChangeArrowheads="1"/>
          </p:cNvSpPr>
          <p:nvPr>
            <p:ph type="body" sz="half" idx="1"/>
          </p:nvPr>
        </p:nvSpPr>
        <p:spPr>
          <a:noFill/>
          <a:ln/>
        </p:spPr>
        <p:txBody>
          <a:bodyPr lIns="182562" tIns="46038" rIns="182562" bIns="46038" anchor="t"/>
          <a:lstStyle/>
          <a:p>
            <a:pPr>
              <a:buClr>
                <a:schemeClr val="tx1"/>
              </a:buClr>
              <a:buFontTx/>
              <a:buNone/>
            </a:pPr>
            <a:r>
              <a:rPr lang="en-US">
                <a:latin typeface="Times New Roman" pitchFamily="-1" charset="0"/>
              </a:rPr>
              <a:t>I. Experiment Design</a:t>
            </a:r>
          </a:p>
          <a:p>
            <a:pPr lvl="1">
              <a:buClr>
                <a:schemeClr val="tx1"/>
              </a:buClr>
              <a:buFont typeface="Wingdings 3" pitchFamily="-1" charset="2"/>
              <a:buNone/>
            </a:pPr>
            <a:r>
              <a:rPr lang="en-US" sz="2000">
                <a:latin typeface="Times New Roman" pitchFamily="-1" charset="0"/>
              </a:rPr>
              <a:t>  A. Independent vs. dependent variables</a:t>
            </a:r>
            <a:endParaRPr lang="en-US" sz="1800">
              <a:latin typeface="Times New Roman" pitchFamily="-1" charset="0"/>
            </a:endParaRPr>
          </a:p>
          <a:p>
            <a:pPr lvl="1">
              <a:buClr>
                <a:schemeClr val="tx1"/>
              </a:buClr>
              <a:buFont typeface="Wingdings 3" pitchFamily="-1" charset="2"/>
              <a:buNone/>
            </a:pPr>
            <a:r>
              <a:rPr lang="en-US" sz="2000">
                <a:latin typeface="Times New Roman" pitchFamily="-1" charset="0"/>
              </a:rPr>
              <a:t>  B. Nuisance variables</a:t>
            </a:r>
            <a:endParaRPr lang="en-US" sz="1800">
              <a:latin typeface="Times New Roman" pitchFamily="-1" charset="0"/>
            </a:endParaRPr>
          </a:p>
          <a:p>
            <a:pPr lvl="1">
              <a:buClr>
                <a:schemeClr val="tx1"/>
              </a:buClr>
              <a:buFont typeface="Wingdings 3" pitchFamily="-1" charset="2"/>
              <a:buNone/>
            </a:pPr>
            <a:r>
              <a:rPr lang="en-US" sz="2000">
                <a:latin typeface="Times New Roman" pitchFamily="-1" charset="0"/>
              </a:rPr>
              <a:t>  C. Between-subjects vs. within-subjects designs</a:t>
            </a:r>
          </a:p>
          <a:p>
            <a:pPr lvl="1">
              <a:buClr>
                <a:schemeClr val="tx1"/>
              </a:buClr>
              <a:buFont typeface="Wingdings 3" pitchFamily="-1" charset="2"/>
              <a:buNone/>
            </a:pPr>
            <a:r>
              <a:rPr lang="en-US" sz="2000">
                <a:latin typeface="Times New Roman" pitchFamily="-1" charset="0"/>
              </a:rPr>
              <a:t>  D. Estimating sensitivity</a:t>
            </a:r>
          </a:p>
          <a:p>
            <a:pPr lvl="1">
              <a:buClr>
                <a:schemeClr val="tx1"/>
              </a:buClr>
              <a:buFont typeface="Wingdings 3" pitchFamily="-1" charset="2"/>
              <a:buNone/>
            </a:pPr>
            <a:r>
              <a:rPr lang="en-US" sz="2000">
                <a:latin typeface="Times New Roman" pitchFamily="-1" charset="0"/>
              </a:rPr>
              <a:t>  E. Factorial designs</a:t>
            </a:r>
          </a:p>
          <a:p>
            <a:pPr lvl="1">
              <a:buClr>
                <a:schemeClr val="tx1"/>
              </a:buClr>
              <a:buFont typeface="Wingdings 3" pitchFamily="-1" charset="2"/>
              <a:buNone/>
            </a:pPr>
            <a:r>
              <a:rPr lang="en-US" sz="2000">
                <a:latin typeface="Times New Roman" pitchFamily="-1" charset="0"/>
              </a:rPr>
              <a:t>  F. Caveats</a:t>
            </a:r>
          </a:p>
        </p:txBody>
      </p:sp>
      <p:sp>
        <p:nvSpPr>
          <p:cNvPr id="47108" name="Rectangle 4"/>
          <p:cNvSpPr>
            <a:spLocks noGrp="1" noChangeArrowheads="1"/>
          </p:cNvSpPr>
          <p:nvPr>
            <p:ph type="body" sz="half" idx="2"/>
          </p:nvPr>
        </p:nvSpPr>
        <p:spPr>
          <a:xfrm>
            <a:off x="4648200" y="1981200"/>
            <a:ext cx="4191000" cy="4114800"/>
          </a:xfrm>
        </p:spPr>
        <p:txBody>
          <a:bodyPr/>
          <a:lstStyle/>
          <a:p>
            <a:pPr>
              <a:buClr>
                <a:schemeClr val="tx1"/>
              </a:buClr>
              <a:buFontTx/>
              <a:buNone/>
            </a:pPr>
            <a:r>
              <a:rPr lang="en-US">
                <a:latin typeface="Times New Roman" pitchFamily="-1" charset="0"/>
              </a:rPr>
              <a:t>II. Running Experiments</a:t>
            </a:r>
          </a:p>
          <a:p>
            <a:pPr lvl="1">
              <a:buClr>
                <a:schemeClr val="tx1"/>
              </a:buClr>
              <a:buFont typeface="Wingdings 3" pitchFamily="-1" charset="2"/>
              <a:buNone/>
            </a:pPr>
            <a:r>
              <a:rPr lang="en-US" sz="2000">
                <a:latin typeface="Times New Roman" pitchFamily="-1" charset="0"/>
              </a:rPr>
              <a:t>  A. Participants</a:t>
            </a:r>
          </a:p>
          <a:p>
            <a:pPr lvl="1">
              <a:buClr>
                <a:schemeClr val="tx1"/>
              </a:buClr>
              <a:buFont typeface="Wingdings 3" pitchFamily="-1" charset="2"/>
              <a:buNone/>
            </a:pPr>
            <a:r>
              <a:rPr lang="en-US" sz="2000" b="1">
                <a:solidFill>
                  <a:srgbClr val="FF0000"/>
                </a:solidFill>
                <a:latin typeface="Times New Roman" pitchFamily="-1" charset="0"/>
              </a:rPr>
              <a:t>  B. Controlling the environment</a:t>
            </a:r>
            <a:endParaRPr lang="en-US" sz="2000">
              <a:latin typeface="Times New Roman" pitchFamily="-1" charset="0"/>
            </a:endParaRPr>
          </a:p>
          <a:p>
            <a:pPr lvl="1">
              <a:buClr>
                <a:schemeClr val="tx1"/>
              </a:buClr>
              <a:buFont typeface="Wingdings 3" pitchFamily="-1" charset="2"/>
              <a:buNone/>
            </a:pPr>
            <a:r>
              <a:rPr lang="en-US" sz="2000">
                <a:latin typeface="Times New Roman" pitchFamily="-1" charset="0"/>
              </a:rPr>
              <a:t>  C. Recording data</a:t>
            </a:r>
          </a:p>
          <a:p>
            <a:pPr>
              <a:buClr>
                <a:schemeClr val="tx1"/>
              </a:buClr>
              <a:buFontTx/>
              <a:buNone/>
            </a:pPr>
            <a:r>
              <a:rPr lang="en-US">
                <a:latin typeface="Times New Roman" pitchFamily="-1" charset="0"/>
              </a:rPr>
              <a:t>III. Experiment Analysis</a:t>
            </a:r>
          </a:p>
          <a:p>
            <a:pPr lvl="1">
              <a:buClr>
                <a:schemeClr val="tx1"/>
              </a:buClr>
              <a:buFont typeface="Wingdings 3" pitchFamily="-1" charset="2"/>
              <a:buNone/>
            </a:pPr>
            <a:r>
              <a:rPr lang="en-US" sz="2000">
                <a:latin typeface="Times New Roman" pitchFamily="-1" charset="0"/>
              </a:rPr>
              <a:t>  A. Means and variance</a:t>
            </a:r>
          </a:p>
          <a:p>
            <a:pPr lvl="1">
              <a:buClr>
                <a:schemeClr val="tx1"/>
              </a:buClr>
              <a:buFont typeface="Wingdings 3" pitchFamily="-1" charset="2"/>
              <a:buNone/>
            </a:pPr>
            <a:r>
              <a:rPr lang="en-US" sz="2000">
                <a:latin typeface="Times New Roman" pitchFamily="-1" charset="0"/>
              </a:rPr>
              <a:t>  B. Statistical tests</a:t>
            </a:r>
          </a:p>
          <a:p>
            <a:pPr lvl="1">
              <a:buClr>
                <a:schemeClr val="tx1"/>
              </a:buClr>
              <a:buFont typeface="Wingdings 3" pitchFamily="-1" charset="2"/>
              <a:buNone/>
            </a:pPr>
            <a:r>
              <a:rPr lang="en-US" sz="2000">
                <a:latin typeface="Times New Roman" pitchFamily="-1" charset="0"/>
              </a:rPr>
              <a:t>  C. ANOVA</a:t>
            </a:r>
          </a:p>
          <a:p>
            <a:pPr lvl="1">
              <a:buClr>
                <a:schemeClr val="tx1"/>
              </a:buClr>
              <a:buFont typeface="Wingdings 3" pitchFamily="-1" charset="2"/>
              <a:buNone/>
            </a:pPr>
            <a:r>
              <a:rPr lang="en-US" sz="2000">
                <a:latin typeface="Times New Roman" pitchFamily="-1" charset="0"/>
              </a:rPr>
              <a:t>  D. Explained variance</a:t>
            </a:r>
          </a:p>
          <a:p>
            <a:pPr>
              <a:buClr>
                <a:schemeClr val="tx1"/>
              </a:buClr>
              <a:buFontTx/>
              <a:buNone/>
            </a:pPr>
            <a:r>
              <a:rPr lang="en-US" sz="2400">
                <a:latin typeface="Times New Roman" pitchFamily="-1" charset="0"/>
              </a:rPr>
              <a:t>IV. Summary</a:t>
            </a:r>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26 June 2007</a:t>
            </a:r>
          </a:p>
        </p:txBody>
      </p:sp>
      <p:sp>
        <p:nvSpPr>
          <p:cNvPr id="5" name="Footer Placeholder 4"/>
          <p:cNvSpPr>
            <a:spLocks noGrp="1"/>
          </p:cNvSpPr>
          <p:nvPr>
            <p:ph type="ftr" sz="quarter" idx="11"/>
          </p:nvPr>
        </p:nvSpPr>
        <p:spPr/>
        <p:txBody>
          <a:bodyPr/>
          <a:lstStyle/>
          <a:p>
            <a:r>
              <a:rPr lang="en-US"/>
              <a:t>UM-07 tutorial 3: Chin </a:t>
            </a:r>
          </a:p>
        </p:txBody>
      </p:sp>
      <p:sp>
        <p:nvSpPr>
          <p:cNvPr id="6" name="Slide Number Placeholder 5"/>
          <p:cNvSpPr>
            <a:spLocks noGrp="1"/>
          </p:cNvSpPr>
          <p:nvPr>
            <p:ph type="sldNum" sz="quarter" idx="12"/>
          </p:nvPr>
        </p:nvSpPr>
        <p:spPr/>
        <p:txBody>
          <a:bodyPr/>
          <a:lstStyle/>
          <a:p>
            <a:fld id="{488F32EB-DB9C-FE43-A51F-F63E89D23AD1}" type="slidenum">
              <a:rPr lang="en-US"/>
              <a:pPr/>
              <a:t>55</a:t>
            </a:fld>
            <a:endParaRPr lang="en-US"/>
          </a:p>
        </p:txBody>
      </p:sp>
      <p:sp>
        <p:nvSpPr>
          <p:cNvPr id="67586" name="Rectangle 2"/>
          <p:cNvSpPr>
            <a:spLocks noGrp="1" noChangeArrowheads="1"/>
          </p:cNvSpPr>
          <p:nvPr>
            <p:ph type="title"/>
          </p:nvPr>
        </p:nvSpPr>
        <p:spPr/>
        <p:txBody>
          <a:bodyPr/>
          <a:lstStyle/>
          <a:p>
            <a:r>
              <a:rPr lang="en-US">
                <a:latin typeface="Times New Roman" pitchFamily="-1" charset="0"/>
              </a:rPr>
              <a:t>Controlling the Environment</a:t>
            </a:r>
          </a:p>
        </p:txBody>
      </p:sp>
      <p:sp>
        <p:nvSpPr>
          <p:cNvPr id="67587" name="Rectangle 3"/>
          <p:cNvSpPr>
            <a:spLocks noGrp="1" noChangeArrowheads="1"/>
          </p:cNvSpPr>
          <p:nvPr>
            <p:ph type="body" idx="1"/>
          </p:nvPr>
        </p:nvSpPr>
        <p:spPr/>
        <p:txBody>
          <a:bodyPr/>
          <a:lstStyle/>
          <a:p>
            <a:pPr>
              <a:lnSpc>
                <a:spcPct val="160000"/>
              </a:lnSpc>
            </a:pPr>
            <a:r>
              <a:rPr lang="en-US">
                <a:latin typeface="Times New Roman" pitchFamily="-1" charset="0"/>
              </a:rPr>
              <a:t>Needed to control nuisance variables</a:t>
            </a:r>
          </a:p>
          <a:p>
            <a:pPr>
              <a:lnSpc>
                <a:spcPct val="160000"/>
              </a:lnSpc>
            </a:pPr>
            <a:r>
              <a:rPr lang="en-US">
                <a:latin typeface="Times New Roman" pitchFamily="-1" charset="0"/>
              </a:rPr>
              <a:t>Factors include:</a:t>
            </a:r>
          </a:p>
          <a:p>
            <a:pPr lvl="1">
              <a:lnSpc>
                <a:spcPct val="160000"/>
              </a:lnSpc>
              <a:buClr>
                <a:schemeClr val="accent2"/>
              </a:buClr>
            </a:pPr>
            <a:r>
              <a:rPr lang="en-US">
                <a:latin typeface="Times New Roman" pitchFamily="-1" charset="0"/>
              </a:rPr>
              <a:t>Room selection &amp; preparation</a:t>
            </a:r>
          </a:p>
          <a:p>
            <a:pPr lvl="1">
              <a:lnSpc>
                <a:spcPct val="160000"/>
              </a:lnSpc>
              <a:buClr>
                <a:schemeClr val="accent2"/>
              </a:buClr>
            </a:pPr>
            <a:r>
              <a:rPr lang="en-US">
                <a:latin typeface="Times New Roman" pitchFamily="-1" charset="0"/>
              </a:rPr>
              <a:t>Uniform instructions</a:t>
            </a:r>
          </a:p>
          <a:p>
            <a:pPr lvl="1">
              <a:lnSpc>
                <a:spcPct val="160000"/>
              </a:lnSpc>
              <a:buClr>
                <a:schemeClr val="accent2"/>
              </a:buClr>
            </a:pPr>
            <a:r>
              <a:rPr lang="en-US">
                <a:latin typeface="Times New Roman" pitchFamily="-1" charset="0"/>
              </a:rPr>
              <a:t>Experimenter behavior</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animEffect transition="in" filter="wipe(left)">
                                      <p:cBhvr>
                                        <p:cTn id="7" dur="500"/>
                                        <p:tgtEl>
                                          <p:spTgt spid="675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7587">
                                            <p:txEl>
                                              <p:pRg st="1" end="1"/>
                                            </p:txEl>
                                          </p:spTgt>
                                        </p:tgtEl>
                                        <p:attrNameLst>
                                          <p:attrName>style.visibility</p:attrName>
                                        </p:attrNameLst>
                                      </p:cBhvr>
                                      <p:to>
                                        <p:strVal val="visible"/>
                                      </p:to>
                                    </p:set>
                                    <p:animEffect transition="in" filter="wipe(left)">
                                      <p:cBhvr>
                                        <p:cTn id="12" dur="500"/>
                                        <p:tgtEl>
                                          <p:spTgt spid="675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7587">
                                            <p:txEl>
                                              <p:pRg st="2" end="2"/>
                                            </p:txEl>
                                          </p:spTgt>
                                        </p:tgtEl>
                                        <p:attrNameLst>
                                          <p:attrName>style.visibility</p:attrName>
                                        </p:attrNameLst>
                                      </p:cBhvr>
                                      <p:to>
                                        <p:strVal val="visible"/>
                                      </p:to>
                                    </p:set>
                                    <p:animEffect transition="in" filter="wipe(left)">
                                      <p:cBhvr>
                                        <p:cTn id="17" dur="500"/>
                                        <p:tgtEl>
                                          <p:spTgt spid="6758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7587">
                                            <p:txEl>
                                              <p:pRg st="3" end="3"/>
                                            </p:txEl>
                                          </p:spTgt>
                                        </p:tgtEl>
                                        <p:attrNameLst>
                                          <p:attrName>style.visibility</p:attrName>
                                        </p:attrNameLst>
                                      </p:cBhvr>
                                      <p:to>
                                        <p:strVal val="visible"/>
                                      </p:to>
                                    </p:set>
                                    <p:animEffect transition="in" filter="wipe(left)">
                                      <p:cBhvr>
                                        <p:cTn id="22" dur="500"/>
                                        <p:tgtEl>
                                          <p:spTgt spid="6758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7587">
                                            <p:txEl>
                                              <p:pRg st="4" end="4"/>
                                            </p:txEl>
                                          </p:spTgt>
                                        </p:tgtEl>
                                        <p:attrNameLst>
                                          <p:attrName>style.visibility</p:attrName>
                                        </p:attrNameLst>
                                      </p:cBhvr>
                                      <p:to>
                                        <p:strVal val="visible"/>
                                      </p:to>
                                    </p:set>
                                    <p:animEffect transition="in" filter="wipe(left)">
                                      <p:cBhvr>
                                        <p:cTn id="27" dur="500"/>
                                        <p:tgtEl>
                                          <p:spTgt spid="675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build="p" autoUpdateAnimBg="0"/>
    </p:bldLst>
  </p:timing>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26 June 2007</a:t>
            </a:r>
          </a:p>
        </p:txBody>
      </p:sp>
      <p:sp>
        <p:nvSpPr>
          <p:cNvPr id="5" name="Footer Placeholder 4"/>
          <p:cNvSpPr>
            <a:spLocks noGrp="1"/>
          </p:cNvSpPr>
          <p:nvPr>
            <p:ph type="ftr" sz="quarter" idx="11"/>
          </p:nvPr>
        </p:nvSpPr>
        <p:spPr/>
        <p:txBody>
          <a:bodyPr/>
          <a:lstStyle/>
          <a:p>
            <a:r>
              <a:rPr lang="en-US"/>
              <a:t>UM-07 tutorial 3: Chin </a:t>
            </a:r>
          </a:p>
        </p:txBody>
      </p:sp>
      <p:sp>
        <p:nvSpPr>
          <p:cNvPr id="6" name="Slide Number Placeholder 5"/>
          <p:cNvSpPr>
            <a:spLocks noGrp="1"/>
          </p:cNvSpPr>
          <p:nvPr>
            <p:ph type="sldNum" sz="quarter" idx="12"/>
          </p:nvPr>
        </p:nvSpPr>
        <p:spPr/>
        <p:txBody>
          <a:bodyPr/>
          <a:lstStyle/>
          <a:p>
            <a:fld id="{1AF0198B-1D61-F542-AA2B-271D49159875}" type="slidenum">
              <a:rPr lang="en-US"/>
              <a:pPr/>
              <a:t>56</a:t>
            </a:fld>
            <a:endParaRPr lang="en-US"/>
          </a:p>
        </p:txBody>
      </p:sp>
      <p:sp>
        <p:nvSpPr>
          <p:cNvPr id="73730" name="Rectangle 2"/>
          <p:cNvSpPr>
            <a:spLocks noGrp="1" noChangeArrowheads="1"/>
          </p:cNvSpPr>
          <p:nvPr>
            <p:ph type="title"/>
          </p:nvPr>
        </p:nvSpPr>
        <p:spPr/>
        <p:txBody>
          <a:bodyPr/>
          <a:lstStyle/>
          <a:p>
            <a:r>
              <a:rPr lang="en-US">
                <a:latin typeface="Times New Roman" pitchFamily="-1" charset="0"/>
              </a:rPr>
              <a:t>Room Selection &amp; Preparation</a:t>
            </a:r>
          </a:p>
        </p:txBody>
      </p:sp>
      <p:sp>
        <p:nvSpPr>
          <p:cNvPr id="73731" name="Rectangle 3"/>
          <p:cNvSpPr>
            <a:spLocks noGrp="1" noChangeArrowheads="1"/>
          </p:cNvSpPr>
          <p:nvPr>
            <p:ph type="body" idx="1"/>
          </p:nvPr>
        </p:nvSpPr>
        <p:spPr/>
        <p:txBody>
          <a:bodyPr/>
          <a:lstStyle/>
          <a:p>
            <a:pPr>
              <a:lnSpc>
                <a:spcPct val="130000"/>
              </a:lnSpc>
            </a:pPr>
            <a:r>
              <a:rPr lang="en-US">
                <a:latin typeface="Times New Roman" pitchFamily="-1" charset="0"/>
              </a:rPr>
              <a:t>Select room to minimize distractions:</a:t>
            </a:r>
          </a:p>
          <a:p>
            <a:pPr lvl="1">
              <a:lnSpc>
                <a:spcPct val="130000"/>
              </a:lnSpc>
              <a:buClr>
                <a:schemeClr val="accent2"/>
              </a:buClr>
            </a:pPr>
            <a:r>
              <a:rPr lang="en-US">
                <a:latin typeface="Times New Roman" pitchFamily="-1" charset="0"/>
              </a:rPr>
              <a:t>Audio: noise</a:t>
            </a:r>
          </a:p>
          <a:p>
            <a:pPr lvl="1">
              <a:lnSpc>
                <a:spcPct val="130000"/>
              </a:lnSpc>
              <a:buClr>
                <a:schemeClr val="accent2"/>
              </a:buClr>
            </a:pPr>
            <a:r>
              <a:rPr lang="en-US">
                <a:latin typeface="Times New Roman" pitchFamily="-1" charset="0"/>
              </a:rPr>
              <a:t>Visual: no windows, posters, etc.</a:t>
            </a:r>
          </a:p>
          <a:p>
            <a:pPr lvl="1">
              <a:lnSpc>
                <a:spcPct val="130000"/>
              </a:lnSpc>
              <a:buClr>
                <a:schemeClr val="accent2"/>
              </a:buClr>
            </a:pPr>
            <a:r>
              <a:rPr lang="en-US">
                <a:latin typeface="Times New Roman" pitchFamily="-1" charset="0"/>
              </a:rPr>
              <a:t>Isolate participants as much as possible</a:t>
            </a:r>
          </a:p>
          <a:p>
            <a:pPr>
              <a:lnSpc>
                <a:spcPct val="130000"/>
              </a:lnSpc>
            </a:pPr>
            <a:r>
              <a:rPr lang="en-US">
                <a:latin typeface="Times New Roman" pitchFamily="-1" charset="0"/>
              </a:rPr>
              <a:t>Prepare computer area ergonomically</a:t>
            </a:r>
          </a:p>
          <a:p>
            <a:pPr lvl="1">
              <a:lnSpc>
                <a:spcPct val="130000"/>
              </a:lnSpc>
              <a:buClr>
                <a:schemeClr val="accent2"/>
              </a:buClr>
            </a:pPr>
            <a:r>
              <a:rPr lang="en-US">
                <a:latin typeface="Times New Roman" pitchFamily="-1" charset="0"/>
              </a:rPr>
              <a:t>Anticipate different size participants</a:t>
            </a:r>
          </a:p>
          <a:p>
            <a:pPr lvl="1">
              <a:lnSpc>
                <a:spcPct val="130000"/>
              </a:lnSpc>
              <a:buClr>
                <a:schemeClr val="accent2"/>
              </a:buClr>
            </a:pPr>
            <a:r>
              <a:rPr lang="en-US">
                <a:latin typeface="Times New Roman" pitchFamily="-1" charset="0"/>
              </a:rPr>
              <a:t>If network is used, avoid high load times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3731">
                                            <p:txEl>
                                              <p:pRg st="0" end="0"/>
                                            </p:txEl>
                                          </p:spTgt>
                                        </p:tgtEl>
                                        <p:attrNameLst>
                                          <p:attrName>style.visibility</p:attrName>
                                        </p:attrNameLst>
                                      </p:cBhvr>
                                      <p:to>
                                        <p:strVal val="visible"/>
                                      </p:to>
                                    </p:set>
                                    <p:animEffect transition="in" filter="wipe(left)">
                                      <p:cBhvr>
                                        <p:cTn id="7" dur="500"/>
                                        <p:tgtEl>
                                          <p:spTgt spid="737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3731">
                                            <p:txEl>
                                              <p:pRg st="1" end="1"/>
                                            </p:txEl>
                                          </p:spTgt>
                                        </p:tgtEl>
                                        <p:attrNameLst>
                                          <p:attrName>style.visibility</p:attrName>
                                        </p:attrNameLst>
                                      </p:cBhvr>
                                      <p:to>
                                        <p:strVal val="visible"/>
                                      </p:to>
                                    </p:set>
                                    <p:animEffect transition="in" filter="wipe(left)">
                                      <p:cBhvr>
                                        <p:cTn id="12" dur="500"/>
                                        <p:tgtEl>
                                          <p:spTgt spid="7373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3731">
                                            <p:txEl>
                                              <p:pRg st="2" end="2"/>
                                            </p:txEl>
                                          </p:spTgt>
                                        </p:tgtEl>
                                        <p:attrNameLst>
                                          <p:attrName>style.visibility</p:attrName>
                                        </p:attrNameLst>
                                      </p:cBhvr>
                                      <p:to>
                                        <p:strVal val="visible"/>
                                      </p:to>
                                    </p:set>
                                    <p:animEffect transition="in" filter="wipe(left)">
                                      <p:cBhvr>
                                        <p:cTn id="17" dur="500"/>
                                        <p:tgtEl>
                                          <p:spTgt spid="7373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3731">
                                            <p:txEl>
                                              <p:pRg st="3" end="3"/>
                                            </p:txEl>
                                          </p:spTgt>
                                        </p:tgtEl>
                                        <p:attrNameLst>
                                          <p:attrName>style.visibility</p:attrName>
                                        </p:attrNameLst>
                                      </p:cBhvr>
                                      <p:to>
                                        <p:strVal val="visible"/>
                                      </p:to>
                                    </p:set>
                                    <p:animEffect transition="in" filter="wipe(left)">
                                      <p:cBhvr>
                                        <p:cTn id="22" dur="500"/>
                                        <p:tgtEl>
                                          <p:spTgt spid="7373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3731">
                                            <p:txEl>
                                              <p:pRg st="4" end="4"/>
                                            </p:txEl>
                                          </p:spTgt>
                                        </p:tgtEl>
                                        <p:attrNameLst>
                                          <p:attrName>style.visibility</p:attrName>
                                        </p:attrNameLst>
                                      </p:cBhvr>
                                      <p:to>
                                        <p:strVal val="visible"/>
                                      </p:to>
                                    </p:set>
                                    <p:animEffect transition="in" filter="wipe(left)">
                                      <p:cBhvr>
                                        <p:cTn id="27" dur="500"/>
                                        <p:tgtEl>
                                          <p:spTgt spid="7373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73731">
                                            <p:txEl>
                                              <p:pRg st="5" end="5"/>
                                            </p:txEl>
                                          </p:spTgt>
                                        </p:tgtEl>
                                        <p:attrNameLst>
                                          <p:attrName>style.visibility</p:attrName>
                                        </p:attrNameLst>
                                      </p:cBhvr>
                                      <p:to>
                                        <p:strVal val="visible"/>
                                      </p:to>
                                    </p:set>
                                    <p:animEffect transition="in" filter="wipe(left)">
                                      <p:cBhvr>
                                        <p:cTn id="32" dur="500"/>
                                        <p:tgtEl>
                                          <p:spTgt spid="7373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73731">
                                            <p:txEl>
                                              <p:pRg st="6" end="6"/>
                                            </p:txEl>
                                          </p:spTgt>
                                        </p:tgtEl>
                                        <p:attrNameLst>
                                          <p:attrName>style.visibility</p:attrName>
                                        </p:attrNameLst>
                                      </p:cBhvr>
                                      <p:to>
                                        <p:strVal val="visible"/>
                                      </p:to>
                                    </p:set>
                                    <p:animEffect transition="in" filter="wipe(left)">
                                      <p:cBhvr>
                                        <p:cTn id="37" dur="500"/>
                                        <p:tgtEl>
                                          <p:spTgt spid="7373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build="p" autoUpdateAnimBg="0"/>
    </p:bldLst>
  </p:timing>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26 June 2007</a:t>
            </a:r>
          </a:p>
        </p:txBody>
      </p:sp>
      <p:sp>
        <p:nvSpPr>
          <p:cNvPr id="5" name="Footer Placeholder 4"/>
          <p:cNvSpPr>
            <a:spLocks noGrp="1"/>
          </p:cNvSpPr>
          <p:nvPr>
            <p:ph type="ftr" sz="quarter" idx="11"/>
          </p:nvPr>
        </p:nvSpPr>
        <p:spPr/>
        <p:txBody>
          <a:bodyPr/>
          <a:lstStyle/>
          <a:p>
            <a:r>
              <a:rPr lang="en-US"/>
              <a:t>UM-07 tutorial 3: Chin </a:t>
            </a:r>
          </a:p>
        </p:txBody>
      </p:sp>
      <p:sp>
        <p:nvSpPr>
          <p:cNvPr id="6" name="Slide Number Placeholder 5"/>
          <p:cNvSpPr>
            <a:spLocks noGrp="1"/>
          </p:cNvSpPr>
          <p:nvPr>
            <p:ph type="sldNum" sz="quarter" idx="12"/>
          </p:nvPr>
        </p:nvSpPr>
        <p:spPr/>
        <p:txBody>
          <a:bodyPr/>
          <a:lstStyle/>
          <a:p>
            <a:fld id="{EAFCD2ED-C0BF-BC4B-8D94-A922CF1D4FAE}" type="slidenum">
              <a:rPr lang="en-US"/>
              <a:pPr/>
              <a:t>57</a:t>
            </a:fld>
            <a:endParaRPr lang="en-US"/>
          </a:p>
        </p:txBody>
      </p:sp>
      <p:sp>
        <p:nvSpPr>
          <p:cNvPr id="77826" name="Rectangle 2"/>
          <p:cNvSpPr>
            <a:spLocks noGrp="1" noChangeArrowheads="1"/>
          </p:cNvSpPr>
          <p:nvPr>
            <p:ph type="title"/>
          </p:nvPr>
        </p:nvSpPr>
        <p:spPr/>
        <p:txBody>
          <a:bodyPr/>
          <a:lstStyle/>
          <a:p>
            <a:r>
              <a:rPr lang="en-US">
                <a:latin typeface="Times New Roman" pitchFamily="-1" charset="0"/>
              </a:rPr>
              <a:t>Uniform Instructions</a:t>
            </a:r>
          </a:p>
        </p:txBody>
      </p:sp>
      <p:sp>
        <p:nvSpPr>
          <p:cNvPr id="77827" name="Rectangle 3"/>
          <p:cNvSpPr>
            <a:spLocks noGrp="1" noChangeArrowheads="1"/>
          </p:cNvSpPr>
          <p:nvPr>
            <p:ph type="body" idx="1"/>
          </p:nvPr>
        </p:nvSpPr>
        <p:spPr/>
        <p:txBody>
          <a:bodyPr/>
          <a:lstStyle/>
          <a:p>
            <a:pPr>
              <a:lnSpc>
                <a:spcPct val="160000"/>
              </a:lnSpc>
            </a:pPr>
            <a:r>
              <a:rPr lang="en-US">
                <a:latin typeface="Times New Roman" pitchFamily="-1" charset="0"/>
              </a:rPr>
              <a:t>Written/taped instructions are more consistent</a:t>
            </a:r>
          </a:p>
          <a:p>
            <a:pPr>
              <a:lnSpc>
                <a:spcPct val="160000"/>
              </a:lnSpc>
            </a:pPr>
            <a:r>
              <a:rPr lang="en-US">
                <a:latin typeface="Times New Roman" pitchFamily="-1" charset="0"/>
              </a:rPr>
              <a:t>Check instructions for clarity</a:t>
            </a:r>
          </a:p>
          <a:p>
            <a:pPr>
              <a:lnSpc>
                <a:spcPct val="160000"/>
              </a:lnSpc>
            </a:pPr>
            <a:r>
              <a:rPr lang="en-US">
                <a:latin typeface="Times New Roman" pitchFamily="-1" charset="0"/>
              </a:rPr>
              <a:t>Debug instructions with pilot study</a:t>
            </a:r>
          </a:p>
          <a:p>
            <a:pPr>
              <a:lnSpc>
                <a:spcPct val="160000"/>
              </a:lnSpc>
            </a:pPr>
            <a:r>
              <a:rPr lang="en-US">
                <a:latin typeface="Times New Roman" pitchFamily="-1" charset="0"/>
              </a:rPr>
              <a:t>Computer playback of instructions is very helpful</a:t>
            </a:r>
          </a:p>
          <a:p>
            <a:pPr>
              <a:lnSpc>
                <a:spcPct val="160000"/>
              </a:lnSpc>
            </a:pPr>
            <a:r>
              <a:rPr lang="en-US">
                <a:latin typeface="Times New Roman" pitchFamily="-1" charset="0"/>
              </a:rPr>
              <a:t>Each experimenter runs equal #s of each treatment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7827">
                                            <p:txEl>
                                              <p:pRg st="0" end="0"/>
                                            </p:txEl>
                                          </p:spTgt>
                                        </p:tgtEl>
                                        <p:attrNameLst>
                                          <p:attrName>style.visibility</p:attrName>
                                        </p:attrNameLst>
                                      </p:cBhvr>
                                      <p:to>
                                        <p:strVal val="visible"/>
                                      </p:to>
                                    </p:set>
                                    <p:animEffect transition="in" filter="wipe(left)">
                                      <p:cBhvr>
                                        <p:cTn id="7" dur="500"/>
                                        <p:tgtEl>
                                          <p:spTgt spid="778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7827">
                                            <p:txEl>
                                              <p:pRg st="1" end="1"/>
                                            </p:txEl>
                                          </p:spTgt>
                                        </p:tgtEl>
                                        <p:attrNameLst>
                                          <p:attrName>style.visibility</p:attrName>
                                        </p:attrNameLst>
                                      </p:cBhvr>
                                      <p:to>
                                        <p:strVal val="visible"/>
                                      </p:to>
                                    </p:set>
                                    <p:animEffect transition="in" filter="wipe(left)">
                                      <p:cBhvr>
                                        <p:cTn id="12" dur="500"/>
                                        <p:tgtEl>
                                          <p:spTgt spid="7782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7827">
                                            <p:txEl>
                                              <p:pRg st="2" end="2"/>
                                            </p:txEl>
                                          </p:spTgt>
                                        </p:tgtEl>
                                        <p:attrNameLst>
                                          <p:attrName>style.visibility</p:attrName>
                                        </p:attrNameLst>
                                      </p:cBhvr>
                                      <p:to>
                                        <p:strVal val="visible"/>
                                      </p:to>
                                    </p:set>
                                    <p:animEffect transition="in" filter="wipe(left)">
                                      <p:cBhvr>
                                        <p:cTn id="17" dur="500"/>
                                        <p:tgtEl>
                                          <p:spTgt spid="7782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7827">
                                            <p:txEl>
                                              <p:pRg st="3" end="3"/>
                                            </p:txEl>
                                          </p:spTgt>
                                        </p:tgtEl>
                                        <p:attrNameLst>
                                          <p:attrName>style.visibility</p:attrName>
                                        </p:attrNameLst>
                                      </p:cBhvr>
                                      <p:to>
                                        <p:strVal val="visible"/>
                                      </p:to>
                                    </p:set>
                                    <p:animEffect transition="in" filter="wipe(left)">
                                      <p:cBhvr>
                                        <p:cTn id="22" dur="500"/>
                                        <p:tgtEl>
                                          <p:spTgt spid="7782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7827">
                                            <p:txEl>
                                              <p:pRg st="4" end="4"/>
                                            </p:txEl>
                                          </p:spTgt>
                                        </p:tgtEl>
                                        <p:attrNameLst>
                                          <p:attrName>style.visibility</p:attrName>
                                        </p:attrNameLst>
                                      </p:cBhvr>
                                      <p:to>
                                        <p:strVal val="visible"/>
                                      </p:to>
                                    </p:set>
                                    <p:animEffect transition="in" filter="wipe(left)">
                                      <p:cBhvr>
                                        <p:cTn id="27" dur="500"/>
                                        <p:tgtEl>
                                          <p:spTgt spid="778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build="p" autoUpdateAnimBg="0"/>
    </p:bldLst>
  </p:timing>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26 June 2007</a:t>
            </a:r>
          </a:p>
        </p:txBody>
      </p:sp>
      <p:sp>
        <p:nvSpPr>
          <p:cNvPr id="5" name="Footer Placeholder 4"/>
          <p:cNvSpPr>
            <a:spLocks noGrp="1"/>
          </p:cNvSpPr>
          <p:nvPr>
            <p:ph type="ftr" sz="quarter" idx="11"/>
          </p:nvPr>
        </p:nvSpPr>
        <p:spPr/>
        <p:txBody>
          <a:bodyPr/>
          <a:lstStyle/>
          <a:p>
            <a:r>
              <a:rPr lang="en-US"/>
              <a:t>UM-07 tutorial 3: Chin </a:t>
            </a:r>
          </a:p>
        </p:txBody>
      </p:sp>
      <p:sp>
        <p:nvSpPr>
          <p:cNvPr id="6" name="Slide Number Placeholder 5"/>
          <p:cNvSpPr>
            <a:spLocks noGrp="1"/>
          </p:cNvSpPr>
          <p:nvPr>
            <p:ph type="sldNum" sz="quarter" idx="12"/>
          </p:nvPr>
        </p:nvSpPr>
        <p:spPr/>
        <p:txBody>
          <a:bodyPr/>
          <a:lstStyle/>
          <a:p>
            <a:fld id="{62A3CE1E-6E38-074D-9F15-F120452093D4}" type="slidenum">
              <a:rPr lang="en-US"/>
              <a:pPr/>
              <a:t>58</a:t>
            </a:fld>
            <a:endParaRPr lang="en-US"/>
          </a:p>
        </p:txBody>
      </p:sp>
      <p:sp>
        <p:nvSpPr>
          <p:cNvPr id="78850" name="Rectangle 2"/>
          <p:cNvSpPr>
            <a:spLocks noGrp="1" noChangeArrowheads="1"/>
          </p:cNvSpPr>
          <p:nvPr>
            <p:ph type="title"/>
          </p:nvPr>
        </p:nvSpPr>
        <p:spPr/>
        <p:txBody>
          <a:bodyPr/>
          <a:lstStyle/>
          <a:p>
            <a:r>
              <a:rPr lang="en-US">
                <a:latin typeface="Times New Roman" pitchFamily="-1" charset="0"/>
              </a:rPr>
              <a:t>Experimenter Behavior</a:t>
            </a:r>
          </a:p>
        </p:txBody>
      </p:sp>
      <p:sp>
        <p:nvSpPr>
          <p:cNvPr id="78851" name="Rectangle 3"/>
          <p:cNvSpPr>
            <a:spLocks noGrp="1" noChangeArrowheads="1"/>
          </p:cNvSpPr>
          <p:nvPr>
            <p:ph type="body" idx="1"/>
          </p:nvPr>
        </p:nvSpPr>
        <p:spPr/>
        <p:txBody>
          <a:bodyPr/>
          <a:lstStyle/>
          <a:p>
            <a:r>
              <a:rPr lang="en-US">
                <a:latin typeface="Times New Roman" pitchFamily="-1" charset="0"/>
              </a:rPr>
              <a:t>Strive for uniformity</a:t>
            </a:r>
          </a:p>
          <a:p>
            <a:pPr lvl="1">
              <a:buClr>
                <a:schemeClr val="accent2"/>
              </a:buClr>
            </a:pPr>
            <a:r>
              <a:rPr lang="en-US" b="1" i="1">
                <a:latin typeface="Times New Roman" pitchFamily="-1" charset="0"/>
              </a:rPr>
              <a:t>Plan</a:t>
            </a:r>
            <a:r>
              <a:rPr lang="en-US">
                <a:latin typeface="Times New Roman" pitchFamily="-1" charset="0"/>
              </a:rPr>
              <a:t> to minimize interactions with participants</a:t>
            </a:r>
          </a:p>
          <a:p>
            <a:pPr lvl="1">
              <a:buClr>
                <a:schemeClr val="accent2"/>
              </a:buClr>
            </a:pPr>
            <a:r>
              <a:rPr lang="en-US">
                <a:latin typeface="Times New Roman" pitchFamily="-1" charset="0"/>
              </a:rPr>
              <a:t>All experimenters should be consistent in approach</a:t>
            </a:r>
          </a:p>
          <a:p>
            <a:pPr lvl="1">
              <a:buClr>
                <a:schemeClr val="accent2"/>
              </a:buClr>
            </a:pPr>
            <a:r>
              <a:rPr lang="en-US">
                <a:latin typeface="Times New Roman" pitchFamily="-1" charset="0"/>
              </a:rPr>
              <a:t>Experimenters must be able to answer questions</a:t>
            </a:r>
          </a:p>
          <a:p>
            <a:r>
              <a:rPr lang="en-US">
                <a:latin typeface="Times New Roman" pitchFamily="-1" charset="0"/>
              </a:rPr>
              <a:t>Interaction during experiment is bad</a:t>
            </a:r>
          </a:p>
          <a:p>
            <a:pPr lvl="1"/>
            <a:r>
              <a:rPr lang="en-US">
                <a:latin typeface="Times New Roman" pitchFamily="-1" charset="0"/>
              </a:rPr>
              <a:t>Strive to answer all questions beforehand</a:t>
            </a:r>
          </a:p>
          <a:p>
            <a:pPr lvl="1"/>
            <a:r>
              <a:rPr lang="en-US">
                <a:latin typeface="Times New Roman" pitchFamily="-1" charset="0"/>
              </a:rPr>
              <a:t>Pilot studies help catch unanticipated questions </a:t>
            </a:r>
          </a:p>
          <a:p>
            <a:pPr lvl="1">
              <a:buClr>
                <a:schemeClr val="accent2"/>
              </a:buClr>
            </a:pPr>
            <a:r>
              <a:rPr lang="en-US">
                <a:latin typeface="Times New Roman" pitchFamily="-1" charset="0"/>
              </a:rPr>
              <a:t>Be prepared to discard participant data if necessary</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8851">
                                            <p:txEl>
                                              <p:pRg st="0" end="0"/>
                                            </p:txEl>
                                          </p:spTgt>
                                        </p:tgtEl>
                                        <p:attrNameLst>
                                          <p:attrName>style.visibility</p:attrName>
                                        </p:attrNameLst>
                                      </p:cBhvr>
                                      <p:to>
                                        <p:strVal val="visible"/>
                                      </p:to>
                                    </p:set>
                                    <p:animEffect transition="in" filter="wipe(left)">
                                      <p:cBhvr>
                                        <p:cTn id="7" dur="500"/>
                                        <p:tgtEl>
                                          <p:spTgt spid="788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8851">
                                            <p:txEl>
                                              <p:pRg st="1" end="1"/>
                                            </p:txEl>
                                          </p:spTgt>
                                        </p:tgtEl>
                                        <p:attrNameLst>
                                          <p:attrName>style.visibility</p:attrName>
                                        </p:attrNameLst>
                                      </p:cBhvr>
                                      <p:to>
                                        <p:strVal val="visible"/>
                                      </p:to>
                                    </p:set>
                                    <p:animEffect transition="in" filter="wipe(left)">
                                      <p:cBhvr>
                                        <p:cTn id="12" dur="500"/>
                                        <p:tgtEl>
                                          <p:spTgt spid="7885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8851">
                                            <p:txEl>
                                              <p:pRg st="2" end="2"/>
                                            </p:txEl>
                                          </p:spTgt>
                                        </p:tgtEl>
                                        <p:attrNameLst>
                                          <p:attrName>style.visibility</p:attrName>
                                        </p:attrNameLst>
                                      </p:cBhvr>
                                      <p:to>
                                        <p:strVal val="visible"/>
                                      </p:to>
                                    </p:set>
                                    <p:animEffect transition="in" filter="wipe(left)">
                                      <p:cBhvr>
                                        <p:cTn id="17" dur="500"/>
                                        <p:tgtEl>
                                          <p:spTgt spid="7885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8851">
                                            <p:txEl>
                                              <p:pRg st="3" end="3"/>
                                            </p:txEl>
                                          </p:spTgt>
                                        </p:tgtEl>
                                        <p:attrNameLst>
                                          <p:attrName>style.visibility</p:attrName>
                                        </p:attrNameLst>
                                      </p:cBhvr>
                                      <p:to>
                                        <p:strVal val="visible"/>
                                      </p:to>
                                    </p:set>
                                    <p:animEffect transition="in" filter="wipe(left)">
                                      <p:cBhvr>
                                        <p:cTn id="22" dur="500"/>
                                        <p:tgtEl>
                                          <p:spTgt spid="7885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8851">
                                            <p:txEl>
                                              <p:pRg st="4" end="4"/>
                                            </p:txEl>
                                          </p:spTgt>
                                        </p:tgtEl>
                                        <p:attrNameLst>
                                          <p:attrName>style.visibility</p:attrName>
                                        </p:attrNameLst>
                                      </p:cBhvr>
                                      <p:to>
                                        <p:strVal val="visible"/>
                                      </p:to>
                                    </p:set>
                                    <p:animEffect transition="in" filter="wipe(left)">
                                      <p:cBhvr>
                                        <p:cTn id="27" dur="500"/>
                                        <p:tgtEl>
                                          <p:spTgt spid="7885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78851">
                                            <p:txEl>
                                              <p:pRg st="5" end="5"/>
                                            </p:txEl>
                                          </p:spTgt>
                                        </p:tgtEl>
                                        <p:attrNameLst>
                                          <p:attrName>style.visibility</p:attrName>
                                        </p:attrNameLst>
                                      </p:cBhvr>
                                      <p:to>
                                        <p:strVal val="visible"/>
                                      </p:to>
                                    </p:set>
                                    <p:animEffect transition="in" filter="wipe(left)">
                                      <p:cBhvr>
                                        <p:cTn id="32" dur="500"/>
                                        <p:tgtEl>
                                          <p:spTgt spid="7885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78851">
                                            <p:txEl>
                                              <p:pRg st="6" end="6"/>
                                            </p:txEl>
                                          </p:spTgt>
                                        </p:tgtEl>
                                        <p:attrNameLst>
                                          <p:attrName>style.visibility</p:attrName>
                                        </p:attrNameLst>
                                      </p:cBhvr>
                                      <p:to>
                                        <p:strVal val="visible"/>
                                      </p:to>
                                    </p:set>
                                    <p:animEffect transition="in" filter="wipe(left)">
                                      <p:cBhvr>
                                        <p:cTn id="37" dur="500"/>
                                        <p:tgtEl>
                                          <p:spTgt spid="7885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78851">
                                            <p:txEl>
                                              <p:pRg st="7" end="7"/>
                                            </p:txEl>
                                          </p:spTgt>
                                        </p:tgtEl>
                                        <p:attrNameLst>
                                          <p:attrName>style.visibility</p:attrName>
                                        </p:attrNameLst>
                                      </p:cBhvr>
                                      <p:to>
                                        <p:strVal val="visible"/>
                                      </p:to>
                                    </p:set>
                                    <p:animEffect transition="in" filter="wipe(left)">
                                      <p:cBhvr>
                                        <p:cTn id="42" dur="500"/>
                                        <p:tgtEl>
                                          <p:spTgt spid="7885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1" grpId="0" build="p" autoUpdateAnimBg="0"/>
    </p:bldLst>
  </p:timing>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a:t>26 June 2007</a:t>
            </a:r>
          </a:p>
        </p:txBody>
      </p:sp>
      <p:sp>
        <p:nvSpPr>
          <p:cNvPr id="6" name="Footer Placeholder 5"/>
          <p:cNvSpPr>
            <a:spLocks noGrp="1"/>
          </p:cNvSpPr>
          <p:nvPr>
            <p:ph type="ftr" sz="quarter" idx="11"/>
          </p:nvPr>
        </p:nvSpPr>
        <p:spPr/>
        <p:txBody>
          <a:bodyPr/>
          <a:lstStyle/>
          <a:p>
            <a:r>
              <a:rPr lang="en-US"/>
              <a:t>UM-07 tutorial 3: Chin </a:t>
            </a:r>
          </a:p>
        </p:txBody>
      </p:sp>
      <p:sp>
        <p:nvSpPr>
          <p:cNvPr id="7" name="Slide Number Placeholder 6"/>
          <p:cNvSpPr>
            <a:spLocks noGrp="1"/>
          </p:cNvSpPr>
          <p:nvPr>
            <p:ph type="sldNum" sz="quarter" idx="12"/>
          </p:nvPr>
        </p:nvSpPr>
        <p:spPr/>
        <p:txBody>
          <a:bodyPr/>
          <a:lstStyle/>
          <a:p>
            <a:fld id="{C0AB0354-A2E7-7145-912E-865AABA2C4DF}" type="slidenum">
              <a:rPr lang="en-US"/>
              <a:pPr/>
              <a:t>59</a:t>
            </a:fld>
            <a:endParaRPr lang="en-US"/>
          </a:p>
        </p:txBody>
      </p:sp>
      <p:sp>
        <p:nvSpPr>
          <p:cNvPr id="48130" name="Rectangle 2"/>
          <p:cNvSpPr>
            <a:spLocks noGrp="1" noChangeArrowheads="1"/>
          </p:cNvSpPr>
          <p:nvPr>
            <p:ph type="title"/>
          </p:nvPr>
        </p:nvSpPr>
        <p:spPr>
          <a:noFill/>
          <a:ln/>
        </p:spPr>
        <p:txBody>
          <a:bodyPr lIns="92075" tIns="46038" rIns="92075" bIns="46038"/>
          <a:lstStyle/>
          <a:p>
            <a:r>
              <a:rPr lang="en-US">
                <a:latin typeface="Times New Roman" pitchFamily="-1" charset="0"/>
              </a:rPr>
              <a:t>Agenda</a:t>
            </a:r>
          </a:p>
        </p:txBody>
      </p:sp>
      <p:sp>
        <p:nvSpPr>
          <p:cNvPr id="48131" name="Rectangle 3"/>
          <p:cNvSpPr>
            <a:spLocks noGrp="1" noChangeArrowheads="1"/>
          </p:cNvSpPr>
          <p:nvPr>
            <p:ph type="body" sz="half" idx="1"/>
          </p:nvPr>
        </p:nvSpPr>
        <p:spPr>
          <a:noFill/>
          <a:ln/>
        </p:spPr>
        <p:txBody>
          <a:bodyPr lIns="182562" tIns="46038" rIns="182562" bIns="46038" anchor="t"/>
          <a:lstStyle/>
          <a:p>
            <a:pPr>
              <a:buClr>
                <a:schemeClr val="tx1"/>
              </a:buClr>
              <a:buFontTx/>
              <a:buNone/>
            </a:pPr>
            <a:r>
              <a:rPr lang="en-US">
                <a:latin typeface="Times New Roman" pitchFamily="-1" charset="0"/>
              </a:rPr>
              <a:t>I. Experiment Design</a:t>
            </a:r>
          </a:p>
          <a:p>
            <a:pPr lvl="1">
              <a:buClr>
                <a:schemeClr val="tx1"/>
              </a:buClr>
              <a:buFont typeface="Wingdings 3" pitchFamily="-1" charset="2"/>
              <a:buNone/>
            </a:pPr>
            <a:r>
              <a:rPr lang="en-US" sz="2000">
                <a:latin typeface="Times New Roman" pitchFamily="-1" charset="0"/>
              </a:rPr>
              <a:t>  A. Independent vs. dependent variables</a:t>
            </a:r>
            <a:endParaRPr lang="en-US" sz="1800">
              <a:latin typeface="Times New Roman" pitchFamily="-1" charset="0"/>
            </a:endParaRPr>
          </a:p>
          <a:p>
            <a:pPr lvl="1">
              <a:buClr>
                <a:schemeClr val="tx1"/>
              </a:buClr>
              <a:buFont typeface="Wingdings 3" pitchFamily="-1" charset="2"/>
              <a:buNone/>
            </a:pPr>
            <a:r>
              <a:rPr lang="en-US" sz="2000">
                <a:latin typeface="Times New Roman" pitchFamily="-1" charset="0"/>
              </a:rPr>
              <a:t>  B. Nuisance variables</a:t>
            </a:r>
            <a:endParaRPr lang="en-US" sz="1800">
              <a:latin typeface="Times New Roman" pitchFamily="-1" charset="0"/>
            </a:endParaRPr>
          </a:p>
          <a:p>
            <a:pPr lvl="1">
              <a:buClr>
                <a:schemeClr val="tx1"/>
              </a:buClr>
              <a:buFont typeface="Wingdings 3" pitchFamily="-1" charset="2"/>
              <a:buNone/>
            </a:pPr>
            <a:r>
              <a:rPr lang="en-US" sz="2000">
                <a:latin typeface="Times New Roman" pitchFamily="-1" charset="0"/>
              </a:rPr>
              <a:t>  C. Between-subjects vs. within-subjects designs</a:t>
            </a:r>
          </a:p>
          <a:p>
            <a:pPr lvl="1">
              <a:buClr>
                <a:schemeClr val="tx1"/>
              </a:buClr>
              <a:buFont typeface="Wingdings 3" pitchFamily="-1" charset="2"/>
              <a:buNone/>
            </a:pPr>
            <a:r>
              <a:rPr lang="en-US" sz="2000">
                <a:latin typeface="Times New Roman" pitchFamily="-1" charset="0"/>
              </a:rPr>
              <a:t>  D. Estimating sensitivity</a:t>
            </a:r>
          </a:p>
          <a:p>
            <a:pPr lvl="1">
              <a:buClr>
                <a:schemeClr val="tx1"/>
              </a:buClr>
              <a:buFont typeface="Wingdings 3" pitchFamily="-1" charset="2"/>
              <a:buNone/>
            </a:pPr>
            <a:r>
              <a:rPr lang="en-US" sz="2000">
                <a:latin typeface="Times New Roman" pitchFamily="-1" charset="0"/>
              </a:rPr>
              <a:t>  E. Factorial designs</a:t>
            </a:r>
          </a:p>
          <a:p>
            <a:pPr lvl="1">
              <a:buClr>
                <a:schemeClr val="tx1"/>
              </a:buClr>
              <a:buFont typeface="Wingdings 3" pitchFamily="-1" charset="2"/>
              <a:buNone/>
            </a:pPr>
            <a:r>
              <a:rPr lang="en-US" sz="2000">
                <a:latin typeface="Times New Roman" pitchFamily="-1" charset="0"/>
              </a:rPr>
              <a:t>  F. Caveats</a:t>
            </a:r>
          </a:p>
        </p:txBody>
      </p:sp>
      <p:sp>
        <p:nvSpPr>
          <p:cNvPr id="48132" name="Rectangle 4"/>
          <p:cNvSpPr>
            <a:spLocks noGrp="1" noChangeArrowheads="1"/>
          </p:cNvSpPr>
          <p:nvPr>
            <p:ph type="body" sz="half" idx="2"/>
          </p:nvPr>
        </p:nvSpPr>
        <p:spPr>
          <a:xfrm>
            <a:off x="4648200" y="1981200"/>
            <a:ext cx="3962400" cy="4114800"/>
          </a:xfrm>
        </p:spPr>
        <p:txBody>
          <a:bodyPr/>
          <a:lstStyle/>
          <a:p>
            <a:pPr>
              <a:buClr>
                <a:schemeClr val="tx1"/>
              </a:buClr>
              <a:buFontTx/>
              <a:buNone/>
            </a:pPr>
            <a:r>
              <a:rPr lang="en-US">
                <a:latin typeface="Times New Roman" pitchFamily="-1" charset="0"/>
              </a:rPr>
              <a:t>II. Running Experiments</a:t>
            </a:r>
          </a:p>
          <a:p>
            <a:pPr lvl="1">
              <a:buClr>
                <a:schemeClr val="tx1"/>
              </a:buClr>
              <a:buFont typeface="Wingdings 3" pitchFamily="-1" charset="2"/>
              <a:buNone/>
            </a:pPr>
            <a:r>
              <a:rPr lang="en-US" sz="2000">
                <a:latin typeface="Times New Roman" pitchFamily="-1" charset="0"/>
              </a:rPr>
              <a:t>  A. Participants</a:t>
            </a:r>
          </a:p>
          <a:p>
            <a:pPr lvl="1">
              <a:buClr>
                <a:schemeClr val="tx1"/>
              </a:buClr>
              <a:buFont typeface="Wingdings 3" pitchFamily="-1" charset="2"/>
              <a:buNone/>
            </a:pPr>
            <a:r>
              <a:rPr lang="en-US" sz="2000">
                <a:latin typeface="Times New Roman" pitchFamily="-1" charset="0"/>
              </a:rPr>
              <a:t>  B. Controlling the environment</a:t>
            </a:r>
          </a:p>
          <a:p>
            <a:pPr lvl="1">
              <a:buClr>
                <a:schemeClr val="tx1"/>
              </a:buClr>
              <a:buFont typeface="Wingdings 3" pitchFamily="-1" charset="2"/>
              <a:buNone/>
            </a:pPr>
            <a:r>
              <a:rPr lang="en-US" sz="2000" b="1">
                <a:solidFill>
                  <a:srgbClr val="FF0000"/>
                </a:solidFill>
                <a:latin typeface="Times New Roman" pitchFamily="-1" charset="0"/>
              </a:rPr>
              <a:t>  C. Recording data</a:t>
            </a:r>
            <a:endParaRPr lang="en-US" sz="2000">
              <a:latin typeface="Times New Roman" pitchFamily="-1" charset="0"/>
            </a:endParaRPr>
          </a:p>
          <a:p>
            <a:pPr>
              <a:buClr>
                <a:schemeClr val="tx1"/>
              </a:buClr>
              <a:buFontTx/>
              <a:buNone/>
            </a:pPr>
            <a:r>
              <a:rPr lang="en-US">
                <a:latin typeface="Times New Roman" pitchFamily="-1" charset="0"/>
              </a:rPr>
              <a:t>III. Experiment Analysis</a:t>
            </a:r>
          </a:p>
          <a:p>
            <a:pPr lvl="1">
              <a:buClr>
                <a:schemeClr val="tx1"/>
              </a:buClr>
              <a:buFont typeface="Wingdings 3" pitchFamily="-1" charset="2"/>
              <a:buNone/>
            </a:pPr>
            <a:r>
              <a:rPr lang="en-US" sz="2000">
                <a:latin typeface="Times New Roman" pitchFamily="-1" charset="0"/>
              </a:rPr>
              <a:t>  A. Means and variance</a:t>
            </a:r>
          </a:p>
          <a:p>
            <a:pPr lvl="1">
              <a:buClr>
                <a:schemeClr val="tx1"/>
              </a:buClr>
              <a:buFont typeface="Wingdings 3" pitchFamily="-1" charset="2"/>
              <a:buNone/>
            </a:pPr>
            <a:r>
              <a:rPr lang="en-US" sz="2000">
                <a:latin typeface="Times New Roman" pitchFamily="-1" charset="0"/>
              </a:rPr>
              <a:t>  B. Statistical tests</a:t>
            </a:r>
          </a:p>
          <a:p>
            <a:pPr lvl="1">
              <a:buClr>
                <a:schemeClr val="tx1"/>
              </a:buClr>
              <a:buFont typeface="Wingdings 3" pitchFamily="-1" charset="2"/>
              <a:buNone/>
            </a:pPr>
            <a:r>
              <a:rPr lang="en-US" sz="2000">
                <a:latin typeface="Times New Roman" pitchFamily="-1" charset="0"/>
              </a:rPr>
              <a:t>  C. ANOVA</a:t>
            </a:r>
          </a:p>
          <a:p>
            <a:pPr lvl="1">
              <a:buClr>
                <a:schemeClr val="tx1"/>
              </a:buClr>
              <a:buFont typeface="Wingdings 3" pitchFamily="-1" charset="2"/>
              <a:buNone/>
            </a:pPr>
            <a:r>
              <a:rPr lang="en-US" sz="2000">
                <a:latin typeface="Times New Roman" pitchFamily="-1" charset="0"/>
              </a:rPr>
              <a:t>  D. Explained variance</a:t>
            </a:r>
          </a:p>
          <a:p>
            <a:pPr>
              <a:buClr>
                <a:schemeClr val="tx1"/>
              </a:buClr>
              <a:buFontTx/>
              <a:buNone/>
            </a:pPr>
            <a:r>
              <a:rPr lang="en-US" sz="2400">
                <a:latin typeface="Times New Roman" pitchFamily="-1" charset="0"/>
              </a:rPr>
              <a:t>IV. Summary</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26 June 2007</a:t>
            </a:r>
          </a:p>
        </p:txBody>
      </p:sp>
      <p:sp>
        <p:nvSpPr>
          <p:cNvPr id="5" name="Footer Placeholder 4"/>
          <p:cNvSpPr>
            <a:spLocks noGrp="1"/>
          </p:cNvSpPr>
          <p:nvPr>
            <p:ph type="ftr" sz="quarter" idx="11"/>
          </p:nvPr>
        </p:nvSpPr>
        <p:spPr/>
        <p:txBody>
          <a:bodyPr/>
          <a:lstStyle/>
          <a:p>
            <a:r>
              <a:rPr lang="en-US"/>
              <a:t>UM-07 tutorial 3: Chin </a:t>
            </a:r>
          </a:p>
        </p:txBody>
      </p:sp>
      <p:sp>
        <p:nvSpPr>
          <p:cNvPr id="6" name="Slide Number Placeholder 5"/>
          <p:cNvSpPr>
            <a:spLocks noGrp="1"/>
          </p:cNvSpPr>
          <p:nvPr>
            <p:ph type="sldNum" sz="quarter" idx="12"/>
          </p:nvPr>
        </p:nvSpPr>
        <p:spPr/>
        <p:txBody>
          <a:bodyPr/>
          <a:lstStyle/>
          <a:p>
            <a:fld id="{F495AC4F-CE21-8F40-9C1A-A707D5EB1DCF}" type="slidenum">
              <a:rPr lang="en-US"/>
              <a:pPr/>
              <a:t>6</a:t>
            </a:fld>
            <a:endParaRPr lang="en-US"/>
          </a:p>
        </p:txBody>
      </p:sp>
      <p:sp>
        <p:nvSpPr>
          <p:cNvPr id="153602" name="Rectangle 2"/>
          <p:cNvSpPr>
            <a:spLocks noGrp="1" noChangeArrowheads="1"/>
          </p:cNvSpPr>
          <p:nvPr>
            <p:ph type="title"/>
          </p:nvPr>
        </p:nvSpPr>
        <p:spPr/>
        <p:txBody>
          <a:bodyPr/>
          <a:lstStyle/>
          <a:p>
            <a:r>
              <a:rPr lang="en-US">
                <a:solidFill>
                  <a:schemeClr val="tx1"/>
                </a:solidFill>
                <a:latin typeface="Times New Roman" pitchFamily="-1" charset="0"/>
              </a:rPr>
              <a:t>Dependent Variables</a:t>
            </a:r>
          </a:p>
        </p:txBody>
      </p:sp>
      <p:sp>
        <p:nvSpPr>
          <p:cNvPr id="153603" name="Rectangle 3"/>
          <p:cNvSpPr>
            <a:spLocks noGrp="1" noChangeArrowheads="1"/>
          </p:cNvSpPr>
          <p:nvPr>
            <p:ph type="body" idx="1"/>
          </p:nvPr>
        </p:nvSpPr>
        <p:spPr/>
        <p:txBody>
          <a:bodyPr/>
          <a:lstStyle/>
          <a:p>
            <a:pPr>
              <a:lnSpc>
                <a:spcPct val="110000"/>
              </a:lnSpc>
            </a:pPr>
            <a:r>
              <a:rPr lang="en-US">
                <a:latin typeface="Times New Roman" pitchFamily="-1" charset="0"/>
              </a:rPr>
              <a:t>Response variables or recorded measures:</a:t>
            </a:r>
          </a:p>
          <a:p>
            <a:pPr lvl="1">
              <a:lnSpc>
                <a:spcPct val="110000"/>
              </a:lnSpc>
            </a:pPr>
            <a:r>
              <a:rPr lang="en-US">
                <a:latin typeface="Times New Roman" pitchFamily="-1" charset="0"/>
              </a:rPr>
              <a:t>Frequency certain behaviors occur</a:t>
            </a:r>
          </a:p>
          <a:p>
            <a:pPr lvl="1">
              <a:lnSpc>
                <a:spcPct val="110000"/>
              </a:lnSpc>
            </a:pPr>
            <a:r>
              <a:rPr lang="en-US">
                <a:latin typeface="Times New Roman" pitchFamily="-1" charset="0"/>
              </a:rPr>
              <a:t>Qualities of a behavior in a particular situation </a:t>
            </a:r>
          </a:p>
          <a:p>
            <a:pPr lvl="1">
              <a:lnSpc>
                <a:spcPct val="110000"/>
              </a:lnSpc>
            </a:pPr>
            <a:r>
              <a:rPr lang="en-US">
                <a:latin typeface="Times New Roman" pitchFamily="-1" charset="0"/>
              </a:rPr>
              <a:t>Number of errors</a:t>
            </a:r>
          </a:p>
          <a:p>
            <a:pPr lvl="1">
              <a:lnSpc>
                <a:spcPct val="110000"/>
              </a:lnSpc>
            </a:pPr>
            <a:r>
              <a:rPr lang="en-US">
                <a:latin typeface="Times New Roman" pitchFamily="-1" charset="0"/>
              </a:rPr>
              <a:t>Time to complete tasks</a:t>
            </a:r>
          </a:p>
          <a:p>
            <a:pPr lvl="1">
              <a:lnSpc>
                <a:spcPct val="110000"/>
              </a:lnSpc>
            </a:pPr>
            <a:r>
              <a:rPr lang="en-US">
                <a:latin typeface="Times New Roman" pitchFamily="-1" charset="0"/>
              </a:rPr>
              <a:t>Quality of task results</a:t>
            </a:r>
          </a:p>
          <a:p>
            <a:pPr lvl="1">
              <a:lnSpc>
                <a:spcPct val="110000"/>
              </a:lnSpc>
            </a:pPr>
            <a:r>
              <a:rPr lang="en-US">
                <a:latin typeface="Times New Roman" pitchFamily="-1" charset="0"/>
              </a:rPr>
              <a:t>Interaction patterns</a:t>
            </a:r>
          </a:p>
          <a:p>
            <a:pPr lvl="1">
              <a:lnSpc>
                <a:spcPct val="110000"/>
              </a:lnSpc>
            </a:pPr>
            <a:r>
              <a:rPr lang="en-US">
                <a:latin typeface="Times New Roman" pitchFamily="-1" charset="0"/>
              </a:rPr>
              <a:t>Subjective evaluations</a:t>
            </a:r>
            <a:endParaRPr lang="en-US" sz="2000">
              <a:latin typeface="Times New Roman" pitchFamily="-1"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3603">
                                            <p:txEl>
                                              <p:pRg st="0" end="0"/>
                                            </p:txEl>
                                          </p:spTgt>
                                        </p:tgtEl>
                                        <p:attrNameLst>
                                          <p:attrName>style.visibility</p:attrName>
                                        </p:attrNameLst>
                                      </p:cBhvr>
                                      <p:to>
                                        <p:strVal val="visible"/>
                                      </p:to>
                                    </p:set>
                                    <p:animEffect transition="in" filter="wipe(left)">
                                      <p:cBhvr>
                                        <p:cTn id="7" dur="500"/>
                                        <p:tgtEl>
                                          <p:spTgt spid="1536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3603">
                                            <p:txEl>
                                              <p:pRg st="1" end="1"/>
                                            </p:txEl>
                                          </p:spTgt>
                                        </p:tgtEl>
                                        <p:attrNameLst>
                                          <p:attrName>style.visibility</p:attrName>
                                        </p:attrNameLst>
                                      </p:cBhvr>
                                      <p:to>
                                        <p:strVal val="visible"/>
                                      </p:to>
                                    </p:set>
                                    <p:animEffect transition="in" filter="wipe(left)">
                                      <p:cBhvr>
                                        <p:cTn id="12" dur="500"/>
                                        <p:tgtEl>
                                          <p:spTgt spid="1536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3603">
                                            <p:txEl>
                                              <p:pRg st="2" end="2"/>
                                            </p:txEl>
                                          </p:spTgt>
                                        </p:tgtEl>
                                        <p:attrNameLst>
                                          <p:attrName>style.visibility</p:attrName>
                                        </p:attrNameLst>
                                      </p:cBhvr>
                                      <p:to>
                                        <p:strVal val="visible"/>
                                      </p:to>
                                    </p:set>
                                    <p:animEffect transition="in" filter="wipe(left)">
                                      <p:cBhvr>
                                        <p:cTn id="17" dur="500"/>
                                        <p:tgtEl>
                                          <p:spTgt spid="15360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53603">
                                            <p:txEl>
                                              <p:pRg st="3" end="3"/>
                                            </p:txEl>
                                          </p:spTgt>
                                        </p:tgtEl>
                                        <p:attrNameLst>
                                          <p:attrName>style.visibility</p:attrName>
                                        </p:attrNameLst>
                                      </p:cBhvr>
                                      <p:to>
                                        <p:strVal val="visible"/>
                                      </p:to>
                                    </p:set>
                                    <p:animEffect transition="in" filter="wipe(left)">
                                      <p:cBhvr>
                                        <p:cTn id="22" dur="500"/>
                                        <p:tgtEl>
                                          <p:spTgt spid="15360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53603">
                                            <p:txEl>
                                              <p:pRg st="4" end="4"/>
                                            </p:txEl>
                                          </p:spTgt>
                                        </p:tgtEl>
                                        <p:attrNameLst>
                                          <p:attrName>style.visibility</p:attrName>
                                        </p:attrNameLst>
                                      </p:cBhvr>
                                      <p:to>
                                        <p:strVal val="visible"/>
                                      </p:to>
                                    </p:set>
                                    <p:animEffect transition="in" filter="wipe(left)">
                                      <p:cBhvr>
                                        <p:cTn id="27" dur="500"/>
                                        <p:tgtEl>
                                          <p:spTgt spid="15360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53603">
                                            <p:txEl>
                                              <p:pRg st="5" end="5"/>
                                            </p:txEl>
                                          </p:spTgt>
                                        </p:tgtEl>
                                        <p:attrNameLst>
                                          <p:attrName>style.visibility</p:attrName>
                                        </p:attrNameLst>
                                      </p:cBhvr>
                                      <p:to>
                                        <p:strVal val="visible"/>
                                      </p:to>
                                    </p:set>
                                    <p:animEffect transition="in" filter="wipe(left)">
                                      <p:cBhvr>
                                        <p:cTn id="32" dur="500"/>
                                        <p:tgtEl>
                                          <p:spTgt spid="15360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53603">
                                            <p:txEl>
                                              <p:pRg st="6" end="6"/>
                                            </p:txEl>
                                          </p:spTgt>
                                        </p:tgtEl>
                                        <p:attrNameLst>
                                          <p:attrName>style.visibility</p:attrName>
                                        </p:attrNameLst>
                                      </p:cBhvr>
                                      <p:to>
                                        <p:strVal val="visible"/>
                                      </p:to>
                                    </p:set>
                                    <p:animEffect transition="in" filter="wipe(left)">
                                      <p:cBhvr>
                                        <p:cTn id="37" dur="500"/>
                                        <p:tgtEl>
                                          <p:spTgt spid="15360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53603">
                                            <p:txEl>
                                              <p:pRg st="7" end="7"/>
                                            </p:txEl>
                                          </p:spTgt>
                                        </p:tgtEl>
                                        <p:attrNameLst>
                                          <p:attrName>style.visibility</p:attrName>
                                        </p:attrNameLst>
                                      </p:cBhvr>
                                      <p:to>
                                        <p:strVal val="visible"/>
                                      </p:to>
                                    </p:set>
                                    <p:animEffect transition="in" filter="wipe(left)">
                                      <p:cBhvr>
                                        <p:cTn id="42" dur="500"/>
                                        <p:tgtEl>
                                          <p:spTgt spid="15360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03" grpId="0" build="p" bldLvl="2" autoUpdateAnimBg="0"/>
    </p:bldLst>
  </p:timing>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26 June 2007</a:t>
            </a:r>
          </a:p>
        </p:txBody>
      </p:sp>
      <p:sp>
        <p:nvSpPr>
          <p:cNvPr id="5" name="Footer Placeholder 4"/>
          <p:cNvSpPr>
            <a:spLocks noGrp="1"/>
          </p:cNvSpPr>
          <p:nvPr>
            <p:ph type="ftr" sz="quarter" idx="11"/>
          </p:nvPr>
        </p:nvSpPr>
        <p:spPr/>
        <p:txBody>
          <a:bodyPr/>
          <a:lstStyle/>
          <a:p>
            <a:r>
              <a:rPr lang="en-US"/>
              <a:t>UM-07 tutorial 3: Chin </a:t>
            </a:r>
          </a:p>
        </p:txBody>
      </p:sp>
      <p:sp>
        <p:nvSpPr>
          <p:cNvPr id="6" name="Slide Number Placeholder 5"/>
          <p:cNvSpPr>
            <a:spLocks noGrp="1"/>
          </p:cNvSpPr>
          <p:nvPr>
            <p:ph type="sldNum" sz="quarter" idx="12"/>
          </p:nvPr>
        </p:nvSpPr>
        <p:spPr/>
        <p:txBody>
          <a:bodyPr/>
          <a:lstStyle/>
          <a:p>
            <a:fld id="{E2AD6A8D-255B-AB43-AB9B-114AA14C84B4}" type="slidenum">
              <a:rPr lang="en-US"/>
              <a:pPr/>
              <a:t>60</a:t>
            </a:fld>
            <a:endParaRPr lang="en-US"/>
          </a:p>
        </p:txBody>
      </p:sp>
      <p:sp>
        <p:nvSpPr>
          <p:cNvPr id="181250" name="Rectangle 2"/>
          <p:cNvSpPr>
            <a:spLocks noGrp="1" noChangeArrowheads="1"/>
          </p:cNvSpPr>
          <p:nvPr>
            <p:ph type="title"/>
          </p:nvPr>
        </p:nvSpPr>
        <p:spPr/>
        <p:txBody>
          <a:bodyPr/>
          <a:lstStyle/>
          <a:p>
            <a:r>
              <a:rPr lang="en-US">
                <a:solidFill>
                  <a:schemeClr val="tx1"/>
                </a:solidFill>
                <a:latin typeface="Times New Roman" pitchFamily="-1" charset="0"/>
              </a:rPr>
              <a:t>Recording Data</a:t>
            </a:r>
          </a:p>
        </p:txBody>
      </p:sp>
      <p:sp>
        <p:nvSpPr>
          <p:cNvPr id="181251" name="Rectangle 3"/>
          <p:cNvSpPr>
            <a:spLocks noGrp="1" noChangeArrowheads="1"/>
          </p:cNvSpPr>
          <p:nvPr>
            <p:ph type="body" idx="1"/>
          </p:nvPr>
        </p:nvSpPr>
        <p:spPr/>
        <p:txBody>
          <a:bodyPr/>
          <a:lstStyle/>
          <a:p>
            <a:pPr>
              <a:lnSpc>
                <a:spcPct val="150000"/>
              </a:lnSpc>
            </a:pPr>
            <a:r>
              <a:rPr lang="en-US">
                <a:latin typeface="Times New Roman" pitchFamily="-1" charset="0"/>
              </a:rPr>
              <a:t>Qualitative data</a:t>
            </a:r>
          </a:p>
          <a:p>
            <a:pPr>
              <a:lnSpc>
                <a:spcPct val="150000"/>
              </a:lnSpc>
            </a:pPr>
            <a:endParaRPr lang="en-US">
              <a:latin typeface="Times New Roman" pitchFamily="-1" charset="0"/>
            </a:endParaRPr>
          </a:p>
          <a:p>
            <a:pPr>
              <a:lnSpc>
                <a:spcPct val="150000"/>
              </a:lnSpc>
            </a:pPr>
            <a:r>
              <a:rPr lang="en-US">
                <a:latin typeface="Times New Roman" pitchFamily="-1" charset="0"/>
              </a:rPr>
              <a:t>Quantitative data</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1251">
                                            <p:txEl>
                                              <p:pRg st="0" end="0"/>
                                            </p:txEl>
                                          </p:spTgt>
                                        </p:tgtEl>
                                        <p:attrNameLst>
                                          <p:attrName>style.visibility</p:attrName>
                                        </p:attrNameLst>
                                      </p:cBhvr>
                                      <p:to>
                                        <p:strVal val="visible"/>
                                      </p:to>
                                    </p:set>
                                    <p:animEffect transition="in" filter="wipe(left)">
                                      <p:cBhvr>
                                        <p:cTn id="7" dur="500"/>
                                        <p:tgtEl>
                                          <p:spTgt spid="1812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81251">
                                            <p:txEl>
                                              <p:pRg st="2" end="2"/>
                                            </p:txEl>
                                          </p:spTgt>
                                        </p:tgtEl>
                                        <p:attrNameLst>
                                          <p:attrName>style.visibility</p:attrName>
                                        </p:attrNameLst>
                                      </p:cBhvr>
                                      <p:to>
                                        <p:strVal val="visible"/>
                                      </p:to>
                                    </p:set>
                                    <p:animEffect transition="in" filter="wipe(left)">
                                      <p:cBhvr>
                                        <p:cTn id="12" dur="500"/>
                                        <p:tgtEl>
                                          <p:spTgt spid="1812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251" grpId="0" build="p" autoUpdateAnimBg="0"/>
    </p:bldLst>
  </p:timing>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26 June 2007</a:t>
            </a:r>
          </a:p>
        </p:txBody>
      </p:sp>
      <p:sp>
        <p:nvSpPr>
          <p:cNvPr id="5" name="Footer Placeholder 4"/>
          <p:cNvSpPr>
            <a:spLocks noGrp="1"/>
          </p:cNvSpPr>
          <p:nvPr>
            <p:ph type="ftr" sz="quarter" idx="11"/>
          </p:nvPr>
        </p:nvSpPr>
        <p:spPr/>
        <p:txBody>
          <a:bodyPr/>
          <a:lstStyle/>
          <a:p>
            <a:r>
              <a:rPr lang="en-US"/>
              <a:t>UM-07 tutorial 3: Chin </a:t>
            </a:r>
          </a:p>
        </p:txBody>
      </p:sp>
      <p:sp>
        <p:nvSpPr>
          <p:cNvPr id="6" name="Slide Number Placeholder 5"/>
          <p:cNvSpPr>
            <a:spLocks noGrp="1"/>
          </p:cNvSpPr>
          <p:nvPr>
            <p:ph type="sldNum" sz="quarter" idx="12"/>
          </p:nvPr>
        </p:nvSpPr>
        <p:spPr/>
        <p:txBody>
          <a:bodyPr/>
          <a:lstStyle/>
          <a:p>
            <a:fld id="{3E76A091-B6FD-0F4E-9FE6-C5E8F40ACD95}" type="slidenum">
              <a:rPr lang="en-US"/>
              <a:pPr/>
              <a:t>61</a:t>
            </a:fld>
            <a:endParaRPr lang="en-US"/>
          </a:p>
        </p:txBody>
      </p:sp>
      <p:sp>
        <p:nvSpPr>
          <p:cNvPr id="190466" name="Rectangle 2"/>
          <p:cNvSpPr>
            <a:spLocks noGrp="1" noChangeArrowheads="1"/>
          </p:cNvSpPr>
          <p:nvPr>
            <p:ph type="title"/>
          </p:nvPr>
        </p:nvSpPr>
        <p:spPr/>
        <p:txBody>
          <a:bodyPr/>
          <a:lstStyle/>
          <a:p>
            <a:r>
              <a:rPr lang="en-US">
                <a:latin typeface="Times New Roman" pitchFamily="-1" charset="0"/>
              </a:rPr>
              <a:t>Qualitative Data</a:t>
            </a:r>
          </a:p>
        </p:txBody>
      </p:sp>
      <p:sp>
        <p:nvSpPr>
          <p:cNvPr id="190467" name="Rectangle 3"/>
          <p:cNvSpPr>
            <a:spLocks noGrp="1" noChangeArrowheads="1"/>
          </p:cNvSpPr>
          <p:nvPr>
            <p:ph type="body" idx="1"/>
          </p:nvPr>
        </p:nvSpPr>
        <p:spPr/>
        <p:txBody>
          <a:bodyPr/>
          <a:lstStyle/>
          <a:p>
            <a:pPr>
              <a:lnSpc>
                <a:spcPct val="160000"/>
              </a:lnSpc>
            </a:pPr>
            <a:r>
              <a:rPr lang="en-US">
                <a:latin typeface="Times New Roman" pitchFamily="-1" charset="0"/>
              </a:rPr>
              <a:t>Ethnographic field studies</a:t>
            </a:r>
          </a:p>
          <a:p>
            <a:pPr lvl="1">
              <a:lnSpc>
                <a:spcPct val="160000"/>
              </a:lnSpc>
            </a:pPr>
            <a:r>
              <a:rPr lang="en-US">
                <a:latin typeface="Times New Roman" pitchFamily="-1" charset="0"/>
              </a:rPr>
              <a:t>Content analysis</a:t>
            </a:r>
          </a:p>
          <a:p>
            <a:pPr>
              <a:lnSpc>
                <a:spcPct val="160000"/>
              </a:lnSpc>
            </a:pPr>
            <a:r>
              <a:rPr lang="en-US">
                <a:latin typeface="Times New Roman" pitchFamily="-1" charset="0"/>
              </a:rPr>
              <a:t>Case Studies</a:t>
            </a:r>
          </a:p>
          <a:p>
            <a:pPr>
              <a:lnSpc>
                <a:spcPct val="160000"/>
              </a:lnSpc>
            </a:pPr>
            <a:r>
              <a:rPr lang="en-US">
                <a:latin typeface="Times New Roman" pitchFamily="-1" charset="0"/>
              </a:rPr>
              <a:t>Self reports</a:t>
            </a:r>
          </a:p>
          <a:p>
            <a:pPr>
              <a:lnSpc>
                <a:spcPct val="160000"/>
              </a:lnSpc>
            </a:pPr>
            <a:r>
              <a:rPr lang="en-US">
                <a:latin typeface="Times New Roman" pitchFamily="-1" charset="0"/>
              </a:rPr>
              <a:t>Interviews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0467">
                                            <p:txEl>
                                              <p:pRg st="0" end="0"/>
                                            </p:txEl>
                                          </p:spTgt>
                                        </p:tgtEl>
                                        <p:attrNameLst>
                                          <p:attrName>style.visibility</p:attrName>
                                        </p:attrNameLst>
                                      </p:cBhvr>
                                      <p:to>
                                        <p:strVal val="visible"/>
                                      </p:to>
                                    </p:set>
                                    <p:animEffect transition="in" filter="wipe(left)">
                                      <p:cBhvr>
                                        <p:cTn id="7" dur="500"/>
                                        <p:tgtEl>
                                          <p:spTgt spid="1904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0467">
                                            <p:txEl>
                                              <p:pRg st="1" end="1"/>
                                            </p:txEl>
                                          </p:spTgt>
                                        </p:tgtEl>
                                        <p:attrNameLst>
                                          <p:attrName>style.visibility</p:attrName>
                                        </p:attrNameLst>
                                      </p:cBhvr>
                                      <p:to>
                                        <p:strVal val="visible"/>
                                      </p:to>
                                    </p:set>
                                    <p:animEffect transition="in" filter="wipe(left)">
                                      <p:cBhvr>
                                        <p:cTn id="12" dur="500"/>
                                        <p:tgtEl>
                                          <p:spTgt spid="1904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90467">
                                            <p:txEl>
                                              <p:pRg st="2" end="2"/>
                                            </p:txEl>
                                          </p:spTgt>
                                        </p:tgtEl>
                                        <p:attrNameLst>
                                          <p:attrName>style.visibility</p:attrName>
                                        </p:attrNameLst>
                                      </p:cBhvr>
                                      <p:to>
                                        <p:strVal val="visible"/>
                                      </p:to>
                                    </p:set>
                                    <p:animEffect transition="in" filter="wipe(left)">
                                      <p:cBhvr>
                                        <p:cTn id="17" dur="500"/>
                                        <p:tgtEl>
                                          <p:spTgt spid="19046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90467">
                                            <p:txEl>
                                              <p:pRg st="3" end="3"/>
                                            </p:txEl>
                                          </p:spTgt>
                                        </p:tgtEl>
                                        <p:attrNameLst>
                                          <p:attrName>style.visibility</p:attrName>
                                        </p:attrNameLst>
                                      </p:cBhvr>
                                      <p:to>
                                        <p:strVal val="visible"/>
                                      </p:to>
                                    </p:set>
                                    <p:animEffect transition="in" filter="wipe(left)">
                                      <p:cBhvr>
                                        <p:cTn id="22" dur="500"/>
                                        <p:tgtEl>
                                          <p:spTgt spid="19046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90467">
                                            <p:txEl>
                                              <p:pRg st="4" end="4"/>
                                            </p:txEl>
                                          </p:spTgt>
                                        </p:tgtEl>
                                        <p:attrNameLst>
                                          <p:attrName>style.visibility</p:attrName>
                                        </p:attrNameLst>
                                      </p:cBhvr>
                                      <p:to>
                                        <p:strVal val="visible"/>
                                      </p:to>
                                    </p:set>
                                    <p:animEffect transition="in" filter="wipe(left)">
                                      <p:cBhvr>
                                        <p:cTn id="27" dur="500"/>
                                        <p:tgtEl>
                                          <p:spTgt spid="19046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467" grpId="0" build="p" autoUpdateAnimBg="0"/>
    </p:bldLst>
  </p:timing>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26 June 2007</a:t>
            </a:r>
          </a:p>
        </p:txBody>
      </p:sp>
      <p:sp>
        <p:nvSpPr>
          <p:cNvPr id="5" name="Footer Placeholder 4"/>
          <p:cNvSpPr>
            <a:spLocks noGrp="1"/>
          </p:cNvSpPr>
          <p:nvPr>
            <p:ph type="ftr" sz="quarter" idx="11"/>
          </p:nvPr>
        </p:nvSpPr>
        <p:spPr/>
        <p:txBody>
          <a:bodyPr/>
          <a:lstStyle/>
          <a:p>
            <a:r>
              <a:rPr lang="en-US"/>
              <a:t>UM-07 tutorial 3: Chin </a:t>
            </a:r>
          </a:p>
        </p:txBody>
      </p:sp>
      <p:sp>
        <p:nvSpPr>
          <p:cNvPr id="6" name="Slide Number Placeholder 5"/>
          <p:cNvSpPr>
            <a:spLocks noGrp="1"/>
          </p:cNvSpPr>
          <p:nvPr>
            <p:ph type="sldNum" sz="quarter" idx="12"/>
          </p:nvPr>
        </p:nvSpPr>
        <p:spPr/>
        <p:txBody>
          <a:bodyPr/>
          <a:lstStyle/>
          <a:p>
            <a:fld id="{971B28D4-05C3-274C-93F3-741CF47C1B6E}" type="slidenum">
              <a:rPr lang="en-US"/>
              <a:pPr/>
              <a:t>62</a:t>
            </a:fld>
            <a:endParaRPr lang="en-US"/>
          </a:p>
        </p:txBody>
      </p:sp>
      <p:sp>
        <p:nvSpPr>
          <p:cNvPr id="187394" name="Rectangle 2"/>
          <p:cNvSpPr>
            <a:spLocks noGrp="1" noChangeArrowheads="1"/>
          </p:cNvSpPr>
          <p:nvPr>
            <p:ph type="title"/>
          </p:nvPr>
        </p:nvSpPr>
        <p:spPr/>
        <p:txBody>
          <a:bodyPr/>
          <a:lstStyle/>
          <a:p>
            <a:r>
              <a:rPr lang="en-US">
                <a:solidFill>
                  <a:schemeClr val="tx1"/>
                </a:solidFill>
                <a:latin typeface="Times New Roman" pitchFamily="-1" charset="0"/>
              </a:rPr>
              <a:t>Qualitative Sources</a:t>
            </a:r>
          </a:p>
        </p:txBody>
      </p:sp>
      <p:sp>
        <p:nvSpPr>
          <p:cNvPr id="187395" name="Rectangle 3"/>
          <p:cNvSpPr>
            <a:spLocks noGrp="1" noChangeArrowheads="1"/>
          </p:cNvSpPr>
          <p:nvPr>
            <p:ph type="body" idx="1"/>
          </p:nvPr>
        </p:nvSpPr>
        <p:spPr>
          <a:xfrm>
            <a:off x="685800" y="1981200"/>
            <a:ext cx="7924800" cy="4114800"/>
          </a:xfrm>
        </p:spPr>
        <p:txBody>
          <a:bodyPr/>
          <a:lstStyle/>
          <a:p>
            <a:pPr>
              <a:lnSpc>
                <a:spcPct val="90000"/>
              </a:lnSpc>
            </a:pPr>
            <a:r>
              <a:rPr lang="en-US" sz="2400">
                <a:latin typeface="Times New Roman" pitchFamily="-1" charset="0"/>
              </a:rPr>
              <a:t>R.K. Yin (1988) </a:t>
            </a:r>
            <a:r>
              <a:rPr lang="en-US" sz="2400" i="1">
                <a:latin typeface="Times New Roman" pitchFamily="-1" charset="0"/>
              </a:rPr>
              <a:t>Case Study Research: Design and Methods</a:t>
            </a:r>
          </a:p>
          <a:p>
            <a:pPr>
              <a:lnSpc>
                <a:spcPct val="90000"/>
              </a:lnSpc>
            </a:pPr>
            <a:r>
              <a:rPr lang="en-US" sz="2400">
                <a:latin typeface="Times New Roman" pitchFamily="-1" charset="0"/>
              </a:rPr>
              <a:t>M.B. Miles &amp; A.H. Huberman (1994) </a:t>
            </a:r>
            <a:r>
              <a:rPr lang="en-US" sz="2400" i="1">
                <a:latin typeface="Times New Roman" pitchFamily="-1" charset="0"/>
              </a:rPr>
              <a:t>Qualitative Data Analysis: A Sourcebook of New Methods</a:t>
            </a:r>
          </a:p>
          <a:p>
            <a:pPr>
              <a:lnSpc>
                <a:spcPct val="90000"/>
              </a:lnSpc>
            </a:pPr>
            <a:r>
              <a:rPr lang="en-US" sz="2400">
                <a:latin typeface="Times New Roman" pitchFamily="-1" charset="0"/>
              </a:rPr>
              <a:t>M. Meyers (ed.) </a:t>
            </a:r>
            <a:r>
              <a:rPr lang="en-US" sz="2400" i="1">
                <a:latin typeface="Times New Roman" pitchFamily="-1" charset="0"/>
              </a:rPr>
              <a:t>Qualitative Research in Information Systems</a:t>
            </a:r>
          </a:p>
          <a:p>
            <a:pPr>
              <a:lnSpc>
                <a:spcPct val="90000"/>
              </a:lnSpc>
            </a:pPr>
            <a:r>
              <a:rPr lang="en-US" sz="2400">
                <a:latin typeface="Times New Roman" pitchFamily="-1" charset="0"/>
              </a:rPr>
              <a:t>C. Marshall &amp; G. Rossman (1989) </a:t>
            </a:r>
            <a:r>
              <a:rPr lang="en-US" sz="2400" i="1">
                <a:latin typeface="Times New Roman" pitchFamily="-1" charset="0"/>
              </a:rPr>
              <a:t>Designing Qualitative Research </a:t>
            </a:r>
          </a:p>
          <a:p>
            <a:pPr>
              <a:lnSpc>
                <a:spcPct val="90000"/>
              </a:lnSpc>
            </a:pPr>
            <a:r>
              <a:rPr lang="en-US" sz="2400">
                <a:latin typeface="Times New Roman" pitchFamily="-1" charset="0"/>
              </a:rPr>
              <a:t>D. Silverman (1993) </a:t>
            </a:r>
            <a:r>
              <a:rPr lang="en-US" sz="2400" i="1">
                <a:latin typeface="Times New Roman" pitchFamily="-1" charset="0"/>
              </a:rPr>
              <a:t>Interpreting Qualitative Data</a:t>
            </a:r>
            <a:endParaRPr lang="en-US" sz="2400">
              <a:latin typeface="Times New Roman" pitchFamily="-1" charset="0"/>
            </a:endParaRPr>
          </a:p>
          <a:p>
            <a:pPr>
              <a:lnSpc>
                <a:spcPct val="90000"/>
              </a:lnSpc>
            </a:pPr>
            <a:r>
              <a:rPr lang="en-US" sz="2400">
                <a:latin typeface="Times New Roman" pitchFamily="-1" charset="0"/>
              </a:rPr>
              <a:t>R.P. Weber (1990) </a:t>
            </a:r>
            <a:r>
              <a:rPr lang="en-US" sz="2400" i="1">
                <a:latin typeface="Times New Roman" pitchFamily="-1" charset="0"/>
              </a:rPr>
              <a:t>Basic Content Analysis, 2nd edition</a:t>
            </a:r>
            <a:endParaRPr lang="en-US" sz="2400">
              <a:latin typeface="Times New Roman" pitchFamily="-1" charset="0"/>
            </a:endParaRPr>
          </a:p>
          <a:p>
            <a:pPr>
              <a:lnSpc>
                <a:spcPct val="90000"/>
              </a:lnSpc>
            </a:pPr>
            <a:r>
              <a:rPr lang="en-US" sz="2400" i="1">
                <a:latin typeface="Times New Roman" pitchFamily="-1" charset="0"/>
              </a:rPr>
              <a:t>Qualitative Research in Information Systems</a:t>
            </a:r>
            <a:r>
              <a:rPr lang="en-US" sz="2400">
                <a:latin typeface="Times New Roman" pitchFamily="-1" charset="0"/>
              </a:rPr>
              <a:t> journal and web links, www.qual.auckland.ac.nz</a:t>
            </a:r>
            <a:endParaRPr lang="en-US" sz="2000">
              <a:latin typeface="Times New Roman" pitchFamily="-1" charset="0"/>
            </a:endParaRPr>
          </a:p>
        </p:txBody>
      </p:sp>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26 June 2007</a:t>
            </a:r>
          </a:p>
        </p:txBody>
      </p:sp>
      <p:sp>
        <p:nvSpPr>
          <p:cNvPr id="5" name="Footer Placeholder 4"/>
          <p:cNvSpPr>
            <a:spLocks noGrp="1"/>
          </p:cNvSpPr>
          <p:nvPr>
            <p:ph type="ftr" sz="quarter" idx="11"/>
          </p:nvPr>
        </p:nvSpPr>
        <p:spPr/>
        <p:txBody>
          <a:bodyPr/>
          <a:lstStyle/>
          <a:p>
            <a:r>
              <a:rPr lang="en-US"/>
              <a:t>UM-07 tutorial 3: Chin </a:t>
            </a:r>
          </a:p>
        </p:txBody>
      </p:sp>
      <p:sp>
        <p:nvSpPr>
          <p:cNvPr id="6" name="Slide Number Placeholder 5"/>
          <p:cNvSpPr>
            <a:spLocks noGrp="1"/>
          </p:cNvSpPr>
          <p:nvPr>
            <p:ph type="sldNum" sz="quarter" idx="12"/>
          </p:nvPr>
        </p:nvSpPr>
        <p:spPr/>
        <p:txBody>
          <a:bodyPr/>
          <a:lstStyle/>
          <a:p>
            <a:fld id="{AFC9F465-8DAB-E24B-A1F0-29DA0EA30A09}" type="slidenum">
              <a:rPr lang="en-US"/>
              <a:pPr/>
              <a:t>63</a:t>
            </a:fld>
            <a:endParaRPr lang="en-US"/>
          </a:p>
        </p:txBody>
      </p:sp>
      <p:sp>
        <p:nvSpPr>
          <p:cNvPr id="185346" name="Rectangle 2"/>
          <p:cNvSpPr>
            <a:spLocks noGrp="1" noChangeArrowheads="1"/>
          </p:cNvSpPr>
          <p:nvPr>
            <p:ph type="title"/>
          </p:nvPr>
        </p:nvSpPr>
        <p:spPr/>
        <p:txBody>
          <a:bodyPr/>
          <a:lstStyle/>
          <a:p>
            <a:r>
              <a:rPr lang="en-US">
                <a:solidFill>
                  <a:schemeClr val="tx1"/>
                </a:solidFill>
                <a:latin typeface="Times New Roman" pitchFamily="-1" charset="0"/>
              </a:rPr>
              <a:t>Sequential Data</a:t>
            </a:r>
          </a:p>
        </p:txBody>
      </p:sp>
      <p:sp>
        <p:nvSpPr>
          <p:cNvPr id="185347" name="Rectangle 3"/>
          <p:cNvSpPr>
            <a:spLocks noGrp="1" noChangeArrowheads="1"/>
          </p:cNvSpPr>
          <p:nvPr>
            <p:ph type="body" idx="1"/>
          </p:nvPr>
        </p:nvSpPr>
        <p:spPr/>
        <p:txBody>
          <a:bodyPr/>
          <a:lstStyle/>
          <a:p>
            <a:r>
              <a:rPr lang="en-US">
                <a:latin typeface="Times New Roman" pitchFamily="-1" charset="0"/>
              </a:rPr>
              <a:t>Think aloud tasks</a:t>
            </a:r>
          </a:p>
          <a:p>
            <a:r>
              <a:rPr lang="en-US">
                <a:latin typeface="Times New Roman" pitchFamily="-1" charset="0"/>
              </a:rPr>
              <a:t>Video or audio taped records</a:t>
            </a:r>
          </a:p>
          <a:p>
            <a:r>
              <a:rPr lang="en-US">
                <a:latin typeface="Times New Roman" pitchFamily="-1" charset="0"/>
              </a:rPr>
              <a:t>Recorded computer interactions</a:t>
            </a:r>
          </a:p>
          <a:p>
            <a:pPr lvl="1"/>
            <a:r>
              <a:rPr lang="en-US">
                <a:latin typeface="Times New Roman" pitchFamily="-1" charset="0"/>
              </a:rPr>
              <a:t>Record &amp; replay GUI events</a:t>
            </a:r>
            <a:br>
              <a:rPr lang="en-US">
                <a:latin typeface="Times New Roman" pitchFamily="-1" charset="0"/>
              </a:rPr>
            </a:br>
            <a:r>
              <a:rPr lang="en-US">
                <a:latin typeface="Times New Roman" pitchFamily="-1" charset="0"/>
              </a:rPr>
              <a:t>(keystrokes, mouse movements, buttons, menus, etc.)</a:t>
            </a:r>
          </a:p>
          <a:p>
            <a:r>
              <a:rPr lang="en-US">
                <a:latin typeface="Times New Roman" pitchFamily="-1" charset="0"/>
              </a:rPr>
              <a:t>Retroactive interview with playback records</a:t>
            </a:r>
          </a:p>
          <a:p>
            <a:r>
              <a:rPr lang="en-US">
                <a:latin typeface="Times New Roman" pitchFamily="-1" charset="0"/>
              </a:rPr>
              <a:t>Eye movement monitors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5347">
                                            <p:txEl>
                                              <p:pRg st="0" end="0"/>
                                            </p:txEl>
                                          </p:spTgt>
                                        </p:tgtEl>
                                        <p:attrNameLst>
                                          <p:attrName>style.visibility</p:attrName>
                                        </p:attrNameLst>
                                      </p:cBhvr>
                                      <p:to>
                                        <p:strVal val="visible"/>
                                      </p:to>
                                    </p:set>
                                    <p:animEffect transition="in" filter="wipe(left)">
                                      <p:cBhvr>
                                        <p:cTn id="7" dur="500"/>
                                        <p:tgtEl>
                                          <p:spTgt spid="1853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85347">
                                            <p:txEl>
                                              <p:pRg st="1" end="1"/>
                                            </p:txEl>
                                          </p:spTgt>
                                        </p:tgtEl>
                                        <p:attrNameLst>
                                          <p:attrName>style.visibility</p:attrName>
                                        </p:attrNameLst>
                                      </p:cBhvr>
                                      <p:to>
                                        <p:strVal val="visible"/>
                                      </p:to>
                                    </p:set>
                                    <p:animEffect transition="in" filter="wipe(left)">
                                      <p:cBhvr>
                                        <p:cTn id="12" dur="500"/>
                                        <p:tgtEl>
                                          <p:spTgt spid="1853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85347">
                                            <p:txEl>
                                              <p:pRg st="2" end="2"/>
                                            </p:txEl>
                                          </p:spTgt>
                                        </p:tgtEl>
                                        <p:attrNameLst>
                                          <p:attrName>style.visibility</p:attrName>
                                        </p:attrNameLst>
                                      </p:cBhvr>
                                      <p:to>
                                        <p:strVal val="visible"/>
                                      </p:to>
                                    </p:set>
                                    <p:animEffect transition="in" filter="wipe(left)">
                                      <p:cBhvr>
                                        <p:cTn id="17" dur="500"/>
                                        <p:tgtEl>
                                          <p:spTgt spid="18534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85347">
                                            <p:txEl>
                                              <p:pRg st="3" end="3"/>
                                            </p:txEl>
                                          </p:spTgt>
                                        </p:tgtEl>
                                        <p:attrNameLst>
                                          <p:attrName>style.visibility</p:attrName>
                                        </p:attrNameLst>
                                      </p:cBhvr>
                                      <p:to>
                                        <p:strVal val="visible"/>
                                      </p:to>
                                    </p:set>
                                    <p:animEffect transition="in" filter="wipe(left)">
                                      <p:cBhvr>
                                        <p:cTn id="22" dur="500"/>
                                        <p:tgtEl>
                                          <p:spTgt spid="18534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85347">
                                            <p:txEl>
                                              <p:pRg st="4" end="4"/>
                                            </p:txEl>
                                          </p:spTgt>
                                        </p:tgtEl>
                                        <p:attrNameLst>
                                          <p:attrName>style.visibility</p:attrName>
                                        </p:attrNameLst>
                                      </p:cBhvr>
                                      <p:to>
                                        <p:strVal val="visible"/>
                                      </p:to>
                                    </p:set>
                                    <p:animEffect transition="in" filter="wipe(left)">
                                      <p:cBhvr>
                                        <p:cTn id="27" dur="500"/>
                                        <p:tgtEl>
                                          <p:spTgt spid="18534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85347">
                                            <p:txEl>
                                              <p:pRg st="5" end="5"/>
                                            </p:txEl>
                                          </p:spTgt>
                                        </p:tgtEl>
                                        <p:attrNameLst>
                                          <p:attrName>style.visibility</p:attrName>
                                        </p:attrNameLst>
                                      </p:cBhvr>
                                      <p:to>
                                        <p:strVal val="visible"/>
                                      </p:to>
                                    </p:set>
                                    <p:animEffect transition="in" filter="wipe(left)">
                                      <p:cBhvr>
                                        <p:cTn id="32" dur="500"/>
                                        <p:tgtEl>
                                          <p:spTgt spid="18534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347" grpId="0" build="p" autoUpdateAnimBg="0"/>
    </p:bldLst>
  </p:timing>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a:t>26 June 2007</a:t>
            </a:r>
          </a:p>
        </p:txBody>
      </p:sp>
      <p:sp>
        <p:nvSpPr>
          <p:cNvPr id="6" name="Footer Placeholder 5"/>
          <p:cNvSpPr>
            <a:spLocks noGrp="1"/>
          </p:cNvSpPr>
          <p:nvPr>
            <p:ph type="ftr" sz="quarter" idx="11"/>
          </p:nvPr>
        </p:nvSpPr>
        <p:spPr/>
        <p:txBody>
          <a:bodyPr/>
          <a:lstStyle/>
          <a:p>
            <a:r>
              <a:rPr lang="en-US"/>
              <a:t>UM-07 tutorial 3: Chin </a:t>
            </a:r>
          </a:p>
        </p:txBody>
      </p:sp>
      <p:sp>
        <p:nvSpPr>
          <p:cNvPr id="7" name="Slide Number Placeholder 6"/>
          <p:cNvSpPr>
            <a:spLocks noGrp="1"/>
          </p:cNvSpPr>
          <p:nvPr>
            <p:ph type="sldNum" sz="quarter" idx="12"/>
          </p:nvPr>
        </p:nvSpPr>
        <p:spPr/>
        <p:txBody>
          <a:bodyPr/>
          <a:lstStyle/>
          <a:p>
            <a:fld id="{4AFB66F5-4157-8B46-88D5-0D640EBEDF6D}" type="slidenum">
              <a:rPr lang="en-US"/>
              <a:pPr/>
              <a:t>64</a:t>
            </a:fld>
            <a:endParaRPr lang="en-US"/>
          </a:p>
        </p:txBody>
      </p:sp>
      <p:sp>
        <p:nvSpPr>
          <p:cNvPr id="49154" name="Rectangle 2"/>
          <p:cNvSpPr>
            <a:spLocks noGrp="1" noChangeArrowheads="1"/>
          </p:cNvSpPr>
          <p:nvPr>
            <p:ph type="title"/>
          </p:nvPr>
        </p:nvSpPr>
        <p:spPr>
          <a:noFill/>
          <a:ln/>
        </p:spPr>
        <p:txBody>
          <a:bodyPr lIns="92075" tIns="46038" rIns="92075" bIns="46038"/>
          <a:lstStyle/>
          <a:p>
            <a:r>
              <a:rPr lang="en-US">
                <a:latin typeface="Times New Roman" pitchFamily="-1" charset="0"/>
              </a:rPr>
              <a:t>Agenda</a:t>
            </a:r>
          </a:p>
        </p:txBody>
      </p:sp>
      <p:sp>
        <p:nvSpPr>
          <p:cNvPr id="49155" name="Rectangle 3"/>
          <p:cNvSpPr>
            <a:spLocks noGrp="1" noChangeArrowheads="1"/>
          </p:cNvSpPr>
          <p:nvPr>
            <p:ph type="body" sz="half" idx="1"/>
          </p:nvPr>
        </p:nvSpPr>
        <p:spPr>
          <a:noFill/>
          <a:ln/>
        </p:spPr>
        <p:txBody>
          <a:bodyPr lIns="182562" tIns="46038" rIns="182562" bIns="46038" anchor="t"/>
          <a:lstStyle/>
          <a:p>
            <a:pPr>
              <a:buClr>
                <a:schemeClr val="tx1"/>
              </a:buClr>
              <a:buFontTx/>
              <a:buNone/>
            </a:pPr>
            <a:r>
              <a:rPr lang="en-US">
                <a:latin typeface="Times New Roman" pitchFamily="-1" charset="0"/>
              </a:rPr>
              <a:t>I. Experiment Design</a:t>
            </a:r>
          </a:p>
          <a:p>
            <a:pPr lvl="1">
              <a:buClr>
                <a:schemeClr val="tx1"/>
              </a:buClr>
              <a:buFont typeface="Wingdings 3" pitchFamily="-1" charset="2"/>
              <a:buNone/>
            </a:pPr>
            <a:r>
              <a:rPr lang="en-US" sz="2000">
                <a:latin typeface="Times New Roman" pitchFamily="-1" charset="0"/>
              </a:rPr>
              <a:t>  A. Independent vs. dependent variables</a:t>
            </a:r>
            <a:endParaRPr lang="en-US" sz="1800">
              <a:latin typeface="Times New Roman" pitchFamily="-1" charset="0"/>
            </a:endParaRPr>
          </a:p>
          <a:p>
            <a:pPr lvl="1">
              <a:buClr>
                <a:schemeClr val="tx1"/>
              </a:buClr>
              <a:buFont typeface="Wingdings 3" pitchFamily="-1" charset="2"/>
              <a:buNone/>
            </a:pPr>
            <a:r>
              <a:rPr lang="en-US" sz="2000">
                <a:latin typeface="Times New Roman" pitchFamily="-1" charset="0"/>
              </a:rPr>
              <a:t>  B. Nuisance variables</a:t>
            </a:r>
            <a:endParaRPr lang="en-US" sz="1800">
              <a:latin typeface="Times New Roman" pitchFamily="-1" charset="0"/>
            </a:endParaRPr>
          </a:p>
          <a:p>
            <a:pPr lvl="1">
              <a:buClr>
                <a:schemeClr val="tx1"/>
              </a:buClr>
              <a:buFont typeface="Wingdings 3" pitchFamily="-1" charset="2"/>
              <a:buNone/>
            </a:pPr>
            <a:r>
              <a:rPr lang="en-US" sz="2000">
                <a:latin typeface="Times New Roman" pitchFamily="-1" charset="0"/>
              </a:rPr>
              <a:t>  C. Between-subjects vs. within-subjects designs</a:t>
            </a:r>
          </a:p>
          <a:p>
            <a:pPr lvl="1">
              <a:buClr>
                <a:schemeClr val="tx1"/>
              </a:buClr>
              <a:buFont typeface="Wingdings 3" pitchFamily="-1" charset="2"/>
              <a:buNone/>
            </a:pPr>
            <a:r>
              <a:rPr lang="en-US" sz="2000">
                <a:latin typeface="Times New Roman" pitchFamily="-1" charset="0"/>
              </a:rPr>
              <a:t>  D. Estimating sensitivity</a:t>
            </a:r>
          </a:p>
          <a:p>
            <a:pPr lvl="1">
              <a:buClr>
                <a:schemeClr val="tx1"/>
              </a:buClr>
              <a:buFont typeface="Wingdings 3" pitchFamily="-1" charset="2"/>
              <a:buNone/>
            </a:pPr>
            <a:r>
              <a:rPr lang="en-US" sz="2000">
                <a:latin typeface="Times New Roman" pitchFamily="-1" charset="0"/>
              </a:rPr>
              <a:t>  E. Factorial designs</a:t>
            </a:r>
          </a:p>
          <a:p>
            <a:pPr lvl="1">
              <a:buClr>
                <a:schemeClr val="tx1"/>
              </a:buClr>
              <a:buFont typeface="Wingdings 3" pitchFamily="-1" charset="2"/>
              <a:buNone/>
            </a:pPr>
            <a:r>
              <a:rPr lang="en-US" sz="2000">
                <a:latin typeface="Times New Roman" pitchFamily="-1" charset="0"/>
              </a:rPr>
              <a:t>  F. Caveats</a:t>
            </a:r>
          </a:p>
        </p:txBody>
      </p:sp>
      <p:sp>
        <p:nvSpPr>
          <p:cNvPr id="49156" name="Rectangle 4"/>
          <p:cNvSpPr>
            <a:spLocks noGrp="1" noChangeArrowheads="1"/>
          </p:cNvSpPr>
          <p:nvPr>
            <p:ph type="body" sz="half" idx="2"/>
          </p:nvPr>
        </p:nvSpPr>
        <p:spPr>
          <a:xfrm>
            <a:off x="4648200" y="1981200"/>
            <a:ext cx="3962400" cy="4114800"/>
          </a:xfrm>
        </p:spPr>
        <p:txBody>
          <a:bodyPr/>
          <a:lstStyle/>
          <a:p>
            <a:pPr>
              <a:buClr>
                <a:schemeClr val="tx1"/>
              </a:buClr>
              <a:buFontTx/>
              <a:buNone/>
            </a:pPr>
            <a:r>
              <a:rPr lang="en-US">
                <a:latin typeface="Times New Roman" pitchFamily="-1" charset="0"/>
              </a:rPr>
              <a:t>II. Running Experiments</a:t>
            </a:r>
          </a:p>
          <a:p>
            <a:pPr lvl="1">
              <a:buClr>
                <a:schemeClr val="tx1"/>
              </a:buClr>
              <a:buFont typeface="Wingdings 3" pitchFamily="-1" charset="2"/>
              <a:buNone/>
            </a:pPr>
            <a:r>
              <a:rPr lang="en-US" sz="2000">
                <a:latin typeface="Times New Roman" pitchFamily="-1" charset="0"/>
              </a:rPr>
              <a:t>  A. Participants</a:t>
            </a:r>
          </a:p>
          <a:p>
            <a:pPr lvl="1">
              <a:buClr>
                <a:schemeClr val="tx1"/>
              </a:buClr>
              <a:buFont typeface="Wingdings 3" pitchFamily="-1" charset="2"/>
              <a:buNone/>
            </a:pPr>
            <a:r>
              <a:rPr lang="en-US" sz="2000">
                <a:latin typeface="Times New Roman" pitchFamily="-1" charset="0"/>
              </a:rPr>
              <a:t>  B. Controlling the environment</a:t>
            </a:r>
          </a:p>
          <a:p>
            <a:pPr lvl="1">
              <a:buClr>
                <a:schemeClr val="tx1"/>
              </a:buClr>
              <a:buFont typeface="Wingdings 3" pitchFamily="-1" charset="2"/>
              <a:buNone/>
            </a:pPr>
            <a:r>
              <a:rPr lang="en-US" sz="2000">
                <a:latin typeface="Times New Roman" pitchFamily="-1" charset="0"/>
              </a:rPr>
              <a:t>  C. Recording data</a:t>
            </a:r>
          </a:p>
          <a:p>
            <a:pPr>
              <a:buClr>
                <a:schemeClr val="tx1"/>
              </a:buClr>
              <a:buFontTx/>
              <a:buNone/>
            </a:pPr>
            <a:r>
              <a:rPr lang="en-US">
                <a:latin typeface="Times New Roman" pitchFamily="-1" charset="0"/>
              </a:rPr>
              <a:t>III. Experiment Analysis</a:t>
            </a:r>
          </a:p>
          <a:p>
            <a:pPr lvl="1">
              <a:buClr>
                <a:schemeClr val="tx1"/>
              </a:buClr>
              <a:buFont typeface="Wingdings 3" pitchFamily="-1" charset="2"/>
              <a:buNone/>
            </a:pPr>
            <a:r>
              <a:rPr lang="en-US" sz="2000" b="1">
                <a:solidFill>
                  <a:srgbClr val="FF0000"/>
                </a:solidFill>
                <a:latin typeface="Times New Roman" pitchFamily="-1" charset="0"/>
              </a:rPr>
              <a:t>  A. Means and variance</a:t>
            </a:r>
            <a:endParaRPr lang="en-US" sz="2000">
              <a:latin typeface="Times New Roman" pitchFamily="-1" charset="0"/>
            </a:endParaRPr>
          </a:p>
          <a:p>
            <a:pPr lvl="1">
              <a:buClr>
                <a:schemeClr val="tx1"/>
              </a:buClr>
              <a:buFont typeface="Wingdings 3" pitchFamily="-1" charset="2"/>
              <a:buNone/>
            </a:pPr>
            <a:r>
              <a:rPr lang="en-US" sz="2000">
                <a:latin typeface="Times New Roman" pitchFamily="-1" charset="0"/>
              </a:rPr>
              <a:t>  B. Statistical tests</a:t>
            </a:r>
          </a:p>
          <a:p>
            <a:pPr lvl="1">
              <a:buClr>
                <a:schemeClr val="tx1"/>
              </a:buClr>
              <a:buFont typeface="Wingdings 3" pitchFamily="-1" charset="2"/>
              <a:buNone/>
            </a:pPr>
            <a:r>
              <a:rPr lang="en-US" sz="2000">
                <a:latin typeface="Times New Roman" pitchFamily="-1" charset="0"/>
              </a:rPr>
              <a:t> C. ANOVA</a:t>
            </a:r>
          </a:p>
          <a:p>
            <a:pPr lvl="1">
              <a:buClr>
                <a:schemeClr val="tx1"/>
              </a:buClr>
              <a:buFont typeface="Wingdings 3" pitchFamily="-1" charset="2"/>
              <a:buNone/>
            </a:pPr>
            <a:r>
              <a:rPr lang="en-US" sz="2000">
                <a:latin typeface="Times New Roman" pitchFamily="-1" charset="0"/>
              </a:rPr>
              <a:t>  D. Explained variance</a:t>
            </a:r>
          </a:p>
          <a:p>
            <a:pPr>
              <a:buClr>
                <a:schemeClr val="tx1"/>
              </a:buClr>
              <a:buFontTx/>
              <a:buNone/>
            </a:pPr>
            <a:r>
              <a:rPr lang="en-US" sz="2400">
                <a:latin typeface="Times New Roman" pitchFamily="-1" charset="0"/>
              </a:rPr>
              <a:t>IV. Summary</a:t>
            </a:r>
          </a:p>
        </p:txBody>
      </p:sp>
    </p:spTree>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26 June 2007</a:t>
            </a:r>
          </a:p>
        </p:txBody>
      </p:sp>
      <p:sp>
        <p:nvSpPr>
          <p:cNvPr id="5" name="Footer Placeholder 4"/>
          <p:cNvSpPr>
            <a:spLocks noGrp="1"/>
          </p:cNvSpPr>
          <p:nvPr>
            <p:ph type="ftr" sz="quarter" idx="11"/>
          </p:nvPr>
        </p:nvSpPr>
        <p:spPr/>
        <p:txBody>
          <a:bodyPr/>
          <a:lstStyle/>
          <a:p>
            <a:r>
              <a:rPr lang="en-US"/>
              <a:t>UM-07 tutorial 3: Chin </a:t>
            </a:r>
          </a:p>
        </p:txBody>
      </p:sp>
      <p:sp>
        <p:nvSpPr>
          <p:cNvPr id="6" name="Slide Number Placeholder 5"/>
          <p:cNvSpPr>
            <a:spLocks noGrp="1"/>
          </p:cNvSpPr>
          <p:nvPr>
            <p:ph type="sldNum" sz="quarter" idx="12"/>
          </p:nvPr>
        </p:nvSpPr>
        <p:spPr/>
        <p:txBody>
          <a:bodyPr/>
          <a:lstStyle/>
          <a:p>
            <a:fld id="{28954FF8-1360-AF4B-9986-51D02DF60578}" type="slidenum">
              <a:rPr lang="en-US"/>
              <a:pPr/>
              <a:t>65</a:t>
            </a:fld>
            <a:endParaRPr lang="en-US"/>
          </a:p>
        </p:txBody>
      </p:sp>
      <p:sp>
        <p:nvSpPr>
          <p:cNvPr id="68610" name="Rectangle 2"/>
          <p:cNvSpPr>
            <a:spLocks noGrp="1" noChangeArrowheads="1"/>
          </p:cNvSpPr>
          <p:nvPr>
            <p:ph type="title"/>
          </p:nvPr>
        </p:nvSpPr>
        <p:spPr/>
        <p:txBody>
          <a:bodyPr/>
          <a:lstStyle/>
          <a:p>
            <a:r>
              <a:rPr lang="en-US">
                <a:latin typeface="Times New Roman" pitchFamily="-1" charset="0"/>
              </a:rPr>
              <a:t>Experiment Analysis</a:t>
            </a:r>
          </a:p>
        </p:txBody>
      </p:sp>
      <p:sp>
        <p:nvSpPr>
          <p:cNvPr id="68611" name="Rectangle 3"/>
          <p:cNvSpPr>
            <a:spLocks noGrp="1" noChangeArrowheads="1"/>
          </p:cNvSpPr>
          <p:nvPr>
            <p:ph type="body" idx="1"/>
          </p:nvPr>
        </p:nvSpPr>
        <p:spPr>
          <a:xfrm>
            <a:off x="685800" y="1981200"/>
            <a:ext cx="8001000" cy="4114800"/>
          </a:xfrm>
        </p:spPr>
        <p:txBody>
          <a:bodyPr/>
          <a:lstStyle/>
          <a:p>
            <a:pPr>
              <a:lnSpc>
                <a:spcPct val="180000"/>
              </a:lnSpc>
            </a:pPr>
            <a:r>
              <a:rPr lang="en-US">
                <a:latin typeface="Times New Roman" pitchFamily="-1" charset="0"/>
              </a:rPr>
              <a:t>The simplest experiment has:</a:t>
            </a:r>
          </a:p>
          <a:p>
            <a:pPr lvl="1">
              <a:lnSpc>
                <a:spcPct val="180000"/>
              </a:lnSpc>
              <a:buClr>
                <a:schemeClr val="accent2"/>
              </a:buClr>
            </a:pPr>
            <a:r>
              <a:rPr lang="en-US">
                <a:latin typeface="Times New Roman" pitchFamily="-1" charset="0"/>
              </a:rPr>
              <a:t> One independent variable w. 2 values (with/without UM)</a:t>
            </a:r>
          </a:p>
          <a:p>
            <a:pPr lvl="1">
              <a:lnSpc>
                <a:spcPct val="180000"/>
              </a:lnSpc>
              <a:buClr>
                <a:schemeClr val="accent2"/>
              </a:buClr>
            </a:pPr>
            <a:r>
              <a:rPr lang="en-US">
                <a:latin typeface="Times New Roman" pitchFamily="-1" charset="0"/>
              </a:rPr>
              <a:t>Same # of participants  in each group (with/without UM)</a:t>
            </a:r>
          </a:p>
          <a:p>
            <a:pPr lvl="1">
              <a:lnSpc>
                <a:spcPct val="180000"/>
              </a:lnSpc>
              <a:buClr>
                <a:schemeClr val="accent2"/>
              </a:buClr>
            </a:pPr>
            <a:r>
              <a:rPr lang="en-US">
                <a:latin typeface="Times New Roman" pitchFamily="-1" charset="0"/>
              </a:rPr>
              <a:t>One dependent variable (e.g., task quality)</a:t>
            </a:r>
          </a:p>
          <a:p>
            <a:pPr lvl="1">
              <a:lnSpc>
                <a:spcPct val="180000"/>
              </a:lnSpc>
              <a:buClr>
                <a:schemeClr val="accent2"/>
              </a:buClr>
            </a:pPr>
            <a:r>
              <a:rPr lang="en-US">
                <a:latin typeface="Times New Roman" pitchFamily="-1" charset="0"/>
              </a:rPr>
              <a:t> Analyze more dependent variables as if new experiment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animEffect transition="in" filter="wipe(left)">
                                      <p:cBhvr>
                                        <p:cTn id="7" dur="500"/>
                                        <p:tgtEl>
                                          <p:spTgt spid="686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8611">
                                            <p:txEl>
                                              <p:pRg st="1" end="1"/>
                                            </p:txEl>
                                          </p:spTgt>
                                        </p:tgtEl>
                                        <p:attrNameLst>
                                          <p:attrName>style.visibility</p:attrName>
                                        </p:attrNameLst>
                                      </p:cBhvr>
                                      <p:to>
                                        <p:strVal val="visible"/>
                                      </p:to>
                                    </p:set>
                                    <p:animEffect transition="in" filter="wipe(left)">
                                      <p:cBhvr>
                                        <p:cTn id="12" dur="500"/>
                                        <p:tgtEl>
                                          <p:spTgt spid="686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8611">
                                            <p:txEl>
                                              <p:pRg st="2" end="2"/>
                                            </p:txEl>
                                          </p:spTgt>
                                        </p:tgtEl>
                                        <p:attrNameLst>
                                          <p:attrName>style.visibility</p:attrName>
                                        </p:attrNameLst>
                                      </p:cBhvr>
                                      <p:to>
                                        <p:strVal val="visible"/>
                                      </p:to>
                                    </p:set>
                                    <p:animEffect transition="in" filter="wipe(left)">
                                      <p:cBhvr>
                                        <p:cTn id="17" dur="500"/>
                                        <p:tgtEl>
                                          <p:spTgt spid="686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8611">
                                            <p:txEl>
                                              <p:pRg st="3" end="3"/>
                                            </p:txEl>
                                          </p:spTgt>
                                        </p:tgtEl>
                                        <p:attrNameLst>
                                          <p:attrName>style.visibility</p:attrName>
                                        </p:attrNameLst>
                                      </p:cBhvr>
                                      <p:to>
                                        <p:strVal val="visible"/>
                                      </p:to>
                                    </p:set>
                                    <p:animEffect transition="in" filter="wipe(left)">
                                      <p:cBhvr>
                                        <p:cTn id="22" dur="500"/>
                                        <p:tgtEl>
                                          <p:spTgt spid="6861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8611">
                                            <p:txEl>
                                              <p:pRg st="4" end="4"/>
                                            </p:txEl>
                                          </p:spTgt>
                                        </p:tgtEl>
                                        <p:attrNameLst>
                                          <p:attrName>style.visibility</p:attrName>
                                        </p:attrNameLst>
                                      </p:cBhvr>
                                      <p:to>
                                        <p:strVal val="visible"/>
                                      </p:to>
                                    </p:set>
                                    <p:animEffect transition="in" filter="wipe(left)">
                                      <p:cBhvr>
                                        <p:cTn id="27" dur="500"/>
                                        <p:tgtEl>
                                          <p:spTgt spid="686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autoUpdateAnimBg="0"/>
    </p:bldLst>
  </p:timing>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26 June 2007</a:t>
            </a:r>
          </a:p>
        </p:txBody>
      </p:sp>
      <p:sp>
        <p:nvSpPr>
          <p:cNvPr id="5" name="Footer Placeholder 4"/>
          <p:cNvSpPr>
            <a:spLocks noGrp="1"/>
          </p:cNvSpPr>
          <p:nvPr>
            <p:ph type="ftr" sz="quarter" idx="11"/>
          </p:nvPr>
        </p:nvSpPr>
        <p:spPr/>
        <p:txBody>
          <a:bodyPr/>
          <a:lstStyle/>
          <a:p>
            <a:r>
              <a:rPr lang="en-US"/>
              <a:t>UM-07 tutorial 3: Chin </a:t>
            </a:r>
          </a:p>
        </p:txBody>
      </p:sp>
      <p:sp>
        <p:nvSpPr>
          <p:cNvPr id="6" name="Slide Number Placeholder 5"/>
          <p:cNvSpPr>
            <a:spLocks noGrp="1"/>
          </p:cNvSpPr>
          <p:nvPr>
            <p:ph type="sldNum" sz="quarter" idx="12"/>
          </p:nvPr>
        </p:nvSpPr>
        <p:spPr/>
        <p:txBody>
          <a:bodyPr/>
          <a:lstStyle/>
          <a:p>
            <a:fld id="{8FC66A38-5DA7-4D4F-A1D2-40DC6C649B50}" type="slidenum">
              <a:rPr lang="en-US"/>
              <a:pPr/>
              <a:t>66</a:t>
            </a:fld>
            <a:endParaRPr lang="en-US"/>
          </a:p>
        </p:txBody>
      </p:sp>
      <p:sp>
        <p:nvSpPr>
          <p:cNvPr id="121858" name="Rectangle 2"/>
          <p:cNvSpPr>
            <a:spLocks noGrp="1" noChangeArrowheads="1"/>
          </p:cNvSpPr>
          <p:nvPr>
            <p:ph type="title"/>
          </p:nvPr>
        </p:nvSpPr>
        <p:spPr/>
        <p:txBody>
          <a:bodyPr/>
          <a:lstStyle/>
          <a:p>
            <a:r>
              <a:rPr lang="en-US">
                <a:latin typeface="Times New Roman" pitchFamily="-1" charset="0"/>
              </a:rPr>
              <a:t>Sample Dependent Variables</a:t>
            </a:r>
          </a:p>
        </p:txBody>
      </p:sp>
      <p:sp>
        <p:nvSpPr>
          <p:cNvPr id="121859" name="Rectangle 3"/>
          <p:cNvSpPr>
            <a:spLocks noGrp="1" noChangeArrowheads="1"/>
          </p:cNvSpPr>
          <p:nvPr>
            <p:ph type="body" idx="1"/>
          </p:nvPr>
        </p:nvSpPr>
        <p:spPr/>
        <p:txBody>
          <a:bodyPr/>
          <a:lstStyle/>
          <a:p>
            <a:r>
              <a:rPr lang="en-US">
                <a:latin typeface="Times New Roman" pitchFamily="-1" charset="0"/>
              </a:rPr>
              <a:t>Subjective evaluation of the system</a:t>
            </a:r>
          </a:p>
          <a:p>
            <a:pPr lvl="1">
              <a:buClr>
                <a:schemeClr val="accent2"/>
              </a:buClr>
            </a:pPr>
            <a:r>
              <a:rPr lang="en-US">
                <a:latin typeface="Times New Roman" pitchFamily="-1" charset="0"/>
              </a:rPr>
              <a:t>Likert scale of 1 to 7 reduces biases of 1-5/1-10 scales</a:t>
            </a:r>
          </a:p>
          <a:p>
            <a:r>
              <a:rPr lang="en-US">
                <a:latin typeface="Times New Roman" pitchFamily="-1" charset="0"/>
              </a:rPr>
              <a:t>Task speed</a:t>
            </a:r>
          </a:p>
          <a:p>
            <a:r>
              <a:rPr lang="en-US">
                <a:latin typeface="Times New Roman" pitchFamily="-1" charset="0"/>
              </a:rPr>
              <a:t>Task quality (e.g., accuracy)</a:t>
            </a:r>
          </a:p>
          <a:p>
            <a:r>
              <a:rPr lang="en-US">
                <a:latin typeface="Times New Roman" pitchFamily="-1" charset="0"/>
              </a:rPr>
              <a:t>Pupil dilation</a:t>
            </a:r>
          </a:p>
          <a:p>
            <a:pPr lvl="1">
              <a:buClr>
                <a:schemeClr val="accent2"/>
              </a:buClr>
            </a:pPr>
            <a:r>
              <a:rPr lang="en-US">
                <a:latin typeface="Times New Roman" pitchFamily="-1" charset="0"/>
              </a:rPr>
              <a:t>Shown to be correlated with cognitive load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1859">
                                            <p:txEl>
                                              <p:pRg st="0" end="0"/>
                                            </p:txEl>
                                          </p:spTgt>
                                        </p:tgtEl>
                                        <p:attrNameLst>
                                          <p:attrName>style.visibility</p:attrName>
                                        </p:attrNameLst>
                                      </p:cBhvr>
                                      <p:to>
                                        <p:strVal val="visible"/>
                                      </p:to>
                                    </p:set>
                                    <p:animEffect transition="in" filter="wipe(left)">
                                      <p:cBhvr>
                                        <p:cTn id="7" dur="500"/>
                                        <p:tgtEl>
                                          <p:spTgt spid="1218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1859">
                                            <p:txEl>
                                              <p:pRg st="1" end="1"/>
                                            </p:txEl>
                                          </p:spTgt>
                                        </p:tgtEl>
                                        <p:attrNameLst>
                                          <p:attrName>style.visibility</p:attrName>
                                        </p:attrNameLst>
                                      </p:cBhvr>
                                      <p:to>
                                        <p:strVal val="visible"/>
                                      </p:to>
                                    </p:set>
                                    <p:animEffect transition="in" filter="wipe(left)">
                                      <p:cBhvr>
                                        <p:cTn id="12" dur="500"/>
                                        <p:tgtEl>
                                          <p:spTgt spid="1218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1859">
                                            <p:txEl>
                                              <p:pRg st="2" end="2"/>
                                            </p:txEl>
                                          </p:spTgt>
                                        </p:tgtEl>
                                        <p:attrNameLst>
                                          <p:attrName>style.visibility</p:attrName>
                                        </p:attrNameLst>
                                      </p:cBhvr>
                                      <p:to>
                                        <p:strVal val="visible"/>
                                      </p:to>
                                    </p:set>
                                    <p:animEffect transition="in" filter="wipe(left)">
                                      <p:cBhvr>
                                        <p:cTn id="17" dur="500"/>
                                        <p:tgtEl>
                                          <p:spTgt spid="12185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1859">
                                            <p:txEl>
                                              <p:pRg st="3" end="3"/>
                                            </p:txEl>
                                          </p:spTgt>
                                        </p:tgtEl>
                                        <p:attrNameLst>
                                          <p:attrName>style.visibility</p:attrName>
                                        </p:attrNameLst>
                                      </p:cBhvr>
                                      <p:to>
                                        <p:strVal val="visible"/>
                                      </p:to>
                                    </p:set>
                                    <p:animEffect transition="in" filter="wipe(left)">
                                      <p:cBhvr>
                                        <p:cTn id="22" dur="500"/>
                                        <p:tgtEl>
                                          <p:spTgt spid="12185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21859">
                                            <p:txEl>
                                              <p:pRg st="4" end="4"/>
                                            </p:txEl>
                                          </p:spTgt>
                                        </p:tgtEl>
                                        <p:attrNameLst>
                                          <p:attrName>style.visibility</p:attrName>
                                        </p:attrNameLst>
                                      </p:cBhvr>
                                      <p:to>
                                        <p:strVal val="visible"/>
                                      </p:to>
                                    </p:set>
                                    <p:animEffect transition="in" filter="wipe(left)">
                                      <p:cBhvr>
                                        <p:cTn id="27" dur="500"/>
                                        <p:tgtEl>
                                          <p:spTgt spid="12185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21859">
                                            <p:txEl>
                                              <p:pRg st="5" end="5"/>
                                            </p:txEl>
                                          </p:spTgt>
                                        </p:tgtEl>
                                        <p:attrNameLst>
                                          <p:attrName>style.visibility</p:attrName>
                                        </p:attrNameLst>
                                      </p:cBhvr>
                                      <p:to>
                                        <p:strVal val="visible"/>
                                      </p:to>
                                    </p:set>
                                    <p:animEffect transition="in" filter="wipe(left)">
                                      <p:cBhvr>
                                        <p:cTn id="32" dur="500"/>
                                        <p:tgtEl>
                                          <p:spTgt spid="12185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59" grpId="0" build="p" autoUpdateAnimBg="0"/>
    </p:bldLst>
  </p:timing>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26 June 2007</a:t>
            </a:r>
          </a:p>
        </p:txBody>
      </p:sp>
      <p:sp>
        <p:nvSpPr>
          <p:cNvPr id="5" name="Footer Placeholder 4"/>
          <p:cNvSpPr>
            <a:spLocks noGrp="1"/>
          </p:cNvSpPr>
          <p:nvPr>
            <p:ph type="ftr" sz="quarter" idx="11"/>
          </p:nvPr>
        </p:nvSpPr>
        <p:spPr/>
        <p:txBody>
          <a:bodyPr/>
          <a:lstStyle/>
          <a:p>
            <a:r>
              <a:rPr lang="en-US"/>
              <a:t>UM-07 tutorial 3: Chin </a:t>
            </a:r>
          </a:p>
        </p:txBody>
      </p:sp>
      <p:sp>
        <p:nvSpPr>
          <p:cNvPr id="6" name="Slide Number Placeholder 5"/>
          <p:cNvSpPr>
            <a:spLocks noGrp="1"/>
          </p:cNvSpPr>
          <p:nvPr>
            <p:ph type="sldNum" sz="quarter" idx="12"/>
          </p:nvPr>
        </p:nvSpPr>
        <p:spPr/>
        <p:txBody>
          <a:bodyPr/>
          <a:lstStyle/>
          <a:p>
            <a:fld id="{6EE7964F-5B29-1040-A6FC-847A27A7F8BB}" type="slidenum">
              <a:rPr lang="en-US"/>
              <a:pPr/>
              <a:t>67</a:t>
            </a:fld>
            <a:endParaRPr lang="en-US"/>
          </a:p>
        </p:txBody>
      </p:sp>
      <p:sp>
        <p:nvSpPr>
          <p:cNvPr id="103426" name="Rectangle 2"/>
          <p:cNvSpPr>
            <a:spLocks noGrp="1" noChangeArrowheads="1"/>
          </p:cNvSpPr>
          <p:nvPr>
            <p:ph type="title"/>
          </p:nvPr>
        </p:nvSpPr>
        <p:spPr/>
        <p:txBody>
          <a:bodyPr/>
          <a:lstStyle/>
          <a:p>
            <a:r>
              <a:rPr lang="en-US">
                <a:latin typeface="Times New Roman" pitchFamily="-1" charset="0"/>
              </a:rPr>
              <a:t>Mean and Variance</a:t>
            </a:r>
          </a:p>
        </p:txBody>
      </p:sp>
      <p:sp>
        <p:nvSpPr>
          <p:cNvPr id="103427" name="Rectangle 3"/>
          <p:cNvSpPr>
            <a:spLocks noGrp="1" noChangeArrowheads="1"/>
          </p:cNvSpPr>
          <p:nvPr>
            <p:ph type="body" idx="1"/>
          </p:nvPr>
        </p:nvSpPr>
        <p:spPr>
          <a:xfrm>
            <a:off x="685800" y="1981200"/>
            <a:ext cx="7924800" cy="4114800"/>
          </a:xfrm>
        </p:spPr>
        <p:txBody>
          <a:bodyPr/>
          <a:lstStyle/>
          <a:p>
            <a:pPr>
              <a:lnSpc>
                <a:spcPct val="160000"/>
              </a:lnSpc>
            </a:pPr>
            <a:r>
              <a:rPr lang="en-US" i="1">
                <a:latin typeface="Times New Roman" pitchFamily="-1" charset="0"/>
              </a:rPr>
              <a:t>Mean</a:t>
            </a:r>
            <a:r>
              <a:rPr lang="en-US">
                <a:latin typeface="Times New Roman" pitchFamily="-1" charset="0"/>
              </a:rPr>
              <a:t> = average of dependent variable values</a:t>
            </a:r>
          </a:p>
          <a:p>
            <a:pPr>
              <a:lnSpc>
                <a:spcPct val="160000"/>
              </a:lnSpc>
            </a:pPr>
            <a:r>
              <a:rPr lang="en-US" i="1">
                <a:latin typeface="Times New Roman" pitchFamily="-1" charset="0"/>
              </a:rPr>
              <a:t>Variance</a:t>
            </a:r>
            <a:r>
              <a:rPr lang="en-US">
                <a:latin typeface="Times New Roman" pitchFamily="-1" charset="0"/>
              </a:rPr>
              <a:t> = average difference of values from mean</a:t>
            </a:r>
          </a:p>
          <a:p>
            <a:pPr>
              <a:lnSpc>
                <a:spcPct val="160000"/>
              </a:lnSpc>
            </a:pPr>
            <a:r>
              <a:rPr lang="en-US">
                <a:latin typeface="Times New Roman" pitchFamily="-1" charset="0"/>
              </a:rPr>
              <a:t>There are two types of variance:</a:t>
            </a:r>
          </a:p>
          <a:p>
            <a:pPr lvl="1">
              <a:lnSpc>
                <a:spcPct val="160000"/>
              </a:lnSpc>
              <a:buClr>
                <a:schemeClr val="accent2"/>
              </a:buClr>
            </a:pPr>
            <a:r>
              <a:rPr lang="en-US">
                <a:latin typeface="Times New Roman" pitchFamily="-1" charset="0"/>
              </a:rPr>
              <a:t>Between groups (due to the UM)</a:t>
            </a:r>
          </a:p>
          <a:p>
            <a:pPr lvl="1">
              <a:lnSpc>
                <a:spcPct val="160000"/>
              </a:lnSpc>
              <a:buClr>
                <a:schemeClr val="accent2"/>
              </a:buClr>
            </a:pPr>
            <a:r>
              <a:rPr lang="en-US">
                <a:latin typeface="Times New Roman" pitchFamily="-1" charset="0"/>
              </a:rPr>
              <a:t>Within groups (due to “random” fluctuations)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3427">
                                            <p:txEl>
                                              <p:pRg st="0" end="0"/>
                                            </p:txEl>
                                          </p:spTgt>
                                        </p:tgtEl>
                                        <p:attrNameLst>
                                          <p:attrName>style.visibility</p:attrName>
                                        </p:attrNameLst>
                                      </p:cBhvr>
                                      <p:to>
                                        <p:strVal val="visible"/>
                                      </p:to>
                                    </p:set>
                                    <p:animEffect transition="in" filter="wipe(left)">
                                      <p:cBhvr>
                                        <p:cTn id="7" dur="500"/>
                                        <p:tgtEl>
                                          <p:spTgt spid="1034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3427">
                                            <p:txEl>
                                              <p:pRg st="1" end="1"/>
                                            </p:txEl>
                                          </p:spTgt>
                                        </p:tgtEl>
                                        <p:attrNameLst>
                                          <p:attrName>style.visibility</p:attrName>
                                        </p:attrNameLst>
                                      </p:cBhvr>
                                      <p:to>
                                        <p:strVal val="visible"/>
                                      </p:to>
                                    </p:set>
                                    <p:animEffect transition="in" filter="wipe(left)">
                                      <p:cBhvr>
                                        <p:cTn id="12" dur="500"/>
                                        <p:tgtEl>
                                          <p:spTgt spid="10342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3427">
                                            <p:txEl>
                                              <p:pRg st="2" end="2"/>
                                            </p:txEl>
                                          </p:spTgt>
                                        </p:tgtEl>
                                        <p:attrNameLst>
                                          <p:attrName>style.visibility</p:attrName>
                                        </p:attrNameLst>
                                      </p:cBhvr>
                                      <p:to>
                                        <p:strVal val="visible"/>
                                      </p:to>
                                    </p:set>
                                    <p:animEffect transition="in" filter="wipe(left)">
                                      <p:cBhvr>
                                        <p:cTn id="17" dur="500"/>
                                        <p:tgtEl>
                                          <p:spTgt spid="10342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3427">
                                            <p:txEl>
                                              <p:pRg st="3" end="3"/>
                                            </p:txEl>
                                          </p:spTgt>
                                        </p:tgtEl>
                                        <p:attrNameLst>
                                          <p:attrName>style.visibility</p:attrName>
                                        </p:attrNameLst>
                                      </p:cBhvr>
                                      <p:to>
                                        <p:strVal val="visible"/>
                                      </p:to>
                                    </p:set>
                                    <p:animEffect transition="in" filter="wipe(left)">
                                      <p:cBhvr>
                                        <p:cTn id="22" dur="500"/>
                                        <p:tgtEl>
                                          <p:spTgt spid="10342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3427">
                                            <p:txEl>
                                              <p:pRg st="4" end="4"/>
                                            </p:txEl>
                                          </p:spTgt>
                                        </p:tgtEl>
                                        <p:attrNameLst>
                                          <p:attrName>style.visibility</p:attrName>
                                        </p:attrNameLst>
                                      </p:cBhvr>
                                      <p:to>
                                        <p:strVal val="visible"/>
                                      </p:to>
                                    </p:set>
                                    <p:animEffect transition="in" filter="wipe(left)">
                                      <p:cBhvr>
                                        <p:cTn id="27" dur="500"/>
                                        <p:tgtEl>
                                          <p:spTgt spid="1034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7" grpId="0" build="p" autoUpdateAnimBg="0"/>
    </p:bldLst>
  </p:timing>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26 June 2007</a:t>
            </a:r>
          </a:p>
        </p:txBody>
      </p:sp>
      <p:sp>
        <p:nvSpPr>
          <p:cNvPr id="5" name="Footer Placeholder 4"/>
          <p:cNvSpPr>
            <a:spLocks noGrp="1"/>
          </p:cNvSpPr>
          <p:nvPr>
            <p:ph type="ftr" sz="quarter" idx="11"/>
          </p:nvPr>
        </p:nvSpPr>
        <p:spPr/>
        <p:txBody>
          <a:bodyPr/>
          <a:lstStyle/>
          <a:p>
            <a:r>
              <a:rPr lang="en-US"/>
              <a:t>UM-07 tutorial 3: Chin </a:t>
            </a:r>
          </a:p>
        </p:txBody>
      </p:sp>
      <p:sp>
        <p:nvSpPr>
          <p:cNvPr id="6" name="Slide Number Placeholder 5"/>
          <p:cNvSpPr>
            <a:spLocks noGrp="1"/>
          </p:cNvSpPr>
          <p:nvPr>
            <p:ph type="sldNum" sz="quarter" idx="12"/>
          </p:nvPr>
        </p:nvSpPr>
        <p:spPr/>
        <p:txBody>
          <a:bodyPr/>
          <a:lstStyle/>
          <a:p>
            <a:fld id="{A2209398-98C5-3A4F-95CC-676C721B8CD9}" type="slidenum">
              <a:rPr lang="en-US"/>
              <a:pPr/>
              <a:t>68</a:t>
            </a:fld>
            <a:endParaRPr lang="en-US"/>
          </a:p>
        </p:txBody>
      </p:sp>
      <p:sp>
        <p:nvSpPr>
          <p:cNvPr id="102402" name="Rectangle 2"/>
          <p:cNvSpPr>
            <a:spLocks noGrp="1" noChangeArrowheads="1"/>
          </p:cNvSpPr>
          <p:nvPr>
            <p:ph type="title"/>
          </p:nvPr>
        </p:nvSpPr>
        <p:spPr/>
        <p:txBody>
          <a:bodyPr/>
          <a:lstStyle/>
          <a:p>
            <a:r>
              <a:rPr lang="en-US">
                <a:latin typeface="Times New Roman" pitchFamily="-1" charset="0"/>
              </a:rPr>
              <a:t>Null Hypothesis</a:t>
            </a:r>
          </a:p>
        </p:txBody>
      </p:sp>
      <p:sp>
        <p:nvSpPr>
          <p:cNvPr id="102403" name="Rectangle 3"/>
          <p:cNvSpPr>
            <a:spLocks noGrp="1" noChangeArrowheads="1"/>
          </p:cNvSpPr>
          <p:nvPr>
            <p:ph type="body" idx="1"/>
          </p:nvPr>
        </p:nvSpPr>
        <p:spPr/>
        <p:txBody>
          <a:bodyPr/>
          <a:lstStyle/>
          <a:p>
            <a:r>
              <a:rPr lang="en-US">
                <a:latin typeface="Times New Roman" pitchFamily="-1" charset="0"/>
              </a:rPr>
              <a:t>Conjecture that the independent variable (e.g. UM/no UM) makes no difference in the dependent variable(s) values</a:t>
            </a:r>
          </a:p>
          <a:p>
            <a:r>
              <a:rPr lang="en-US">
                <a:latin typeface="Times New Roman" pitchFamily="-1" charset="0"/>
              </a:rPr>
              <a:t>Rejecting the null hypothesis depends on computing the likelihood that the difference in the means of the groups is not due to natural variations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2403">
                                            <p:txEl>
                                              <p:pRg st="0" end="0"/>
                                            </p:txEl>
                                          </p:spTgt>
                                        </p:tgtEl>
                                        <p:attrNameLst>
                                          <p:attrName>style.visibility</p:attrName>
                                        </p:attrNameLst>
                                      </p:cBhvr>
                                      <p:to>
                                        <p:strVal val="visible"/>
                                      </p:to>
                                    </p:set>
                                    <p:animEffect transition="in" filter="wipe(left)">
                                      <p:cBhvr>
                                        <p:cTn id="7" dur="500"/>
                                        <p:tgtEl>
                                          <p:spTgt spid="1024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2403">
                                            <p:txEl>
                                              <p:pRg st="1" end="1"/>
                                            </p:txEl>
                                          </p:spTgt>
                                        </p:tgtEl>
                                        <p:attrNameLst>
                                          <p:attrName>style.visibility</p:attrName>
                                        </p:attrNameLst>
                                      </p:cBhvr>
                                      <p:to>
                                        <p:strVal val="visible"/>
                                      </p:to>
                                    </p:set>
                                    <p:animEffect transition="in" filter="wipe(left)">
                                      <p:cBhvr>
                                        <p:cTn id="12" dur="500"/>
                                        <p:tgtEl>
                                          <p:spTgt spid="10240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3" grpId="0" build="p" autoUpdateAnimBg="0"/>
    </p:bldLst>
  </p:timing>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26 June 2007</a:t>
            </a:r>
          </a:p>
        </p:txBody>
      </p:sp>
      <p:sp>
        <p:nvSpPr>
          <p:cNvPr id="5" name="Footer Placeholder 4"/>
          <p:cNvSpPr>
            <a:spLocks noGrp="1"/>
          </p:cNvSpPr>
          <p:nvPr>
            <p:ph type="ftr" sz="quarter" idx="11"/>
          </p:nvPr>
        </p:nvSpPr>
        <p:spPr/>
        <p:txBody>
          <a:bodyPr/>
          <a:lstStyle/>
          <a:p>
            <a:r>
              <a:rPr lang="en-US"/>
              <a:t>UM-07 tutorial 3: Chin </a:t>
            </a:r>
          </a:p>
        </p:txBody>
      </p:sp>
      <p:sp>
        <p:nvSpPr>
          <p:cNvPr id="6" name="Slide Number Placeholder 5"/>
          <p:cNvSpPr>
            <a:spLocks noGrp="1"/>
          </p:cNvSpPr>
          <p:nvPr>
            <p:ph type="sldNum" sz="quarter" idx="12"/>
          </p:nvPr>
        </p:nvSpPr>
        <p:spPr/>
        <p:txBody>
          <a:bodyPr/>
          <a:lstStyle/>
          <a:p>
            <a:fld id="{06640F4F-2998-F942-A803-92534AC3AB53}" type="slidenum">
              <a:rPr lang="en-US"/>
              <a:pPr/>
              <a:t>69</a:t>
            </a:fld>
            <a:endParaRPr lang="en-US"/>
          </a:p>
        </p:txBody>
      </p:sp>
      <p:sp>
        <p:nvSpPr>
          <p:cNvPr id="108546" name="Rectangle 2"/>
          <p:cNvSpPr>
            <a:spLocks noGrp="1" noChangeArrowheads="1"/>
          </p:cNvSpPr>
          <p:nvPr>
            <p:ph type="title"/>
          </p:nvPr>
        </p:nvSpPr>
        <p:spPr/>
        <p:txBody>
          <a:bodyPr/>
          <a:lstStyle/>
          <a:p>
            <a:r>
              <a:rPr lang="en-US">
                <a:latin typeface="Times New Roman" pitchFamily="-1" charset="0"/>
              </a:rPr>
              <a:t>Why Analysis?</a:t>
            </a:r>
          </a:p>
        </p:txBody>
      </p:sp>
      <p:sp>
        <p:nvSpPr>
          <p:cNvPr id="108547" name="Rectangle 3"/>
          <p:cNvSpPr>
            <a:spLocks noGrp="1" noChangeArrowheads="1"/>
          </p:cNvSpPr>
          <p:nvPr>
            <p:ph type="body" idx="1"/>
          </p:nvPr>
        </p:nvSpPr>
        <p:spPr/>
        <p:txBody>
          <a:bodyPr/>
          <a:lstStyle/>
          <a:p>
            <a:pPr>
              <a:lnSpc>
                <a:spcPct val="150000"/>
              </a:lnSpc>
            </a:pPr>
            <a:r>
              <a:rPr lang="en-US">
                <a:latin typeface="Times New Roman" pitchFamily="-1" charset="0"/>
              </a:rPr>
              <a:t>If the means of UM differs from no UM</a:t>
            </a:r>
          </a:p>
          <a:p>
            <a:pPr lvl="1">
              <a:lnSpc>
                <a:spcPct val="150000"/>
              </a:lnSpc>
              <a:buClr>
                <a:schemeClr val="accent2"/>
              </a:buClr>
            </a:pPr>
            <a:r>
              <a:rPr lang="en-US">
                <a:latin typeface="Times New Roman" pitchFamily="-1" charset="0"/>
              </a:rPr>
              <a:t>So UM has a positive or negative effect</a:t>
            </a:r>
          </a:p>
          <a:p>
            <a:pPr>
              <a:lnSpc>
                <a:spcPct val="150000"/>
              </a:lnSpc>
            </a:pPr>
            <a:r>
              <a:rPr lang="en-US">
                <a:latin typeface="Times New Roman" pitchFamily="-1" charset="0"/>
              </a:rPr>
              <a:t>Might this be caused by random fluctuations?</a:t>
            </a:r>
          </a:p>
          <a:p>
            <a:pPr lvl="1">
              <a:lnSpc>
                <a:spcPct val="150000"/>
              </a:lnSpc>
              <a:buClr>
                <a:schemeClr val="accent2"/>
              </a:buClr>
            </a:pPr>
            <a:r>
              <a:rPr lang="en-US">
                <a:latin typeface="Times New Roman" pitchFamily="-1" charset="0"/>
              </a:rPr>
              <a:t>E.g., by chance more optimists were randomly assigned to the UM group, leading to higher subjective evaluations for the UM case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8547">
                                            <p:txEl>
                                              <p:pRg st="0" end="0"/>
                                            </p:txEl>
                                          </p:spTgt>
                                        </p:tgtEl>
                                        <p:attrNameLst>
                                          <p:attrName>style.visibility</p:attrName>
                                        </p:attrNameLst>
                                      </p:cBhvr>
                                      <p:to>
                                        <p:strVal val="visible"/>
                                      </p:to>
                                    </p:set>
                                    <p:animEffect transition="in" filter="wipe(left)">
                                      <p:cBhvr>
                                        <p:cTn id="7" dur="500"/>
                                        <p:tgtEl>
                                          <p:spTgt spid="1085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8547">
                                            <p:txEl>
                                              <p:pRg st="1" end="1"/>
                                            </p:txEl>
                                          </p:spTgt>
                                        </p:tgtEl>
                                        <p:attrNameLst>
                                          <p:attrName>style.visibility</p:attrName>
                                        </p:attrNameLst>
                                      </p:cBhvr>
                                      <p:to>
                                        <p:strVal val="visible"/>
                                      </p:to>
                                    </p:set>
                                    <p:animEffect transition="in" filter="wipe(left)">
                                      <p:cBhvr>
                                        <p:cTn id="12" dur="500"/>
                                        <p:tgtEl>
                                          <p:spTgt spid="1085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8547">
                                            <p:txEl>
                                              <p:pRg st="2" end="2"/>
                                            </p:txEl>
                                          </p:spTgt>
                                        </p:tgtEl>
                                        <p:attrNameLst>
                                          <p:attrName>style.visibility</p:attrName>
                                        </p:attrNameLst>
                                      </p:cBhvr>
                                      <p:to>
                                        <p:strVal val="visible"/>
                                      </p:to>
                                    </p:set>
                                    <p:animEffect transition="in" filter="wipe(left)">
                                      <p:cBhvr>
                                        <p:cTn id="17" dur="500"/>
                                        <p:tgtEl>
                                          <p:spTgt spid="10854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8547">
                                            <p:txEl>
                                              <p:pRg st="3" end="3"/>
                                            </p:txEl>
                                          </p:spTgt>
                                        </p:tgtEl>
                                        <p:attrNameLst>
                                          <p:attrName>style.visibility</p:attrName>
                                        </p:attrNameLst>
                                      </p:cBhvr>
                                      <p:to>
                                        <p:strVal val="visible"/>
                                      </p:to>
                                    </p:set>
                                    <p:animEffect transition="in" filter="wipe(left)">
                                      <p:cBhvr>
                                        <p:cTn id="22" dur="500"/>
                                        <p:tgtEl>
                                          <p:spTgt spid="1085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7" grpId="0" build="p" autoUpdateAnimBg="0"/>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26 June 2007</a:t>
            </a:r>
          </a:p>
        </p:txBody>
      </p:sp>
      <p:sp>
        <p:nvSpPr>
          <p:cNvPr id="5" name="Footer Placeholder 4"/>
          <p:cNvSpPr>
            <a:spLocks noGrp="1"/>
          </p:cNvSpPr>
          <p:nvPr>
            <p:ph type="ftr" sz="quarter" idx="11"/>
          </p:nvPr>
        </p:nvSpPr>
        <p:spPr/>
        <p:txBody>
          <a:bodyPr/>
          <a:lstStyle/>
          <a:p>
            <a:r>
              <a:rPr lang="en-US"/>
              <a:t>UM-07 tutorial 3: Chin </a:t>
            </a:r>
          </a:p>
        </p:txBody>
      </p:sp>
      <p:sp>
        <p:nvSpPr>
          <p:cNvPr id="6" name="Slide Number Placeholder 5"/>
          <p:cNvSpPr>
            <a:spLocks noGrp="1"/>
          </p:cNvSpPr>
          <p:nvPr>
            <p:ph type="sldNum" sz="quarter" idx="12"/>
          </p:nvPr>
        </p:nvSpPr>
        <p:spPr/>
        <p:txBody>
          <a:bodyPr/>
          <a:lstStyle/>
          <a:p>
            <a:fld id="{F87EF34E-6B9E-D54F-86AE-5AE9D10D16F0}" type="slidenum">
              <a:rPr lang="en-US"/>
              <a:pPr/>
              <a:t>7</a:t>
            </a:fld>
            <a:endParaRPr lang="en-US"/>
          </a:p>
        </p:txBody>
      </p:sp>
      <p:sp>
        <p:nvSpPr>
          <p:cNvPr id="155650" name="Rectangle 2"/>
          <p:cNvSpPr>
            <a:spLocks noGrp="1" noChangeArrowheads="1"/>
          </p:cNvSpPr>
          <p:nvPr>
            <p:ph type="title"/>
          </p:nvPr>
        </p:nvSpPr>
        <p:spPr/>
        <p:txBody>
          <a:bodyPr/>
          <a:lstStyle/>
          <a:p>
            <a:r>
              <a:rPr lang="en-US">
                <a:solidFill>
                  <a:schemeClr val="tx1"/>
                </a:solidFill>
                <a:latin typeface="Times New Roman" pitchFamily="-1" charset="0"/>
              </a:rPr>
              <a:t>Covariant Variables</a:t>
            </a:r>
          </a:p>
        </p:txBody>
      </p:sp>
      <p:sp>
        <p:nvSpPr>
          <p:cNvPr id="155651" name="Rectangle 3"/>
          <p:cNvSpPr>
            <a:spLocks noGrp="1" noChangeArrowheads="1"/>
          </p:cNvSpPr>
          <p:nvPr>
            <p:ph type="body" idx="1"/>
          </p:nvPr>
        </p:nvSpPr>
        <p:spPr/>
        <p:txBody>
          <a:bodyPr/>
          <a:lstStyle/>
          <a:p>
            <a:pPr>
              <a:lnSpc>
                <a:spcPct val="160000"/>
              </a:lnSpc>
            </a:pPr>
            <a:r>
              <a:rPr lang="en-US">
                <a:latin typeface="Times New Roman" pitchFamily="-1" charset="0"/>
              </a:rPr>
              <a:t>Concomitant variables (covariates) </a:t>
            </a:r>
          </a:p>
          <a:p>
            <a:pPr lvl="1">
              <a:lnSpc>
                <a:spcPct val="160000"/>
              </a:lnSpc>
            </a:pPr>
            <a:r>
              <a:rPr lang="en-US">
                <a:latin typeface="Times New Roman" pitchFamily="-1" charset="0"/>
              </a:rPr>
              <a:t>Not under experimental control</a:t>
            </a:r>
          </a:p>
          <a:p>
            <a:pPr lvl="1">
              <a:lnSpc>
                <a:spcPct val="160000"/>
              </a:lnSpc>
            </a:pPr>
            <a:r>
              <a:rPr lang="en-US">
                <a:latin typeface="Times New Roman" pitchFamily="-1" charset="0"/>
              </a:rPr>
              <a:t>Age, gender, socioeconomic status, education, learning styles, previous experience, prior knowledge, aptitudes</a:t>
            </a:r>
          </a:p>
          <a:p>
            <a:pPr lvl="1">
              <a:lnSpc>
                <a:spcPct val="160000"/>
              </a:lnSpc>
            </a:pPr>
            <a:r>
              <a:rPr lang="en-US">
                <a:latin typeface="Times New Roman" pitchFamily="-1" charset="0"/>
              </a:rPr>
              <a:t>Statistics: Analysis of covariance (ANCOVA)</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5651">
                                            <p:txEl>
                                              <p:pRg st="0" end="0"/>
                                            </p:txEl>
                                          </p:spTgt>
                                        </p:tgtEl>
                                        <p:attrNameLst>
                                          <p:attrName>style.visibility</p:attrName>
                                        </p:attrNameLst>
                                      </p:cBhvr>
                                      <p:to>
                                        <p:strVal val="visible"/>
                                      </p:to>
                                    </p:set>
                                    <p:animEffect transition="in" filter="wipe(left)">
                                      <p:cBhvr>
                                        <p:cTn id="7" dur="500"/>
                                        <p:tgtEl>
                                          <p:spTgt spid="1556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5651">
                                            <p:txEl>
                                              <p:pRg st="1" end="1"/>
                                            </p:txEl>
                                          </p:spTgt>
                                        </p:tgtEl>
                                        <p:attrNameLst>
                                          <p:attrName>style.visibility</p:attrName>
                                        </p:attrNameLst>
                                      </p:cBhvr>
                                      <p:to>
                                        <p:strVal val="visible"/>
                                      </p:to>
                                    </p:set>
                                    <p:animEffect transition="in" filter="wipe(left)">
                                      <p:cBhvr>
                                        <p:cTn id="12" dur="500"/>
                                        <p:tgtEl>
                                          <p:spTgt spid="15565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5651">
                                            <p:txEl>
                                              <p:pRg st="2" end="2"/>
                                            </p:txEl>
                                          </p:spTgt>
                                        </p:tgtEl>
                                        <p:attrNameLst>
                                          <p:attrName>style.visibility</p:attrName>
                                        </p:attrNameLst>
                                      </p:cBhvr>
                                      <p:to>
                                        <p:strVal val="visible"/>
                                      </p:to>
                                    </p:set>
                                    <p:animEffect transition="in" filter="wipe(left)">
                                      <p:cBhvr>
                                        <p:cTn id="17" dur="500"/>
                                        <p:tgtEl>
                                          <p:spTgt spid="15565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55651">
                                            <p:txEl>
                                              <p:pRg st="3" end="3"/>
                                            </p:txEl>
                                          </p:spTgt>
                                        </p:tgtEl>
                                        <p:attrNameLst>
                                          <p:attrName>style.visibility</p:attrName>
                                        </p:attrNameLst>
                                      </p:cBhvr>
                                      <p:to>
                                        <p:strVal val="visible"/>
                                      </p:to>
                                    </p:set>
                                    <p:animEffect transition="in" filter="wipe(left)">
                                      <p:cBhvr>
                                        <p:cTn id="22" dur="500"/>
                                        <p:tgtEl>
                                          <p:spTgt spid="1556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651" grpId="0" build="p" bldLvl="2" autoUpdateAnimBg="0"/>
    </p:bldLst>
  </p:timing>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a:t>26 June 2007</a:t>
            </a:r>
          </a:p>
        </p:txBody>
      </p:sp>
      <p:sp>
        <p:nvSpPr>
          <p:cNvPr id="6" name="Footer Placeholder 5"/>
          <p:cNvSpPr>
            <a:spLocks noGrp="1"/>
          </p:cNvSpPr>
          <p:nvPr>
            <p:ph type="ftr" sz="quarter" idx="11"/>
          </p:nvPr>
        </p:nvSpPr>
        <p:spPr/>
        <p:txBody>
          <a:bodyPr/>
          <a:lstStyle/>
          <a:p>
            <a:r>
              <a:rPr lang="en-US"/>
              <a:t>UM-07 tutorial 3: Chin </a:t>
            </a:r>
          </a:p>
        </p:txBody>
      </p:sp>
      <p:sp>
        <p:nvSpPr>
          <p:cNvPr id="7" name="Slide Number Placeholder 6"/>
          <p:cNvSpPr>
            <a:spLocks noGrp="1"/>
          </p:cNvSpPr>
          <p:nvPr>
            <p:ph type="sldNum" sz="quarter" idx="12"/>
          </p:nvPr>
        </p:nvSpPr>
        <p:spPr/>
        <p:txBody>
          <a:bodyPr/>
          <a:lstStyle/>
          <a:p>
            <a:fld id="{779226EC-21C1-7E4E-BF4E-26890875C7B0}" type="slidenum">
              <a:rPr lang="en-US"/>
              <a:pPr/>
              <a:t>70</a:t>
            </a:fld>
            <a:endParaRPr lang="en-US"/>
          </a:p>
        </p:txBody>
      </p:sp>
      <p:sp>
        <p:nvSpPr>
          <p:cNvPr id="50178" name="Rectangle 2"/>
          <p:cNvSpPr>
            <a:spLocks noGrp="1" noChangeArrowheads="1"/>
          </p:cNvSpPr>
          <p:nvPr>
            <p:ph type="title"/>
          </p:nvPr>
        </p:nvSpPr>
        <p:spPr>
          <a:noFill/>
          <a:ln/>
        </p:spPr>
        <p:txBody>
          <a:bodyPr lIns="92075" tIns="46038" rIns="92075" bIns="46038"/>
          <a:lstStyle/>
          <a:p>
            <a:r>
              <a:rPr lang="en-US">
                <a:latin typeface="Times New Roman" pitchFamily="-1" charset="0"/>
              </a:rPr>
              <a:t>Agenda</a:t>
            </a:r>
          </a:p>
        </p:txBody>
      </p:sp>
      <p:sp>
        <p:nvSpPr>
          <p:cNvPr id="50179" name="Rectangle 3"/>
          <p:cNvSpPr>
            <a:spLocks noGrp="1" noChangeArrowheads="1"/>
          </p:cNvSpPr>
          <p:nvPr>
            <p:ph type="body" sz="half" idx="1"/>
          </p:nvPr>
        </p:nvSpPr>
        <p:spPr>
          <a:noFill/>
          <a:ln/>
        </p:spPr>
        <p:txBody>
          <a:bodyPr lIns="182562" tIns="46038" rIns="182562" bIns="46038" anchor="t"/>
          <a:lstStyle/>
          <a:p>
            <a:pPr>
              <a:buClr>
                <a:schemeClr val="tx1"/>
              </a:buClr>
              <a:buFontTx/>
              <a:buNone/>
            </a:pPr>
            <a:r>
              <a:rPr lang="en-US">
                <a:latin typeface="Times New Roman" pitchFamily="-1" charset="0"/>
              </a:rPr>
              <a:t>I. Experiment Design</a:t>
            </a:r>
          </a:p>
          <a:p>
            <a:pPr lvl="1">
              <a:buClr>
                <a:schemeClr val="tx1"/>
              </a:buClr>
              <a:buFont typeface="Wingdings 3" pitchFamily="-1" charset="2"/>
              <a:buNone/>
            </a:pPr>
            <a:r>
              <a:rPr lang="en-US" sz="2000">
                <a:latin typeface="Times New Roman" pitchFamily="-1" charset="0"/>
              </a:rPr>
              <a:t>  A. Independent vs. dependent variables</a:t>
            </a:r>
            <a:endParaRPr lang="en-US" sz="1800">
              <a:latin typeface="Times New Roman" pitchFamily="-1" charset="0"/>
            </a:endParaRPr>
          </a:p>
          <a:p>
            <a:pPr lvl="1">
              <a:buClr>
                <a:schemeClr val="tx1"/>
              </a:buClr>
              <a:buFont typeface="Wingdings 3" pitchFamily="-1" charset="2"/>
              <a:buNone/>
            </a:pPr>
            <a:r>
              <a:rPr lang="en-US" sz="2000">
                <a:latin typeface="Times New Roman" pitchFamily="-1" charset="0"/>
              </a:rPr>
              <a:t>  B. Nuisance variables</a:t>
            </a:r>
            <a:endParaRPr lang="en-US" sz="1800">
              <a:latin typeface="Times New Roman" pitchFamily="-1" charset="0"/>
            </a:endParaRPr>
          </a:p>
          <a:p>
            <a:pPr lvl="1">
              <a:buClr>
                <a:schemeClr val="tx1"/>
              </a:buClr>
              <a:buFont typeface="Wingdings 3" pitchFamily="-1" charset="2"/>
              <a:buNone/>
            </a:pPr>
            <a:r>
              <a:rPr lang="en-US" sz="2000">
                <a:latin typeface="Times New Roman" pitchFamily="-1" charset="0"/>
              </a:rPr>
              <a:t>  C. Between-subjects vs. within-subjects designs</a:t>
            </a:r>
          </a:p>
          <a:p>
            <a:pPr lvl="1">
              <a:buClr>
                <a:schemeClr val="tx1"/>
              </a:buClr>
              <a:buFont typeface="Wingdings 3" pitchFamily="-1" charset="2"/>
              <a:buNone/>
            </a:pPr>
            <a:r>
              <a:rPr lang="en-US" sz="2000">
                <a:latin typeface="Times New Roman" pitchFamily="-1" charset="0"/>
              </a:rPr>
              <a:t>  D. Estimating sensitivity</a:t>
            </a:r>
          </a:p>
          <a:p>
            <a:pPr lvl="1">
              <a:buClr>
                <a:schemeClr val="tx1"/>
              </a:buClr>
              <a:buFont typeface="Wingdings 3" pitchFamily="-1" charset="2"/>
              <a:buNone/>
            </a:pPr>
            <a:r>
              <a:rPr lang="en-US" sz="2000">
                <a:latin typeface="Times New Roman" pitchFamily="-1" charset="0"/>
              </a:rPr>
              <a:t>  E. Factorial designs</a:t>
            </a:r>
          </a:p>
          <a:p>
            <a:pPr lvl="1">
              <a:buClr>
                <a:schemeClr val="tx1"/>
              </a:buClr>
              <a:buFont typeface="Wingdings 3" pitchFamily="-1" charset="2"/>
              <a:buNone/>
            </a:pPr>
            <a:r>
              <a:rPr lang="en-US" sz="2000">
                <a:latin typeface="Times New Roman" pitchFamily="-1" charset="0"/>
              </a:rPr>
              <a:t>  F. Caveats</a:t>
            </a:r>
          </a:p>
        </p:txBody>
      </p:sp>
      <p:sp>
        <p:nvSpPr>
          <p:cNvPr id="50180" name="Rectangle 4"/>
          <p:cNvSpPr>
            <a:spLocks noGrp="1" noChangeArrowheads="1"/>
          </p:cNvSpPr>
          <p:nvPr>
            <p:ph type="body" sz="half" idx="2"/>
          </p:nvPr>
        </p:nvSpPr>
        <p:spPr>
          <a:xfrm>
            <a:off x="4648200" y="1981200"/>
            <a:ext cx="3962400" cy="4114800"/>
          </a:xfrm>
        </p:spPr>
        <p:txBody>
          <a:bodyPr/>
          <a:lstStyle/>
          <a:p>
            <a:pPr>
              <a:buClr>
                <a:schemeClr val="tx1"/>
              </a:buClr>
              <a:buFontTx/>
              <a:buNone/>
            </a:pPr>
            <a:r>
              <a:rPr lang="en-US">
                <a:latin typeface="Times New Roman" pitchFamily="-1" charset="0"/>
              </a:rPr>
              <a:t>II. Running Experiments</a:t>
            </a:r>
          </a:p>
          <a:p>
            <a:pPr lvl="1">
              <a:buClr>
                <a:schemeClr val="tx1"/>
              </a:buClr>
              <a:buFont typeface="Wingdings 3" pitchFamily="-1" charset="2"/>
              <a:buNone/>
            </a:pPr>
            <a:r>
              <a:rPr lang="en-US" sz="2000">
                <a:latin typeface="Times New Roman" pitchFamily="-1" charset="0"/>
              </a:rPr>
              <a:t>  A. Participants</a:t>
            </a:r>
          </a:p>
          <a:p>
            <a:pPr lvl="1">
              <a:buClr>
                <a:schemeClr val="tx1"/>
              </a:buClr>
              <a:buFont typeface="Wingdings 3" pitchFamily="-1" charset="2"/>
              <a:buNone/>
            </a:pPr>
            <a:r>
              <a:rPr lang="en-US" sz="2000">
                <a:latin typeface="Times New Roman" pitchFamily="-1" charset="0"/>
              </a:rPr>
              <a:t>  B. Controlling the environment</a:t>
            </a:r>
          </a:p>
          <a:p>
            <a:pPr lvl="1">
              <a:buClr>
                <a:schemeClr val="tx1"/>
              </a:buClr>
              <a:buFont typeface="Wingdings 3" pitchFamily="-1" charset="2"/>
              <a:buNone/>
            </a:pPr>
            <a:r>
              <a:rPr lang="en-US" sz="2000">
                <a:latin typeface="Times New Roman" pitchFamily="-1" charset="0"/>
              </a:rPr>
              <a:t>  C. Recording data</a:t>
            </a:r>
          </a:p>
          <a:p>
            <a:pPr>
              <a:buClr>
                <a:schemeClr val="tx1"/>
              </a:buClr>
              <a:buFontTx/>
              <a:buNone/>
            </a:pPr>
            <a:r>
              <a:rPr lang="en-US">
                <a:latin typeface="Times New Roman" pitchFamily="-1" charset="0"/>
              </a:rPr>
              <a:t>III. Experiment Analysis</a:t>
            </a:r>
          </a:p>
          <a:p>
            <a:pPr lvl="1">
              <a:buClr>
                <a:schemeClr val="tx1"/>
              </a:buClr>
              <a:buFont typeface="Wingdings 3" pitchFamily="-1" charset="2"/>
              <a:buNone/>
            </a:pPr>
            <a:r>
              <a:rPr lang="en-US" sz="2000">
                <a:latin typeface="Times New Roman" pitchFamily="-1" charset="0"/>
              </a:rPr>
              <a:t>  A. Means and variance</a:t>
            </a:r>
          </a:p>
          <a:p>
            <a:pPr lvl="1">
              <a:buClr>
                <a:schemeClr val="tx1"/>
              </a:buClr>
              <a:buFont typeface="Wingdings 3" pitchFamily="-1" charset="2"/>
              <a:buNone/>
            </a:pPr>
            <a:r>
              <a:rPr lang="en-US" sz="2000">
                <a:solidFill>
                  <a:srgbClr val="FF0000"/>
                </a:solidFill>
                <a:latin typeface="Times New Roman" pitchFamily="-1" charset="0"/>
              </a:rPr>
              <a:t>  B.</a:t>
            </a:r>
            <a:r>
              <a:rPr lang="en-US" sz="2000" b="1">
                <a:solidFill>
                  <a:srgbClr val="FF0000"/>
                </a:solidFill>
                <a:latin typeface="Times New Roman" pitchFamily="-1" charset="0"/>
              </a:rPr>
              <a:t> Statistical tests</a:t>
            </a:r>
            <a:endParaRPr lang="en-US" sz="2000">
              <a:latin typeface="Times New Roman" pitchFamily="-1" charset="0"/>
            </a:endParaRPr>
          </a:p>
          <a:p>
            <a:pPr lvl="1">
              <a:buClr>
                <a:schemeClr val="tx1"/>
              </a:buClr>
              <a:buFont typeface="Wingdings 3" pitchFamily="-1" charset="2"/>
              <a:buNone/>
            </a:pPr>
            <a:r>
              <a:rPr lang="en-US" sz="2000">
                <a:latin typeface="Times New Roman" pitchFamily="-1" charset="0"/>
              </a:rPr>
              <a:t>  C. ANOVA</a:t>
            </a:r>
          </a:p>
          <a:p>
            <a:pPr lvl="1">
              <a:buClr>
                <a:schemeClr val="tx1"/>
              </a:buClr>
              <a:buFont typeface="Wingdings 3" pitchFamily="-1" charset="2"/>
              <a:buNone/>
            </a:pPr>
            <a:r>
              <a:rPr lang="en-US" sz="2000">
                <a:latin typeface="Times New Roman" pitchFamily="-1" charset="0"/>
              </a:rPr>
              <a:t>  D. Explained variance</a:t>
            </a:r>
          </a:p>
          <a:p>
            <a:pPr>
              <a:buClr>
                <a:schemeClr val="tx1"/>
              </a:buClr>
              <a:buFontTx/>
              <a:buNone/>
            </a:pPr>
            <a:r>
              <a:rPr lang="en-US" sz="2400">
                <a:latin typeface="Times New Roman" pitchFamily="-1" charset="0"/>
              </a:rPr>
              <a:t>IV. Summary</a:t>
            </a:r>
          </a:p>
        </p:txBody>
      </p:sp>
    </p:spTree>
  </p:cSld>
  <p:clrMapOvr>
    <a:masterClrMapping/>
  </p:clrMapOv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26 June 2007</a:t>
            </a:r>
          </a:p>
        </p:txBody>
      </p:sp>
      <p:sp>
        <p:nvSpPr>
          <p:cNvPr id="5" name="Footer Placeholder 4"/>
          <p:cNvSpPr>
            <a:spLocks noGrp="1"/>
          </p:cNvSpPr>
          <p:nvPr>
            <p:ph type="ftr" sz="quarter" idx="11"/>
          </p:nvPr>
        </p:nvSpPr>
        <p:spPr/>
        <p:txBody>
          <a:bodyPr/>
          <a:lstStyle/>
          <a:p>
            <a:r>
              <a:rPr lang="en-US"/>
              <a:t>UM-07 tutorial 3: Chin </a:t>
            </a:r>
          </a:p>
        </p:txBody>
      </p:sp>
      <p:sp>
        <p:nvSpPr>
          <p:cNvPr id="6" name="Slide Number Placeholder 5"/>
          <p:cNvSpPr>
            <a:spLocks noGrp="1"/>
          </p:cNvSpPr>
          <p:nvPr>
            <p:ph type="sldNum" sz="quarter" idx="12"/>
          </p:nvPr>
        </p:nvSpPr>
        <p:spPr/>
        <p:txBody>
          <a:bodyPr/>
          <a:lstStyle/>
          <a:p>
            <a:fld id="{8ADAE1DD-D280-9E43-AFDA-A6EBA3258588}" type="slidenum">
              <a:rPr lang="en-US"/>
              <a:pPr/>
              <a:t>71</a:t>
            </a:fld>
            <a:endParaRPr lang="en-US"/>
          </a:p>
        </p:txBody>
      </p:sp>
      <p:sp>
        <p:nvSpPr>
          <p:cNvPr id="224258" name="Rectangle 2"/>
          <p:cNvSpPr>
            <a:spLocks noGrp="1" noChangeArrowheads="1"/>
          </p:cNvSpPr>
          <p:nvPr>
            <p:ph type="title"/>
          </p:nvPr>
        </p:nvSpPr>
        <p:spPr/>
        <p:txBody>
          <a:bodyPr/>
          <a:lstStyle/>
          <a:p>
            <a:r>
              <a:rPr lang="en-US">
                <a:latin typeface="Times New Roman" pitchFamily="-1" charset="0"/>
              </a:rPr>
              <a:t>Statistical Tests</a:t>
            </a:r>
          </a:p>
        </p:txBody>
      </p:sp>
      <p:sp>
        <p:nvSpPr>
          <p:cNvPr id="224259" name="Rectangle 3"/>
          <p:cNvSpPr>
            <a:spLocks noGrp="1" noChangeArrowheads="1"/>
          </p:cNvSpPr>
          <p:nvPr>
            <p:ph type="body" idx="1"/>
          </p:nvPr>
        </p:nvSpPr>
        <p:spPr/>
        <p:txBody>
          <a:bodyPr/>
          <a:lstStyle/>
          <a:p>
            <a:pPr>
              <a:lnSpc>
                <a:spcPct val="160000"/>
              </a:lnSpc>
            </a:pPr>
            <a:r>
              <a:rPr lang="en-US" sz="2400" dirty="0">
                <a:latin typeface="Times New Roman" pitchFamily="-1" charset="0"/>
              </a:rPr>
              <a:t>Non-parametric tests</a:t>
            </a:r>
          </a:p>
          <a:p>
            <a:pPr lvl="1">
              <a:lnSpc>
                <a:spcPct val="160000"/>
              </a:lnSpc>
            </a:pPr>
            <a:r>
              <a:rPr lang="en-US" sz="2000" dirty="0">
                <a:latin typeface="Times New Roman" pitchFamily="-1" charset="0"/>
              </a:rPr>
              <a:t>Fewer assumptions about data</a:t>
            </a:r>
          </a:p>
          <a:p>
            <a:pPr lvl="1">
              <a:lnSpc>
                <a:spcPct val="160000"/>
              </a:lnSpc>
            </a:pPr>
            <a:r>
              <a:rPr lang="en-US" sz="2000" dirty="0">
                <a:latin typeface="Times New Roman" pitchFamily="-1" charset="0"/>
              </a:rPr>
              <a:t>But less powerful</a:t>
            </a:r>
          </a:p>
          <a:p>
            <a:pPr>
              <a:lnSpc>
                <a:spcPct val="160000"/>
              </a:lnSpc>
            </a:pPr>
            <a:r>
              <a:rPr lang="en-US" sz="2400" dirty="0">
                <a:latin typeface="Times New Roman" pitchFamily="-1" charset="0"/>
              </a:rPr>
              <a:t>Parametric tests</a:t>
            </a:r>
          </a:p>
          <a:p>
            <a:pPr lvl="1">
              <a:lnSpc>
                <a:spcPct val="160000"/>
              </a:lnSpc>
            </a:pPr>
            <a:r>
              <a:rPr lang="en-US" sz="2000" dirty="0">
                <a:latin typeface="Times New Roman" pitchFamily="-1" charset="0"/>
              </a:rPr>
              <a:t>Preferred for data with normal (Gaussian) distribution</a:t>
            </a:r>
          </a:p>
          <a:p>
            <a:pPr>
              <a:lnSpc>
                <a:spcPct val="160000"/>
              </a:lnSpc>
            </a:pPr>
            <a:r>
              <a:rPr lang="en-US" sz="2400" dirty="0" err="1">
                <a:latin typeface="Times New Roman" pitchFamily="-1" charset="0"/>
              </a:rPr>
              <a:t>Statpages.org’s</a:t>
            </a:r>
            <a:r>
              <a:rPr lang="en-US" sz="2400" dirty="0">
                <a:latin typeface="Times New Roman" pitchFamily="-1" charset="0"/>
              </a:rPr>
              <a:t> </a:t>
            </a:r>
            <a:r>
              <a:rPr lang="en-US" sz="2400" dirty="0">
                <a:latin typeface="Times New Roman" pitchFamily="-1" charset="0"/>
                <a:hlinkClick r:id="rId3"/>
              </a:rPr>
              <a:t>Choose the right test! list</a:t>
            </a:r>
            <a:endParaRPr lang="en-US" sz="2000" dirty="0">
              <a:latin typeface="Times New Roman" pitchFamily="-1"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4259">
                                            <p:txEl>
                                              <p:pRg st="0" end="0"/>
                                            </p:txEl>
                                          </p:spTgt>
                                        </p:tgtEl>
                                        <p:attrNameLst>
                                          <p:attrName>style.visibility</p:attrName>
                                        </p:attrNameLst>
                                      </p:cBhvr>
                                      <p:to>
                                        <p:strVal val="visible"/>
                                      </p:to>
                                    </p:set>
                                    <p:animEffect transition="in" filter="wipe(left)">
                                      <p:cBhvr>
                                        <p:cTn id="7" dur="500"/>
                                        <p:tgtEl>
                                          <p:spTgt spid="2242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4259">
                                            <p:txEl>
                                              <p:pRg st="1" end="1"/>
                                            </p:txEl>
                                          </p:spTgt>
                                        </p:tgtEl>
                                        <p:attrNameLst>
                                          <p:attrName>style.visibility</p:attrName>
                                        </p:attrNameLst>
                                      </p:cBhvr>
                                      <p:to>
                                        <p:strVal val="visible"/>
                                      </p:to>
                                    </p:set>
                                    <p:animEffect transition="in" filter="wipe(left)">
                                      <p:cBhvr>
                                        <p:cTn id="12" dur="500"/>
                                        <p:tgtEl>
                                          <p:spTgt spid="2242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24259">
                                            <p:txEl>
                                              <p:pRg st="2" end="2"/>
                                            </p:txEl>
                                          </p:spTgt>
                                        </p:tgtEl>
                                        <p:attrNameLst>
                                          <p:attrName>style.visibility</p:attrName>
                                        </p:attrNameLst>
                                      </p:cBhvr>
                                      <p:to>
                                        <p:strVal val="visible"/>
                                      </p:to>
                                    </p:set>
                                    <p:animEffect transition="in" filter="wipe(left)">
                                      <p:cBhvr>
                                        <p:cTn id="17" dur="500"/>
                                        <p:tgtEl>
                                          <p:spTgt spid="22425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24259">
                                            <p:txEl>
                                              <p:pRg st="3" end="3"/>
                                            </p:txEl>
                                          </p:spTgt>
                                        </p:tgtEl>
                                        <p:attrNameLst>
                                          <p:attrName>style.visibility</p:attrName>
                                        </p:attrNameLst>
                                      </p:cBhvr>
                                      <p:to>
                                        <p:strVal val="visible"/>
                                      </p:to>
                                    </p:set>
                                    <p:animEffect transition="in" filter="wipe(left)">
                                      <p:cBhvr>
                                        <p:cTn id="22" dur="500"/>
                                        <p:tgtEl>
                                          <p:spTgt spid="22425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24259">
                                            <p:txEl>
                                              <p:pRg st="4" end="4"/>
                                            </p:txEl>
                                          </p:spTgt>
                                        </p:tgtEl>
                                        <p:attrNameLst>
                                          <p:attrName>style.visibility</p:attrName>
                                        </p:attrNameLst>
                                      </p:cBhvr>
                                      <p:to>
                                        <p:strVal val="visible"/>
                                      </p:to>
                                    </p:set>
                                    <p:animEffect transition="in" filter="wipe(left)">
                                      <p:cBhvr>
                                        <p:cTn id="27" dur="500"/>
                                        <p:tgtEl>
                                          <p:spTgt spid="22425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24259">
                                            <p:txEl>
                                              <p:pRg st="5" end="5"/>
                                            </p:txEl>
                                          </p:spTgt>
                                        </p:tgtEl>
                                        <p:attrNameLst>
                                          <p:attrName>style.visibility</p:attrName>
                                        </p:attrNameLst>
                                      </p:cBhvr>
                                      <p:to>
                                        <p:strVal val="visible"/>
                                      </p:to>
                                    </p:set>
                                    <p:animEffect transition="in" filter="wipe(left)">
                                      <p:cBhvr>
                                        <p:cTn id="32" dur="500"/>
                                        <p:tgtEl>
                                          <p:spTgt spid="22425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4259" grpId="0" build="p" autoUpdateAnimBg="0"/>
    </p:bldLst>
  </p:timing>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26 June 2007</a:t>
            </a:r>
          </a:p>
        </p:txBody>
      </p:sp>
      <p:sp>
        <p:nvSpPr>
          <p:cNvPr id="5" name="Footer Placeholder 4"/>
          <p:cNvSpPr>
            <a:spLocks noGrp="1"/>
          </p:cNvSpPr>
          <p:nvPr>
            <p:ph type="ftr" sz="quarter" idx="11"/>
          </p:nvPr>
        </p:nvSpPr>
        <p:spPr/>
        <p:txBody>
          <a:bodyPr/>
          <a:lstStyle/>
          <a:p>
            <a:r>
              <a:rPr lang="en-US"/>
              <a:t>UM-07 tutorial 3: Chin </a:t>
            </a:r>
          </a:p>
        </p:txBody>
      </p:sp>
      <p:sp>
        <p:nvSpPr>
          <p:cNvPr id="6" name="Slide Number Placeholder 5"/>
          <p:cNvSpPr>
            <a:spLocks noGrp="1"/>
          </p:cNvSpPr>
          <p:nvPr>
            <p:ph type="sldNum" sz="quarter" idx="12"/>
          </p:nvPr>
        </p:nvSpPr>
        <p:spPr/>
        <p:txBody>
          <a:bodyPr/>
          <a:lstStyle/>
          <a:p>
            <a:fld id="{83624C3A-AC78-CE41-92C9-331E9D2F336E}" type="slidenum">
              <a:rPr lang="en-US"/>
              <a:pPr/>
              <a:t>72</a:t>
            </a:fld>
            <a:endParaRPr lang="en-US"/>
          </a:p>
        </p:txBody>
      </p:sp>
      <p:sp>
        <p:nvSpPr>
          <p:cNvPr id="221186" name="Rectangle 2"/>
          <p:cNvSpPr>
            <a:spLocks noGrp="1" noChangeArrowheads="1"/>
          </p:cNvSpPr>
          <p:nvPr>
            <p:ph type="title"/>
          </p:nvPr>
        </p:nvSpPr>
        <p:spPr/>
        <p:txBody>
          <a:bodyPr/>
          <a:lstStyle/>
          <a:p>
            <a:r>
              <a:rPr lang="en-US">
                <a:latin typeface="Times New Roman" pitchFamily="-1" charset="0"/>
              </a:rPr>
              <a:t>Non-parametric Tests</a:t>
            </a:r>
            <a:endParaRPr lang="en-US">
              <a:solidFill>
                <a:schemeClr val="tx1"/>
              </a:solidFill>
              <a:latin typeface="Times New Roman" pitchFamily="-1" charset="0"/>
            </a:endParaRPr>
          </a:p>
        </p:txBody>
      </p:sp>
      <p:sp>
        <p:nvSpPr>
          <p:cNvPr id="221187" name="Rectangle 3"/>
          <p:cNvSpPr>
            <a:spLocks noGrp="1" noChangeArrowheads="1"/>
          </p:cNvSpPr>
          <p:nvPr>
            <p:ph type="body" idx="1"/>
          </p:nvPr>
        </p:nvSpPr>
        <p:spPr/>
        <p:txBody>
          <a:bodyPr/>
          <a:lstStyle/>
          <a:p>
            <a:pPr>
              <a:lnSpc>
                <a:spcPct val="210000"/>
              </a:lnSpc>
            </a:pPr>
            <a:r>
              <a:rPr lang="en-US">
                <a:latin typeface="Times New Roman" pitchFamily="-1" charset="0"/>
              </a:rPr>
              <a:t>Assumptions:</a:t>
            </a:r>
          </a:p>
          <a:p>
            <a:pPr lvl="1">
              <a:lnSpc>
                <a:spcPct val="210000"/>
              </a:lnSpc>
            </a:pPr>
            <a:r>
              <a:rPr lang="en-US">
                <a:latin typeface="Times New Roman" pitchFamily="-1" charset="0"/>
              </a:rPr>
              <a:t>Independent observations</a:t>
            </a:r>
          </a:p>
          <a:p>
            <a:pPr lvl="1">
              <a:lnSpc>
                <a:spcPct val="210000"/>
              </a:lnSpc>
            </a:pPr>
            <a:r>
              <a:rPr lang="en-US">
                <a:latin typeface="Times New Roman" pitchFamily="-1" charset="0"/>
              </a:rPr>
              <a:t>Distribution free</a:t>
            </a:r>
          </a:p>
          <a:p>
            <a:pPr lvl="1">
              <a:lnSpc>
                <a:spcPct val="210000"/>
              </a:lnSpc>
            </a:pPr>
            <a:r>
              <a:rPr lang="en-US">
                <a:latin typeface="Times New Roman" pitchFamily="-1" charset="0"/>
              </a:rPr>
              <a:t>Suitable for ordinal / ranked data</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1187">
                                            <p:txEl>
                                              <p:pRg st="0" end="0"/>
                                            </p:txEl>
                                          </p:spTgt>
                                        </p:tgtEl>
                                        <p:attrNameLst>
                                          <p:attrName>style.visibility</p:attrName>
                                        </p:attrNameLst>
                                      </p:cBhvr>
                                      <p:to>
                                        <p:strVal val="visible"/>
                                      </p:to>
                                    </p:set>
                                    <p:animEffect transition="in" filter="wipe(left)">
                                      <p:cBhvr>
                                        <p:cTn id="7" dur="500"/>
                                        <p:tgtEl>
                                          <p:spTgt spid="2211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1187">
                                            <p:txEl>
                                              <p:pRg st="1" end="1"/>
                                            </p:txEl>
                                          </p:spTgt>
                                        </p:tgtEl>
                                        <p:attrNameLst>
                                          <p:attrName>style.visibility</p:attrName>
                                        </p:attrNameLst>
                                      </p:cBhvr>
                                      <p:to>
                                        <p:strVal val="visible"/>
                                      </p:to>
                                    </p:set>
                                    <p:animEffect transition="in" filter="wipe(left)">
                                      <p:cBhvr>
                                        <p:cTn id="12" dur="500"/>
                                        <p:tgtEl>
                                          <p:spTgt spid="2211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21187">
                                            <p:txEl>
                                              <p:pRg st="2" end="2"/>
                                            </p:txEl>
                                          </p:spTgt>
                                        </p:tgtEl>
                                        <p:attrNameLst>
                                          <p:attrName>style.visibility</p:attrName>
                                        </p:attrNameLst>
                                      </p:cBhvr>
                                      <p:to>
                                        <p:strVal val="visible"/>
                                      </p:to>
                                    </p:set>
                                    <p:animEffect transition="in" filter="wipe(left)">
                                      <p:cBhvr>
                                        <p:cTn id="17" dur="500"/>
                                        <p:tgtEl>
                                          <p:spTgt spid="22118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21187">
                                            <p:txEl>
                                              <p:pRg st="3" end="3"/>
                                            </p:txEl>
                                          </p:spTgt>
                                        </p:tgtEl>
                                        <p:attrNameLst>
                                          <p:attrName>style.visibility</p:attrName>
                                        </p:attrNameLst>
                                      </p:cBhvr>
                                      <p:to>
                                        <p:strVal val="visible"/>
                                      </p:to>
                                    </p:set>
                                    <p:animEffect transition="in" filter="wipe(left)">
                                      <p:cBhvr>
                                        <p:cTn id="22" dur="500"/>
                                        <p:tgtEl>
                                          <p:spTgt spid="2211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1187" grpId="0" build="p" autoUpdateAnimBg="0"/>
    </p:bldLst>
  </p:timing>
</p:sld>
</file>

<file path=ppt/slides/slide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26 June 2007</a:t>
            </a:r>
          </a:p>
        </p:txBody>
      </p:sp>
      <p:sp>
        <p:nvSpPr>
          <p:cNvPr id="5" name="Footer Placeholder 4"/>
          <p:cNvSpPr>
            <a:spLocks noGrp="1"/>
          </p:cNvSpPr>
          <p:nvPr>
            <p:ph type="ftr" sz="quarter" idx="11"/>
          </p:nvPr>
        </p:nvSpPr>
        <p:spPr/>
        <p:txBody>
          <a:bodyPr/>
          <a:lstStyle/>
          <a:p>
            <a:r>
              <a:rPr lang="en-US"/>
              <a:t>UM-07 tutorial 3: Chin </a:t>
            </a:r>
          </a:p>
        </p:txBody>
      </p:sp>
      <p:sp>
        <p:nvSpPr>
          <p:cNvPr id="6" name="Slide Number Placeholder 5"/>
          <p:cNvSpPr>
            <a:spLocks noGrp="1"/>
          </p:cNvSpPr>
          <p:nvPr>
            <p:ph type="sldNum" sz="quarter" idx="12"/>
          </p:nvPr>
        </p:nvSpPr>
        <p:spPr/>
        <p:txBody>
          <a:bodyPr/>
          <a:lstStyle/>
          <a:p>
            <a:fld id="{21FDA41B-D300-3641-862B-FFB20377BFFE}" type="slidenum">
              <a:rPr lang="en-US"/>
              <a:pPr/>
              <a:t>73</a:t>
            </a:fld>
            <a:endParaRPr lang="en-US"/>
          </a:p>
        </p:txBody>
      </p:sp>
      <p:sp>
        <p:nvSpPr>
          <p:cNvPr id="223234" name="Rectangle 2"/>
          <p:cNvSpPr>
            <a:spLocks noGrp="1" noChangeArrowheads="1"/>
          </p:cNvSpPr>
          <p:nvPr>
            <p:ph type="title"/>
          </p:nvPr>
        </p:nvSpPr>
        <p:spPr/>
        <p:txBody>
          <a:bodyPr/>
          <a:lstStyle/>
          <a:p>
            <a:r>
              <a:rPr lang="en-US">
                <a:latin typeface="Times New Roman" pitchFamily="-1" charset="0"/>
              </a:rPr>
              <a:t>Common Non-Parametric Tests</a:t>
            </a:r>
            <a:endParaRPr lang="en-US">
              <a:solidFill>
                <a:schemeClr val="tx1"/>
              </a:solidFill>
              <a:latin typeface="Times New Roman" pitchFamily="-1" charset="0"/>
            </a:endParaRPr>
          </a:p>
        </p:txBody>
      </p:sp>
      <p:sp>
        <p:nvSpPr>
          <p:cNvPr id="223235" name="Rectangle 3"/>
          <p:cNvSpPr>
            <a:spLocks noGrp="1" noChangeArrowheads="1"/>
          </p:cNvSpPr>
          <p:nvPr>
            <p:ph type="body" idx="1"/>
          </p:nvPr>
        </p:nvSpPr>
        <p:spPr/>
        <p:txBody>
          <a:bodyPr/>
          <a:lstStyle/>
          <a:p>
            <a:pPr>
              <a:lnSpc>
                <a:spcPct val="80000"/>
              </a:lnSpc>
            </a:pPr>
            <a:r>
              <a:rPr lang="en-US">
                <a:latin typeface="Times New Roman" pitchFamily="-1" charset="0"/>
              </a:rPr>
              <a:t>Chi-square</a:t>
            </a:r>
          </a:p>
          <a:p>
            <a:pPr lvl="1">
              <a:lnSpc>
                <a:spcPct val="80000"/>
              </a:lnSpc>
            </a:pPr>
            <a:r>
              <a:rPr lang="en-US">
                <a:latin typeface="Times New Roman" pitchFamily="-1" charset="0"/>
              </a:rPr>
              <a:t>Compares how each measure differs from expected</a:t>
            </a:r>
          </a:p>
          <a:p>
            <a:pPr lvl="1">
              <a:lnSpc>
                <a:spcPct val="80000"/>
              </a:lnSpc>
            </a:pPr>
            <a:r>
              <a:rPr lang="en-US">
                <a:latin typeface="Times New Roman" pitchFamily="-1" charset="0"/>
              </a:rPr>
              <a:t>Goodness of fit and independence of random variables</a:t>
            </a:r>
          </a:p>
          <a:p>
            <a:pPr>
              <a:lnSpc>
                <a:spcPct val="80000"/>
              </a:lnSpc>
            </a:pPr>
            <a:r>
              <a:rPr lang="en-US">
                <a:latin typeface="Times New Roman" pitchFamily="-1" charset="0"/>
              </a:rPr>
              <a:t>Median or Sign Test</a:t>
            </a:r>
          </a:p>
          <a:p>
            <a:pPr lvl="1">
              <a:lnSpc>
                <a:spcPct val="80000"/>
              </a:lnSpc>
            </a:pPr>
            <a:r>
              <a:rPr lang="en-US">
                <a:latin typeface="Times New Roman" pitchFamily="-1" charset="0"/>
              </a:rPr>
              <a:t>Compares medians of two independent values</a:t>
            </a:r>
          </a:p>
          <a:p>
            <a:pPr>
              <a:lnSpc>
                <a:spcPct val="80000"/>
              </a:lnSpc>
            </a:pPr>
            <a:r>
              <a:rPr lang="en-US">
                <a:latin typeface="Times New Roman" pitchFamily="-1" charset="0"/>
              </a:rPr>
              <a:t>Mann-Whitney U Test</a:t>
            </a:r>
          </a:p>
          <a:p>
            <a:pPr lvl="1">
              <a:lnSpc>
                <a:spcPct val="80000"/>
              </a:lnSpc>
            </a:pPr>
            <a:r>
              <a:rPr lang="en-US">
                <a:latin typeface="Times New Roman" pitchFamily="-1" charset="0"/>
              </a:rPr>
              <a:t>Tests if 2 samples come from the same distribution</a:t>
            </a:r>
          </a:p>
          <a:p>
            <a:pPr>
              <a:lnSpc>
                <a:spcPct val="80000"/>
              </a:lnSpc>
            </a:pPr>
            <a:r>
              <a:rPr lang="en-US">
                <a:latin typeface="Times New Roman" pitchFamily="-1" charset="0"/>
              </a:rPr>
              <a:t>Kruskal-Wallis 1-way ANOVA of Ranks </a:t>
            </a:r>
          </a:p>
          <a:p>
            <a:pPr>
              <a:lnSpc>
                <a:spcPct val="80000"/>
              </a:lnSpc>
            </a:pPr>
            <a:r>
              <a:rPr lang="en-US">
                <a:latin typeface="Times New Roman" pitchFamily="-1" charset="0"/>
              </a:rPr>
              <a:t>Friedman 2-way ANOVA of Ranks</a:t>
            </a:r>
            <a:endParaRPr lang="en-US" sz="2000">
              <a:latin typeface="Times New Roman" pitchFamily="-1"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3235">
                                            <p:txEl>
                                              <p:pRg st="0" end="0"/>
                                            </p:txEl>
                                          </p:spTgt>
                                        </p:tgtEl>
                                        <p:attrNameLst>
                                          <p:attrName>style.visibility</p:attrName>
                                        </p:attrNameLst>
                                      </p:cBhvr>
                                      <p:to>
                                        <p:strVal val="visible"/>
                                      </p:to>
                                    </p:set>
                                    <p:animEffect transition="in" filter="wipe(left)">
                                      <p:cBhvr>
                                        <p:cTn id="7" dur="500"/>
                                        <p:tgtEl>
                                          <p:spTgt spid="2232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3235">
                                            <p:txEl>
                                              <p:pRg st="1" end="1"/>
                                            </p:txEl>
                                          </p:spTgt>
                                        </p:tgtEl>
                                        <p:attrNameLst>
                                          <p:attrName>style.visibility</p:attrName>
                                        </p:attrNameLst>
                                      </p:cBhvr>
                                      <p:to>
                                        <p:strVal val="visible"/>
                                      </p:to>
                                    </p:set>
                                    <p:animEffect transition="in" filter="wipe(left)">
                                      <p:cBhvr>
                                        <p:cTn id="12" dur="500"/>
                                        <p:tgtEl>
                                          <p:spTgt spid="2232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23235">
                                            <p:txEl>
                                              <p:pRg st="2" end="2"/>
                                            </p:txEl>
                                          </p:spTgt>
                                        </p:tgtEl>
                                        <p:attrNameLst>
                                          <p:attrName>style.visibility</p:attrName>
                                        </p:attrNameLst>
                                      </p:cBhvr>
                                      <p:to>
                                        <p:strVal val="visible"/>
                                      </p:to>
                                    </p:set>
                                    <p:animEffect transition="in" filter="wipe(left)">
                                      <p:cBhvr>
                                        <p:cTn id="17" dur="500"/>
                                        <p:tgtEl>
                                          <p:spTgt spid="2232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23235">
                                            <p:txEl>
                                              <p:pRg st="3" end="3"/>
                                            </p:txEl>
                                          </p:spTgt>
                                        </p:tgtEl>
                                        <p:attrNameLst>
                                          <p:attrName>style.visibility</p:attrName>
                                        </p:attrNameLst>
                                      </p:cBhvr>
                                      <p:to>
                                        <p:strVal val="visible"/>
                                      </p:to>
                                    </p:set>
                                    <p:animEffect transition="in" filter="wipe(left)">
                                      <p:cBhvr>
                                        <p:cTn id="22" dur="500"/>
                                        <p:tgtEl>
                                          <p:spTgt spid="22323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23235">
                                            <p:txEl>
                                              <p:pRg st="4" end="4"/>
                                            </p:txEl>
                                          </p:spTgt>
                                        </p:tgtEl>
                                        <p:attrNameLst>
                                          <p:attrName>style.visibility</p:attrName>
                                        </p:attrNameLst>
                                      </p:cBhvr>
                                      <p:to>
                                        <p:strVal val="visible"/>
                                      </p:to>
                                    </p:set>
                                    <p:animEffect transition="in" filter="wipe(left)">
                                      <p:cBhvr>
                                        <p:cTn id="27" dur="500"/>
                                        <p:tgtEl>
                                          <p:spTgt spid="22323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23235">
                                            <p:txEl>
                                              <p:pRg st="5" end="5"/>
                                            </p:txEl>
                                          </p:spTgt>
                                        </p:tgtEl>
                                        <p:attrNameLst>
                                          <p:attrName>style.visibility</p:attrName>
                                        </p:attrNameLst>
                                      </p:cBhvr>
                                      <p:to>
                                        <p:strVal val="visible"/>
                                      </p:to>
                                    </p:set>
                                    <p:animEffect transition="in" filter="wipe(left)">
                                      <p:cBhvr>
                                        <p:cTn id="32" dur="500"/>
                                        <p:tgtEl>
                                          <p:spTgt spid="22323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23235">
                                            <p:txEl>
                                              <p:pRg st="6" end="6"/>
                                            </p:txEl>
                                          </p:spTgt>
                                        </p:tgtEl>
                                        <p:attrNameLst>
                                          <p:attrName>style.visibility</p:attrName>
                                        </p:attrNameLst>
                                      </p:cBhvr>
                                      <p:to>
                                        <p:strVal val="visible"/>
                                      </p:to>
                                    </p:set>
                                    <p:animEffect transition="in" filter="wipe(left)">
                                      <p:cBhvr>
                                        <p:cTn id="37" dur="500"/>
                                        <p:tgtEl>
                                          <p:spTgt spid="22323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23235">
                                            <p:txEl>
                                              <p:pRg st="7" end="7"/>
                                            </p:txEl>
                                          </p:spTgt>
                                        </p:tgtEl>
                                        <p:attrNameLst>
                                          <p:attrName>style.visibility</p:attrName>
                                        </p:attrNameLst>
                                      </p:cBhvr>
                                      <p:to>
                                        <p:strVal val="visible"/>
                                      </p:to>
                                    </p:set>
                                    <p:animEffect transition="in" filter="wipe(left)">
                                      <p:cBhvr>
                                        <p:cTn id="42" dur="500"/>
                                        <p:tgtEl>
                                          <p:spTgt spid="22323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223235">
                                            <p:txEl>
                                              <p:pRg st="8" end="8"/>
                                            </p:txEl>
                                          </p:spTgt>
                                        </p:tgtEl>
                                        <p:attrNameLst>
                                          <p:attrName>style.visibility</p:attrName>
                                        </p:attrNameLst>
                                      </p:cBhvr>
                                      <p:to>
                                        <p:strVal val="visible"/>
                                      </p:to>
                                    </p:set>
                                    <p:animEffect transition="in" filter="wipe(left)">
                                      <p:cBhvr>
                                        <p:cTn id="47" dur="500"/>
                                        <p:tgtEl>
                                          <p:spTgt spid="22323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3235" grpId="0" build="p" autoUpdateAnimBg="0"/>
    </p:bldLst>
  </p:timing>
</p:sld>
</file>

<file path=ppt/slides/slide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26 June 2007</a:t>
            </a:r>
          </a:p>
        </p:txBody>
      </p:sp>
      <p:sp>
        <p:nvSpPr>
          <p:cNvPr id="5" name="Footer Placeholder 4"/>
          <p:cNvSpPr>
            <a:spLocks noGrp="1"/>
          </p:cNvSpPr>
          <p:nvPr>
            <p:ph type="ftr" sz="quarter" idx="11"/>
          </p:nvPr>
        </p:nvSpPr>
        <p:spPr/>
        <p:txBody>
          <a:bodyPr/>
          <a:lstStyle/>
          <a:p>
            <a:r>
              <a:rPr lang="en-US"/>
              <a:t>UM-07 tutorial 3: Chin </a:t>
            </a:r>
          </a:p>
        </p:txBody>
      </p:sp>
      <p:sp>
        <p:nvSpPr>
          <p:cNvPr id="6" name="Slide Number Placeholder 5"/>
          <p:cNvSpPr>
            <a:spLocks noGrp="1"/>
          </p:cNvSpPr>
          <p:nvPr>
            <p:ph type="sldNum" sz="quarter" idx="12"/>
          </p:nvPr>
        </p:nvSpPr>
        <p:spPr/>
        <p:txBody>
          <a:bodyPr/>
          <a:lstStyle/>
          <a:p>
            <a:fld id="{A25BB6E3-07EB-BA48-8924-0D3DF1FADABE}" type="slidenum">
              <a:rPr lang="en-US"/>
              <a:pPr/>
              <a:t>74</a:t>
            </a:fld>
            <a:endParaRPr lang="en-US"/>
          </a:p>
        </p:txBody>
      </p:sp>
      <p:sp>
        <p:nvSpPr>
          <p:cNvPr id="211970" name="Rectangle 2"/>
          <p:cNvSpPr>
            <a:spLocks noGrp="1" noChangeArrowheads="1"/>
          </p:cNvSpPr>
          <p:nvPr>
            <p:ph type="title"/>
          </p:nvPr>
        </p:nvSpPr>
        <p:spPr/>
        <p:txBody>
          <a:bodyPr/>
          <a:lstStyle/>
          <a:p>
            <a:r>
              <a:rPr lang="en-US">
                <a:solidFill>
                  <a:schemeClr val="tx1"/>
                </a:solidFill>
                <a:latin typeface="Times New Roman" pitchFamily="-1" charset="0"/>
              </a:rPr>
              <a:t>Parametric Tests of Significance</a:t>
            </a:r>
          </a:p>
        </p:txBody>
      </p:sp>
      <p:sp>
        <p:nvSpPr>
          <p:cNvPr id="211971" name="Rectangle 3"/>
          <p:cNvSpPr>
            <a:spLocks noGrp="1" noChangeArrowheads="1"/>
          </p:cNvSpPr>
          <p:nvPr>
            <p:ph type="body" idx="1"/>
          </p:nvPr>
        </p:nvSpPr>
        <p:spPr/>
        <p:txBody>
          <a:bodyPr/>
          <a:lstStyle/>
          <a:p>
            <a:pPr>
              <a:lnSpc>
                <a:spcPct val="140000"/>
              </a:lnSpc>
            </a:pPr>
            <a:r>
              <a:rPr lang="en-US">
                <a:latin typeface="Times New Roman" pitchFamily="-1" charset="0"/>
              </a:rPr>
              <a:t>Assumptions:</a:t>
            </a:r>
          </a:p>
          <a:p>
            <a:pPr lvl="1">
              <a:lnSpc>
                <a:spcPct val="140000"/>
              </a:lnSpc>
            </a:pPr>
            <a:r>
              <a:rPr lang="en-US">
                <a:latin typeface="Times New Roman" pitchFamily="-1" charset="0"/>
              </a:rPr>
              <a:t>Independent observations</a:t>
            </a:r>
          </a:p>
          <a:p>
            <a:pPr lvl="1">
              <a:lnSpc>
                <a:spcPct val="140000"/>
              </a:lnSpc>
            </a:pPr>
            <a:r>
              <a:rPr lang="en-US">
                <a:latin typeface="Times New Roman" pitchFamily="-1" charset="0"/>
              </a:rPr>
              <a:t>Observations from normal distribution</a:t>
            </a:r>
          </a:p>
          <a:p>
            <a:pPr lvl="1">
              <a:lnSpc>
                <a:spcPct val="140000"/>
              </a:lnSpc>
            </a:pPr>
            <a:r>
              <a:rPr lang="en-US">
                <a:latin typeface="Times New Roman" pitchFamily="-1" charset="0"/>
              </a:rPr>
              <a:t>Homogeneity of variance in populations</a:t>
            </a:r>
          </a:p>
          <a:p>
            <a:pPr lvl="1">
              <a:lnSpc>
                <a:spcPct val="140000"/>
              </a:lnSpc>
            </a:pPr>
            <a:r>
              <a:rPr lang="en-US">
                <a:latin typeface="Times New Roman" pitchFamily="-1" charset="0"/>
              </a:rPr>
              <a:t>Variables measured on equal unit interval scale</a:t>
            </a:r>
          </a:p>
          <a:p>
            <a:pPr lvl="1">
              <a:lnSpc>
                <a:spcPct val="140000"/>
              </a:lnSpc>
            </a:pPr>
            <a:r>
              <a:rPr lang="en-US">
                <a:latin typeface="Times New Roman" pitchFamily="-1" charset="0"/>
              </a:rPr>
              <a:t>Null hypothesis tests for equal means or variances between independent samples</a:t>
            </a:r>
            <a:endParaRPr lang="en-US" sz="2000">
              <a:latin typeface="Times New Roman" pitchFamily="-1"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1971">
                                            <p:txEl>
                                              <p:pRg st="0" end="0"/>
                                            </p:txEl>
                                          </p:spTgt>
                                        </p:tgtEl>
                                        <p:attrNameLst>
                                          <p:attrName>style.visibility</p:attrName>
                                        </p:attrNameLst>
                                      </p:cBhvr>
                                      <p:to>
                                        <p:strVal val="visible"/>
                                      </p:to>
                                    </p:set>
                                    <p:animEffect transition="in" filter="wipe(left)">
                                      <p:cBhvr>
                                        <p:cTn id="7" dur="500"/>
                                        <p:tgtEl>
                                          <p:spTgt spid="2119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1971">
                                            <p:txEl>
                                              <p:pRg st="1" end="1"/>
                                            </p:txEl>
                                          </p:spTgt>
                                        </p:tgtEl>
                                        <p:attrNameLst>
                                          <p:attrName>style.visibility</p:attrName>
                                        </p:attrNameLst>
                                      </p:cBhvr>
                                      <p:to>
                                        <p:strVal val="visible"/>
                                      </p:to>
                                    </p:set>
                                    <p:animEffect transition="in" filter="wipe(left)">
                                      <p:cBhvr>
                                        <p:cTn id="12" dur="500"/>
                                        <p:tgtEl>
                                          <p:spTgt spid="2119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11971">
                                            <p:txEl>
                                              <p:pRg st="2" end="2"/>
                                            </p:txEl>
                                          </p:spTgt>
                                        </p:tgtEl>
                                        <p:attrNameLst>
                                          <p:attrName>style.visibility</p:attrName>
                                        </p:attrNameLst>
                                      </p:cBhvr>
                                      <p:to>
                                        <p:strVal val="visible"/>
                                      </p:to>
                                    </p:set>
                                    <p:animEffect transition="in" filter="wipe(left)">
                                      <p:cBhvr>
                                        <p:cTn id="17" dur="500"/>
                                        <p:tgtEl>
                                          <p:spTgt spid="2119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11971">
                                            <p:txEl>
                                              <p:pRg st="3" end="3"/>
                                            </p:txEl>
                                          </p:spTgt>
                                        </p:tgtEl>
                                        <p:attrNameLst>
                                          <p:attrName>style.visibility</p:attrName>
                                        </p:attrNameLst>
                                      </p:cBhvr>
                                      <p:to>
                                        <p:strVal val="visible"/>
                                      </p:to>
                                    </p:set>
                                    <p:animEffect transition="in" filter="wipe(left)">
                                      <p:cBhvr>
                                        <p:cTn id="22" dur="500"/>
                                        <p:tgtEl>
                                          <p:spTgt spid="21197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11971">
                                            <p:txEl>
                                              <p:pRg st="4" end="4"/>
                                            </p:txEl>
                                          </p:spTgt>
                                        </p:tgtEl>
                                        <p:attrNameLst>
                                          <p:attrName>style.visibility</p:attrName>
                                        </p:attrNameLst>
                                      </p:cBhvr>
                                      <p:to>
                                        <p:strVal val="visible"/>
                                      </p:to>
                                    </p:set>
                                    <p:animEffect transition="in" filter="wipe(left)">
                                      <p:cBhvr>
                                        <p:cTn id="27" dur="500"/>
                                        <p:tgtEl>
                                          <p:spTgt spid="21197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11971">
                                            <p:txEl>
                                              <p:pRg st="5" end="5"/>
                                            </p:txEl>
                                          </p:spTgt>
                                        </p:tgtEl>
                                        <p:attrNameLst>
                                          <p:attrName>style.visibility</p:attrName>
                                        </p:attrNameLst>
                                      </p:cBhvr>
                                      <p:to>
                                        <p:strVal val="visible"/>
                                      </p:to>
                                    </p:set>
                                    <p:animEffect transition="in" filter="wipe(left)">
                                      <p:cBhvr>
                                        <p:cTn id="32" dur="500"/>
                                        <p:tgtEl>
                                          <p:spTgt spid="21197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1971" grpId="0" build="p" autoUpdateAnimBg="0"/>
    </p:bldLst>
  </p:timing>
</p:sld>
</file>

<file path=ppt/slides/slide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26 June 2007</a:t>
            </a:r>
          </a:p>
        </p:txBody>
      </p:sp>
      <p:sp>
        <p:nvSpPr>
          <p:cNvPr id="5" name="Footer Placeholder 4"/>
          <p:cNvSpPr>
            <a:spLocks noGrp="1"/>
          </p:cNvSpPr>
          <p:nvPr>
            <p:ph type="ftr" sz="quarter" idx="11"/>
          </p:nvPr>
        </p:nvSpPr>
        <p:spPr/>
        <p:txBody>
          <a:bodyPr/>
          <a:lstStyle/>
          <a:p>
            <a:r>
              <a:rPr lang="en-US"/>
              <a:t>UM-07 tutorial 3: Chin </a:t>
            </a:r>
          </a:p>
        </p:txBody>
      </p:sp>
      <p:sp>
        <p:nvSpPr>
          <p:cNvPr id="6" name="Slide Number Placeholder 5"/>
          <p:cNvSpPr>
            <a:spLocks noGrp="1"/>
          </p:cNvSpPr>
          <p:nvPr>
            <p:ph type="sldNum" sz="quarter" idx="12"/>
          </p:nvPr>
        </p:nvSpPr>
        <p:spPr/>
        <p:txBody>
          <a:bodyPr/>
          <a:lstStyle/>
          <a:p>
            <a:fld id="{FDF1BEA5-B10D-984E-BE4A-B647468E1E0F}" type="slidenum">
              <a:rPr lang="en-US"/>
              <a:pPr/>
              <a:t>75</a:t>
            </a:fld>
            <a:endParaRPr lang="en-US"/>
          </a:p>
        </p:txBody>
      </p:sp>
      <p:sp>
        <p:nvSpPr>
          <p:cNvPr id="216066" name="Rectangle 2"/>
          <p:cNvSpPr>
            <a:spLocks noGrp="1" noChangeArrowheads="1"/>
          </p:cNvSpPr>
          <p:nvPr>
            <p:ph type="title"/>
          </p:nvPr>
        </p:nvSpPr>
        <p:spPr/>
        <p:txBody>
          <a:bodyPr/>
          <a:lstStyle/>
          <a:p>
            <a:r>
              <a:rPr lang="en-US">
                <a:latin typeface="Times New Roman" pitchFamily="-1" charset="0"/>
              </a:rPr>
              <a:t>Common One/Two Sample Tests</a:t>
            </a:r>
          </a:p>
        </p:txBody>
      </p:sp>
      <p:sp>
        <p:nvSpPr>
          <p:cNvPr id="216067" name="Rectangle 3"/>
          <p:cNvSpPr>
            <a:spLocks noGrp="1" noChangeArrowheads="1"/>
          </p:cNvSpPr>
          <p:nvPr>
            <p:ph type="body" idx="1"/>
          </p:nvPr>
        </p:nvSpPr>
        <p:spPr>
          <a:xfrm>
            <a:off x="685800" y="1981200"/>
            <a:ext cx="8077200" cy="4114800"/>
          </a:xfrm>
        </p:spPr>
        <p:txBody>
          <a:bodyPr/>
          <a:lstStyle/>
          <a:p>
            <a:pPr>
              <a:lnSpc>
                <a:spcPct val="120000"/>
              </a:lnSpc>
            </a:pPr>
            <a:r>
              <a:rPr lang="en-US">
                <a:latin typeface="Times New Roman" pitchFamily="-1" charset="0"/>
              </a:rPr>
              <a:t>Difference from the mean (Z-test)</a:t>
            </a:r>
          </a:p>
          <a:p>
            <a:pPr>
              <a:lnSpc>
                <a:spcPct val="120000"/>
              </a:lnSpc>
            </a:pPr>
            <a:r>
              <a:rPr lang="en-US">
                <a:latin typeface="Times New Roman" pitchFamily="-1" charset="0"/>
              </a:rPr>
              <a:t>Difference between 2 sample means (T-test)</a:t>
            </a:r>
          </a:p>
          <a:p>
            <a:pPr>
              <a:lnSpc>
                <a:spcPct val="120000"/>
              </a:lnSpc>
            </a:pPr>
            <a:r>
              <a:rPr lang="en-US">
                <a:latin typeface="Times New Roman" pitchFamily="-1" charset="0"/>
              </a:rPr>
              <a:t>Variability differences in 2 samples (F-test)</a:t>
            </a:r>
          </a:p>
          <a:p>
            <a:pPr>
              <a:lnSpc>
                <a:spcPct val="120000"/>
              </a:lnSpc>
            </a:pPr>
            <a:r>
              <a:rPr lang="en-US">
                <a:latin typeface="Times New Roman" pitchFamily="-1" charset="0"/>
              </a:rPr>
              <a:t>Analysis of Variance (ANOVA)</a:t>
            </a:r>
          </a:p>
          <a:p>
            <a:pPr>
              <a:lnSpc>
                <a:spcPct val="120000"/>
              </a:lnSpc>
            </a:pPr>
            <a:r>
              <a:rPr lang="en-US">
                <a:latin typeface="Times New Roman" pitchFamily="-1" charset="0"/>
              </a:rPr>
              <a:t>Multivariate Analysis of Variance (MANOVA)</a:t>
            </a:r>
          </a:p>
          <a:p>
            <a:pPr>
              <a:lnSpc>
                <a:spcPct val="120000"/>
              </a:lnSpc>
            </a:pPr>
            <a:r>
              <a:rPr lang="en-US">
                <a:latin typeface="Times New Roman" pitchFamily="-1" charset="0"/>
              </a:rPr>
              <a:t>Analysis of Covariance (ANCOVA)</a:t>
            </a:r>
            <a:endParaRPr lang="en-US" sz="2400">
              <a:latin typeface="Times New Roman" pitchFamily="-1"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6067">
                                            <p:txEl>
                                              <p:pRg st="0" end="0"/>
                                            </p:txEl>
                                          </p:spTgt>
                                        </p:tgtEl>
                                        <p:attrNameLst>
                                          <p:attrName>style.visibility</p:attrName>
                                        </p:attrNameLst>
                                      </p:cBhvr>
                                      <p:to>
                                        <p:strVal val="visible"/>
                                      </p:to>
                                    </p:set>
                                    <p:animEffect transition="in" filter="wipe(left)">
                                      <p:cBhvr>
                                        <p:cTn id="7" dur="500"/>
                                        <p:tgtEl>
                                          <p:spTgt spid="2160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6067">
                                            <p:txEl>
                                              <p:pRg st="1" end="1"/>
                                            </p:txEl>
                                          </p:spTgt>
                                        </p:tgtEl>
                                        <p:attrNameLst>
                                          <p:attrName>style.visibility</p:attrName>
                                        </p:attrNameLst>
                                      </p:cBhvr>
                                      <p:to>
                                        <p:strVal val="visible"/>
                                      </p:to>
                                    </p:set>
                                    <p:animEffect transition="in" filter="wipe(left)">
                                      <p:cBhvr>
                                        <p:cTn id="12" dur="500"/>
                                        <p:tgtEl>
                                          <p:spTgt spid="2160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16067">
                                            <p:txEl>
                                              <p:pRg st="2" end="2"/>
                                            </p:txEl>
                                          </p:spTgt>
                                        </p:tgtEl>
                                        <p:attrNameLst>
                                          <p:attrName>style.visibility</p:attrName>
                                        </p:attrNameLst>
                                      </p:cBhvr>
                                      <p:to>
                                        <p:strVal val="visible"/>
                                      </p:to>
                                    </p:set>
                                    <p:animEffect transition="in" filter="wipe(left)">
                                      <p:cBhvr>
                                        <p:cTn id="17" dur="500"/>
                                        <p:tgtEl>
                                          <p:spTgt spid="21606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16067">
                                            <p:txEl>
                                              <p:pRg st="3" end="3"/>
                                            </p:txEl>
                                          </p:spTgt>
                                        </p:tgtEl>
                                        <p:attrNameLst>
                                          <p:attrName>style.visibility</p:attrName>
                                        </p:attrNameLst>
                                      </p:cBhvr>
                                      <p:to>
                                        <p:strVal val="visible"/>
                                      </p:to>
                                    </p:set>
                                    <p:animEffect transition="in" filter="wipe(left)">
                                      <p:cBhvr>
                                        <p:cTn id="22" dur="500"/>
                                        <p:tgtEl>
                                          <p:spTgt spid="21606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16067">
                                            <p:txEl>
                                              <p:pRg st="4" end="4"/>
                                            </p:txEl>
                                          </p:spTgt>
                                        </p:tgtEl>
                                        <p:attrNameLst>
                                          <p:attrName>style.visibility</p:attrName>
                                        </p:attrNameLst>
                                      </p:cBhvr>
                                      <p:to>
                                        <p:strVal val="visible"/>
                                      </p:to>
                                    </p:set>
                                    <p:animEffect transition="in" filter="wipe(left)">
                                      <p:cBhvr>
                                        <p:cTn id="27" dur="500"/>
                                        <p:tgtEl>
                                          <p:spTgt spid="21606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16067">
                                            <p:txEl>
                                              <p:pRg st="5" end="5"/>
                                            </p:txEl>
                                          </p:spTgt>
                                        </p:tgtEl>
                                        <p:attrNameLst>
                                          <p:attrName>style.visibility</p:attrName>
                                        </p:attrNameLst>
                                      </p:cBhvr>
                                      <p:to>
                                        <p:strVal val="visible"/>
                                      </p:to>
                                    </p:set>
                                    <p:animEffect transition="in" filter="wipe(left)">
                                      <p:cBhvr>
                                        <p:cTn id="32" dur="500"/>
                                        <p:tgtEl>
                                          <p:spTgt spid="21606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6067" grpId="0" build="p" autoUpdateAnimBg="0"/>
    </p:bldLst>
  </p:timing>
</p:sld>
</file>

<file path=ppt/slides/slide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26 June 2007</a:t>
            </a:r>
          </a:p>
        </p:txBody>
      </p:sp>
      <p:sp>
        <p:nvSpPr>
          <p:cNvPr id="5" name="Footer Placeholder 4"/>
          <p:cNvSpPr>
            <a:spLocks noGrp="1"/>
          </p:cNvSpPr>
          <p:nvPr>
            <p:ph type="ftr" sz="quarter" idx="11"/>
          </p:nvPr>
        </p:nvSpPr>
        <p:spPr/>
        <p:txBody>
          <a:bodyPr/>
          <a:lstStyle/>
          <a:p>
            <a:r>
              <a:rPr lang="en-US"/>
              <a:t>UM-07 tutorial 3: Chin </a:t>
            </a:r>
          </a:p>
        </p:txBody>
      </p:sp>
      <p:sp>
        <p:nvSpPr>
          <p:cNvPr id="6" name="Slide Number Placeholder 5"/>
          <p:cNvSpPr>
            <a:spLocks noGrp="1"/>
          </p:cNvSpPr>
          <p:nvPr>
            <p:ph type="sldNum" sz="quarter" idx="12"/>
          </p:nvPr>
        </p:nvSpPr>
        <p:spPr/>
        <p:txBody>
          <a:bodyPr/>
          <a:lstStyle/>
          <a:p>
            <a:fld id="{F5A2DC13-60F0-E240-BAC5-DC18AE03D675}" type="slidenum">
              <a:rPr lang="en-US"/>
              <a:pPr/>
              <a:t>76</a:t>
            </a:fld>
            <a:endParaRPr lang="en-US"/>
          </a:p>
        </p:txBody>
      </p:sp>
      <p:sp>
        <p:nvSpPr>
          <p:cNvPr id="218114" name="Rectangle 2"/>
          <p:cNvSpPr>
            <a:spLocks noGrp="1" noChangeArrowheads="1"/>
          </p:cNvSpPr>
          <p:nvPr>
            <p:ph type="title"/>
          </p:nvPr>
        </p:nvSpPr>
        <p:spPr/>
        <p:txBody>
          <a:bodyPr/>
          <a:lstStyle/>
          <a:p>
            <a:r>
              <a:rPr lang="en-US" dirty="0">
                <a:latin typeface="Times New Roman" pitchFamily="-1" charset="0"/>
              </a:rPr>
              <a:t>Directional vs. Non-directional</a:t>
            </a:r>
          </a:p>
        </p:txBody>
      </p:sp>
      <p:sp>
        <p:nvSpPr>
          <p:cNvPr id="218115" name="Rectangle 3"/>
          <p:cNvSpPr>
            <a:spLocks noGrp="1" noChangeArrowheads="1"/>
          </p:cNvSpPr>
          <p:nvPr>
            <p:ph type="body" idx="1"/>
          </p:nvPr>
        </p:nvSpPr>
        <p:spPr/>
        <p:txBody>
          <a:bodyPr/>
          <a:lstStyle/>
          <a:p>
            <a:pPr>
              <a:lnSpc>
                <a:spcPct val="180000"/>
              </a:lnSpc>
            </a:pPr>
            <a:r>
              <a:rPr lang="en-US" dirty="0">
                <a:latin typeface="Times New Roman" pitchFamily="-1" charset="0"/>
              </a:rPr>
              <a:t>Directional (</a:t>
            </a:r>
            <a:r>
              <a:rPr lang="en-US" dirty="0" smtClean="0">
                <a:latin typeface="Times New Roman" pitchFamily="-1" charset="0"/>
              </a:rPr>
              <a:t>one-tail</a:t>
            </a:r>
            <a:r>
              <a:rPr lang="en-US" dirty="0">
                <a:latin typeface="Times New Roman" pitchFamily="-1" charset="0"/>
              </a:rPr>
              <a:t>)</a:t>
            </a:r>
          </a:p>
          <a:p>
            <a:pPr lvl="1">
              <a:lnSpc>
                <a:spcPct val="180000"/>
              </a:lnSpc>
            </a:pPr>
            <a:r>
              <a:rPr lang="en-US" dirty="0">
                <a:latin typeface="Times New Roman" pitchFamily="-1" charset="0"/>
              </a:rPr>
              <a:t>Hypothesis predicts direction of </a:t>
            </a:r>
            <a:r>
              <a:rPr lang="en-US" dirty="0" smtClean="0">
                <a:latin typeface="Times New Roman" pitchFamily="-1" charset="0"/>
              </a:rPr>
              <a:t>estimates</a:t>
            </a:r>
          </a:p>
          <a:p>
            <a:pPr lvl="1">
              <a:lnSpc>
                <a:spcPct val="180000"/>
              </a:lnSpc>
            </a:pPr>
            <a:r>
              <a:rPr lang="en-US" dirty="0" smtClean="0">
                <a:latin typeface="Times New Roman" pitchFamily="-1" charset="0"/>
              </a:rPr>
              <a:t>Easier to achieve significance</a:t>
            </a:r>
          </a:p>
          <a:p>
            <a:pPr>
              <a:lnSpc>
                <a:spcPct val="180000"/>
              </a:lnSpc>
            </a:pPr>
            <a:r>
              <a:rPr lang="en-US" dirty="0">
                <a:latin typeface="Times New Roman" pitchFamily="-1" charset="0"/>
              </a:rPr>
              <a:t>Non-directional (</a:t>
            </a:r>
            <a:r>
              <a:rPr lang="en-US" dirty="0" smtClean="0">
                <a:latin typeface="Times New Roman" pitchFamily="-1" charset="0"/>
              </a:rPr>
              <a:t>two-tail</a:t>
            </a:r>
            <a:r>
              <a:rPr lang="en-US" dirty="0">
                <a:latin typeface="Times New Roman" pitchFamily="-1" charset="0"/>
              </a:rPr>
              <a:t>)</a:t>
            </a:r>
          </a:p>
          <a:p>
            <a:pPr lvl="1">
              <a:lnSpc>
                <a:spcPct val="180000"/>
              </a:lnSpc>
            </a:pPr>
            <a:r>
              <a:rPr lang="en-US" dirty="0">
                <a:latin typeface="Times New Roman" pitchFamily="-1" charset="0"/>
              </a:rPr>
              <a:t>No basis for deciding direction of the </a:t>
            </a:r>
            <a:r>
              <a:rPr lang="en-US" dirty="0" smtClean="0">
                <a:latin typeface="Times New Roman" pitchFamily="-1" charset="0"/>
              </a:rPr>
              <a:t>difference</a:t>
            </a:r>
          </a:p>
          <a:p>
            <a:pPr lvl="1">
              <a:lnSpc>
                <a:spcPct val="180000"/>
              </a:lnSpc>
            </a:pPr>
            <a:r>
              <a:rPr lang="en-US" dirty="0" err="1" smtClean="0">
                <a:latin typeface="Times New Roman" pitchFamily="-1" charset="0"/>
              </a:rPr>
              <a:t>GraphPad.com</a:t>
            </a:r>
            <a:r>
              <a:rPr lang="en-US" dirty="0" smtClean="0">
                <a:latin typeface="Times New Roman" pitchFamily="-1" charset="0"/>
              </a:rPr>
              <a:t> has a good </a:t>
            </a:r>
            <a:r>
              <a:rPr lang="en-US" dirty="0" err="1" smtClean="0">
                <a:latin typeface="Times New Roman" pitchFamily="-1" charset="0"/>
                <a:hlinkClick r:id="rId3"/>
              </a:rPr>
              <a:t>faq</a:t>
            </a:r>
            <a:r>
              <a:rPr lang="en-US" dirty="0" smtClean="0">
                <a:latin typeface="Times New Roman" pitchFamily="-1" charset="0"/>
                <a:hlinkClick r:id="rId3"/>
              </a:rPr>
              <a:t> </a:t>
            </a:r>
            <a:r>
              <a:rPr lang="en-US" dirty="0" smtClean="0">
                <a:latin typeface="Times New Roman" pitchFamily="-1" charset="0"/>
              </a:rPr>
              <a:t>on this</a:t>
            </a:r>
            <a:endParaRPr lang="en-US" dirty="0">
              <a:latin typeface="Times New Roman" pitchFamily="-1"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8115">
                                            <p:txEl>
                                              <p:pRg st="0" end="0"/>
                                            </p:txEl>
                                          </p:spTgt>
                                        </p:tgtEl>
                                        <p:attrNameLst>
                                          <p:attrName>style.visibility</p:attrName>
                                        </p:attrNameLst>
                                      </p:cBhvr>
                                      <p:to>
                                        <p:strVal val="visible"/>
                                      </p:to>
                                    </p:set>
                                    <p:animEffect transition="in" filter="wipe(left)">
                                      <p:cBhvr>
                                        <p:cTn id="7" dur="500"/>
                                        <p:tgtEl>
                                          <p:spTgt spid="2181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8115">
                                            <p:txEl>
                                              <p:pRg st="1" end="1"/>
                                            </p:txEl>
                                          </p:spTgt>
                                        </p:tgtEl>
                                        <p:attrNameLst>
                                          <p:attrName>style.visibility</p:attrName>
                                        </p:attrNameLst>
                                      </p:cBhvr>
                                      <p:to>
                                        <p:strVal val="visible"/>
                                      </p:to>
                                    </p:set>
                                    <p:animEffect transition="in" filter="wipe(left)">
                                      <p:cBhvr>
                                        <p:cTn id="12" dur="500"/>
                                        <p:tgtEl>
                                          <p:spTgt spid="2181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18115">
                                            <p:txEl>
                                              <p:pRg st="2" end="2"/>
                                            </p:txEl>
                                          </p:spTgt>
                                        </p:tgtEl>
                                        <p:attrNameLst>
                                          <p:attrName>style.visibility</p:attrName>
                                        </p:attrNameLst>
                                      </p:cBhvr>
                                      <p:to>
                                        <p:strVal val="visible"/>
                                      </p:to>
                                    </p:set>
                                    <p:animEffect transition="in" filter="wipe(left)">
                                      <p:cBhvr>
                                        <p:cTn id="17" dur="500"/>
                                        <p:tgtEl>
                                          <p:spTgt spid="21811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18115">
                                            <p:txEl>
                                              <p:pRg st="3" end="3"/>
                                            </p:txEl>
                                          </p:spTgt>
                                        </p:tgtEl>
                                        <p:attrNameLst>
                                          <p:attrName>style.visibility</p:attrName>
                                        </p:attrNameLst>
                                      </p:cBhvr>
                                      <p:to>
                                        <p:strVal val="visible"/>
                                      </p:to>
                                    </p:set>
                                    <p:animEffect transition="in" filter="wipe(left)">
                                      <p:cBhvr>
                                        <p:cTn id="22" dur="500"/>
                                        <p:tgtEl>
                                          <p:spTgt spid="21811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18115">
                                            <p:txEl>
                                              <p:pRg st="4" end="4"/>
                                            </p:txEl>
                                          </p:spTgt>
                                        </p:tgtEl>
                                        <p:attrNameLst>
                                          <p:attrName>style.visibility</p:attrName>
                                        </p:attrNameLst>
                                      </p:cBhvr>
                                      <p:to>
                                        <p:strVal val="visible"/>
                                      </p:to>
                                    </p:set>
                                    <p:animEffect transition="in" filter="wipe(left)">
                                      <p:cBhvr>
                                        <p:cTn id="27" dur="500"/>
                                        <p:tgtEl>
                                          <p:spTgt spid="21811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18115">
                                            <p:txEl>
                                              <p:pRg st="5" end="5"/>
                                            </p:txEl>
                                          </p:spTgt>
                                        </p:tgtEl>
                                        <p:attrNameLst>
                                          <p:attrName>style.visibility</p:attrName>
                                        </p:attrNameLst>
                                      </p:cBhvr>
                                      <p:to>
                                        <p:strVal val="visible"/>
                                      </p:to>
                                    </p:set>
                                    <p:animEffect transition="in" filter="wipe(left)">
                                      <p:cBhvr>
                                        <p:cTn id="32" dur="500"/>
                                        <p:tgtEl>
                                          <p:spTgt spid="21811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8115" grpId="0" build="p" autoUpdateAnimBg="0"/>
    </p:bldLst>
  </p:timing>
</p:sld>
</file>

<file path=ppt/slides/slide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a:t>26 June 2007</a:t>
            </a:r>
          </a:p>
        </p:txBody>
      </p:sp>
      <p:sp>
        <p:nvSpPr>
          <p:cNvPr id="6" name="Footer Placeholder 5"/>
          <p:cNvSpPr>
            <a:spLocks noGrp="1"/>
          </p:cNvSpPr>
          <p:nvPr>
            <p:ph type="ftr" sz="quarter" idx="11"/>
          </p:nvPr>
        </p:nvSpPr>
        <p:spPr/>
        <p:txBody>
          <a:bodyPr/>
          <a:lstStyle/>
          <a:p>
            <a:r>
              <a:rPr lang="en-US"/>
              <a:t>UM-07 tutorial 3: Chin </a:t>
            </a:r>
          </a:p>
        </p:txBody>
      </p:sp>
      <p:sp>
        <p:nvSpPr>
          <p:cNvPr id="7" name="Slide Number Placeholder 6"/>
          <p:cNvSpPr>
            <a:spLocks noGrp="1"/>
          </p:cNvSpPr>
          <p:nvPr>
            <p:ph type="sldNum" sz="quarter" idx="12"/>
          </p:nvPr>
        </p:nvSpPr>
        <p:spPr/>
        <p:txBody>
          <a:bodyPr/>
          <a:lstStyle/>
          <a:p>
            <a:fld id="{D8D17C71-4315-4843-896A-1E1041B46A2B}" type="slidenum">
              <a:rPr lang="en-US"/>
              <a:pPr/>
              <a:t>77</a:t>
            </a:fld>
            <a:endParaRPr lang="en-US"/>
          </a:p>
        </p:txBody>
      </p:sp>
      <p:sp>
        <p:nvSpPr>
          <p:cNvPr id="227330" name="Rectangle 2"/>
          <p:cNvSpPr>
            <a:spLocks noGrp="1" noChangeArrowheads="1"/>
          </p:cNvSpPr>
          <p:nvPr>
            <p:ph type="title"/>
          </p:nvPr>
        </p:nvSpPr>
        <p:spPr>
          <a:noFill/>
          <a:ln/>
        </p:spPr>
        <p:txBody>
          <a:bodyPr lIns="92075" tIns="46038" rIns="92075" bIns="46038"/>
          <a:lstStyle/>
          <a:p>
            <a:r>
              <a:rPr lang="en-US">
                <a:latin typeface="Times New Roman" pitchFamily="-1" charset="0"/>
              </a:rPr>
              <a:t>Agenda</a:t>
            </a:r>
          </a:p>
        </p:txBody>
      </p:sp>
      <p:sp>
        <p:nvSpPr>
          <p:cNvPr id="227331" name="Rectangle 3"/>
          <p:cNvSpPr>
            <a:spLocks noGrp="1" noChangeArrowheads="1"/>
          </p:cNvSpPr>
          <p:nvPr>
            <p:ph type="body" sz="half" idx="1"/>
          </p:nvPr>
        </p:nvSpPr>
        <p:spPr>
          <a:noFill/>
          <a:ln/>
        </p:spPr>
        <p:txBody>
          <a:bodyPr lIns="182562" tIns="46038" rIns="182562" bIns="46038" anchor="t"/>
          <a:lstStyle/>
          <a:p>
            <a:pPr>
              <a:buClr>
                <a:schemeClr val="tx1"/>
              </a:buClr>
              <a:buFontTx/>
              <a:buNone/>
            </a:pPr>
            <a:r>
              <a:rPr lang="en-US">
                <a:latin typeface="Times New Roman" pitchFamily="-1" charset="0"/>
              </a:rPr>
              <a:t>I. Experiment Design</a:t>
            </a:r>
          </a:p>
          <a:p>
            <a:pPr lvl="1">
              <a:buClr>
                <a:schemeClr val="tx1"/>
              </a:buClr>
              <a:buFont typeface="Wingdings 3" pitchFamily="-1" charset="2"/>
              <a:buNone/>
            </a:pPr>
            <a:r>
              <a:rPr lang="en-US" sz="2000">
                <a:latin typeface="Times New Roman" pitchFamily="-1" charset="0"/>
              </a:rPr>
              <a:t>  A. Independent vs. dependent variables</a:t>
            </a:r>
            <a:endParaRPr lang="en-US" sz="1800">
              <a:latin typeface="Times New Roman" pitchFamily="-1" charset="0"/>
            </a:endParaRPr>
          </a:p>
          <a:p>
            <a:pPr lvl="1">
              <a:buClr>
                <a:schemeClr val="tx1"/>
              </a:buClr>
              <a:buFont typeface="Wingdings 3" pitchFamily="-1" charset="2"/>
              <a:buNone/>
            </a:pPr>
            <a:r>
              <a:rPr lang="en-US" sz="2000">
                <a:latin typeface="Times New Roman" pitchFamily="-1" charset="0"/>
              </a:rPr>
              <a:t>  B. Nuisance variables</a:t>
            </a:r>
            <a:endParaRPr lang="en-US" sz="1800">
              <a:latin typeface="Times New Roman" pitchFamily="-1" charset="0"/>
            </a:endParaRPr>
          </a:p>
          <a:p>
            <a:pPr lvl="1">
              <a:buClr>
                <a:schemeClr val="tx1"/>
              </a:buClr>
              <a:buFont typeface="Wingdings 3" pitchFamily="-1" charset="2"/>
              <a:buNone/>
            </a:pPr>
            <a:r>
              <a:rPr lang="en-US" sz="2000">
                <a:latin typeface="Times New Roman" pitchFamily="-1" charset="0"/>
              </a:rPr>
              <a:t>  C. Between-subjects vs. within-subjects designs</a:t>
            </a:r>
          </a:p>
          <a:p>
            <a:pPr lvl="1">
              <a:buClr>
                <a:schemeClr val="tx1"/>
              </a:buClr>
              <a:buFont typeface="Wingdings 3" pitchFamily="-1" charset="2"/>
              <a:buNone/>
            </a:pPr>
            <a:r>
              <a:rPr lang="en-US" sz="2000">
                <a:latin typeface="Times New Roman" pitchFamily="-1" charset="0"/>
              </a:rPr>
              <a:t>  D. Estimating sensitivity</a:t>
            </a:r>
          </a:p>
          <a:p>
            <a:pPr lvl="1">
              <a:buClr>
                <a:schemeClr val="tx1"/>
              </a:buClr>
              <a:buFont typeface="Wingdings 3" pitchFamily="-1" charset="2"/>
              <a:buNone/>
            </a:pPr>
            <a:r>
              <a:rPr lang="en-US" sz="2000">
                <a:latin typeface="Times New Roman" pitchFamily="-1" charset="0"/>
              </a:rPr>
              <a:t>  E. Factorial designs</a:t>
            </a:r>
          </a:p>
          <a:p>
            <a:pPr lvl="1">
              <a:buClr>
                <a:schemeClr val="tx1"/>
              </a:buClr>
              <a:buFont typeface="Wingdings 3" pitchFamily="-1" charset="2"/>
              <a:buNone/>
            </a:pPr>
            <a:r>
              <a:rPr lang="en-US" sz="2000">
                <a:latin typeface="Times New Roman" pitchFamily="-1" charset="0"/>
              </a:rPr>
              <a:t>  F. Caveats</a:t>
            </a:r>
          </a:p>
        </p:txBody>
      </p:sp>
      <p:sp>
        <p:nvSpPr>
          <p:cNvPr id="227332" name="Rectangle 4"/>
          <p:cNvSpPr>
            <a:spLocks noGrp="1" noChangeArrowheads="1"/>
          </p:cNvSpPr>
          <p:nvPr>
            <p:ph type="body" sz="half" idx="2"/>
          </p:nvPr>
        </p:nvSpPr>
        <p:spPr>
          <a:xfrm>
            <a:off x="4648200" y="1981200"/>
            <a:ext cx="3962400" cy="4114800"/>
          </a:xfrm>
        </p:spPr>
        <p:txBody>
          <a:bodyPr/>
          <a:lstStyle/>
          <a:p>
            <a:pPr>
              <a:buClr>
                <a:schemeClr val="tx1"/>
              </a:buClr>
              <a:buFontTx/>
              <a:buNone/>
            </a:pPr>
            <a:r>
              <a:rPr lang="en-US">
                <a:latin typeface="Times New Roman" pitchFamily="-1" charset="0"/>
              </a:rPr>
              <a:t>II. Running Experiments</a:t>
            </a:r>
          </a:p>
          <a:p>
            <a:pPr lvl="1">
              <a:buClr>
                <a:schemeClr val="tx1"/>
              </a:buClr>
              <a:buFont typeface="Wingdings 3" pitchFamily="-1" charset="2"/>
              <a:buNone/>
            </a:pPr>
            <a:r>
              <a:rPr lang="en-US" sz="2000">
                <a:latin typeface="Times New Roman" pitchFamily="-1" charset="0"/>
              </a:rPr>
              <a:t>  A. Participants</a:t>
            </a:r>
          </a:p>
          <a:p>
            <a:pPr lvl="1">
              <a:buClr>
                <a:schemeClr val="tx1"/>
              </a:buClr>
              <a:buFont typeface="Wingdings 3" pitchFamily="-1" charset="2"/>
              <a:buNone/>
            </a:pPr>
            <a:r>
              <a:rPr lang="en-US" sz="2000">
                <a:latin typeface="Times New Roman" pitchFamily="-1" charset="0"/>
              </a:rPr>
              <a:t>  B. Controlling the environment</a:t>
            </a:r>
          </a:p>
          <a:p>
            <a:pPr lvl="1">
              <a:buClr>
                <a:schemeClr val="tx1"/>
              </a:buClr>
              <a:buFont typeface="Wingdings 3" pitchFamily="-1" charset="2"/>
              <a:buNone/>
            </a:pPr>
            <a:r>
              <a:rPr lang="en-US" sz="2000">
                <a:latin typeface="Times New Roman" pitchFamily="-1" charset="0"/>
              </a:rPr>
              <a:t>  C. Recording data</a:t>
            </a:r>
          </a:p>
          <a:p>
            <a:pPr>
              <a:buClr>
                <a:schemeClr val="tx1"/>
              </a:buClr>
              <a:buFontTx/>
              <a:buNone/>
            </a:pPr>
            <a:r>
              <a:rPr lang="en-US">
                <a:latin typeface="Times New Roman" pitchFamily="-1" charset="0"/>
              </a:rPr>
              <a:t>III. Experiment Analysis</a:t>
            </a:r>
          </a:p>
          <a:p>
            <a:pPr lvl="1">
              <a:buClr>
                <a:schemeClr val="tx1"/>
              </a:buClr>
              <a:buFont typeface="Wingdings 3" pitchFamily="-1" charset="2"/>
              <a:buNone/>
            </a:pPr>
            <a:r>
              <a:rPr lang="en-US" sz="2000">
                <a:latin typeface="Times New Roman" pitchFamily="-1" charset="0"/>
              </a:rPr>
              <a:t>  A. Means and variance</a:t>
            </a:r>
          </a:p>
          <a:p>
            <a:pPr lvl="1">
              <a:buClr>
                <a:schemeClr val="tx1"/>
              </a:buClr>
              <a:buFont typeface="Wingdings 3" pitchFamily="-1" charset="2"/>
              <a:buNone/>
            </a:pPr>
            <a:r>
              <a:rPr lang="en-US" sz="2000">
                <a:latin typeface="Times New Roman" pitchFamily="-1" charset="0"/>
              </a:rPr>
              <a:t>  B. Statistical tests</a:t>
            </a:r>
          </a:p>
          <a:p>
            <a:pPr lvl="1">
              <a:buClr>
                <a:schemeClr val="tx1"/>
              </a:buClr>
              <a:buFont typeface="Wingdings 3" pitchFamily="-1" charset="2"/>
              <a:buNone/>
            </a:pPr>
            <a:r>
              <a:rPr lang="en-US" sz="2000" b="1">
                <a:solidFill>
                  <a:srgbClr val="FF0000"/>
                </a:solidFill>
                <a:latin typeface="Times New Roman" pitchFamily="-1" charset="0"/>
              </a:rPr>
              <a:t>  C. ANOVA</a:t>
            </a:r>
            <a:r>
              <a:rPr lang="en-US" sz="2000">
                <a:latin typeface="Times New Roman" pitchFamily="-1" charset="0"/>
              </a:rPr>
              <a:t> </a:t>
            </a:r>
          </a:p>
          <a:p>
            <a:pPr lvl="1">
              <a:buClr>
                <a:schemeClr val="tx1"/>
              </a:buClr>
              <a:buFont typeface="Wingdings 3" pitchFamily="-1" charset="2"/>
              <a:buNone/>
            </a:pPr>
            <a:r>
              <a:rPr lang="en-US" sz="2000">
                <a:latin typeface="Times New Roman" pitchFamily="-1" charset="0"/>
              </a:rPr>
              <a:t>  D. Explained variance</a:t>
            </a:r>
          </a:p>
          <a:p>
            <a:pPr>
              <a:buClr>
                <a:schemeClr val="tx1"/>
              </a:buClr>
              <a:buFontTx/>
              <a:buNone/>
            </a:pPr>
            <a:r>
              <a:rPr lang="en-US" sz="2400">
                <a:latin typeface="Times New Roman" pitchFamily="-1" charset="0"/>
              </a:rPr>
              <a:t>IV. Summary</a:t>
            </a:r>
          </a:p>
        </p:txBody>
      </p:sp>
    </p:spTree>
  </p:cSld>
  <p:clrMapOvr>
    <a:masterClrMapping/>
  </p:clrMapOv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26 June 2007</a:t>
            </a:r>
          </a:p>
        </p:txBody>
      </p:sp>
      <p:sp>
        <p:nvSpPr>
          <p:cNvPr id="5" name="Footer Placeholder 4"/>
          <p:cNvSpPr>
            <a:spLocks noGrp="1"/>
          </p:cNvSpPr>
          <p:nvPr>
            <p:ph type="ftr" sz="quarter" idx="11"/>
          </p:nvPr>
        </p:nvSpPr>
        <p:spPr/>
        <p:txBody>
          <a:bodyPr/>
          <a:lstStyle/>
          <a:p>
            <a:r>
              <a:rPr lang="en-US"/>
              <a:t>UM-07 tutorial 3: Chin </a:t>
            </a:r>
          </a:p>
        </p:txBody>
      </p:sp>
      <p:sp>
        <p:nvSpPr>
          <p:cNvPr id="6" name="Slide Number Placeholder 5"/>
          <p:cNvSpPr>
            <a:spLocks noGrp="1"/>
          </p:cNvSpPr>
          <p:nvPr>
            <p:ph type="sldNum" sz="quarter" idx="12"/>
          </p:nvPr>
        </p:nvSpPr>
        <p:spPr/>
        <p:txBody>
          <a:bodyPr/>
          <a:lstStyle/>
          <a:p>
            <a:fld id="{46B7F39D-D455-CC48-82D8-A63B1B7B39A7}" type="slidenum">
              <a:rPr lang="en-US"/>
              <a:pPr/>
              <a:t>78</a:t>
            </a:fld>
            <a:endParaRPr lang="en-US"/>
          </a:p>
        </p:txBody>
      </p:sp>
      <p:sp>
        <p:nvSpPr>
          <p:cNvPr id="115714" name="Rectangle 2"/>
          <p:cNvSpPr>
            <a:spLocks noGrp="1" noChangeArrowheads="1"/>
          </p:cNvSpPr>
          <p:nvPr>
            <p:ph type="title"/>
          </p:nvPr>
        </p:nvSpPr>
        <p:spPr/>
        <p:txBody>
          <a:bodyPr/>
          <a:lstStyle/>
          <a:p>
            <a:r>
              <a:rPr lang="en-US">
                <a:latin typeface="Times New Roman" pitchFamily="-1" charset="0"/>
              </a:rPr>
              <a:t>ANOVA Assumptions</a:t>
            </a:r>
          </a:p>
        </p:txBody>
      </p:sp>
      <p:sp>
        <p:nvSpPr>
          <p:cNvPr id="115715" name="Rectangle 3"/>
          <p:cNvSpPr>
            <a:spLocks noGrp="1" noChangeArrowheads="1"/>
          </p:cNvSpPr>
          <p:nvPr>
            <p:ph type="body" idx="1"/>
          </p:nvPr>
        </p:nvSpPr>
        <p:spPr/>
        <p:txBody>
          <a:bodyPr/>
          <a:lstStyle/>
          <a:p>
            <a:pPr>
              <a:lnSpc>
                <a:spcPct val="170000"/>
              </a:lnSpc>
            </a:pPr>
            <a:r>
              <a:rPr lang="en-US">
                <a:latin typeface="Times New Roman" pitchFamily="-1" charset="0"/>
              </a:rPr>
              <a:t>Linear model</a:t>
            </a:r>
          </a:p>
          <a:p>
            <a:pPr>
              <a:lnSpc>
                <a:spcPct val="170000"/>
              </a:lnSpc>
            </a:pPr>
            <a:r>
              <a:rPr lang="en-US">
                <a:latin typeface="Times New Roman" pitchFamily="-1" charset="0"/>
              </a:rPr>
              <a:t>Independence of </a:t>
            </a:r>
            <a:r>
              <a:rPr lang="en-US">
                <a:latin typeface="Times New Roman" pitchFamily="-1" charset="0"/>
                <a:sym typeface="Symbol" pitchFamily="-1" charset="2"/>
              </a:rPr>
              <a:t>scores</a:t>
            </a:r>
          </a:p>
          <a:p>
            <a:pPr>
              <a:lnSpc>
                <a:spcPct val="170000"/>
              </a:lnSpc>
            </a:pPr>
            <a:r>
              <a:rPr lang="en-US">
                <a:latin typeface="Times New Roman" pitchFamily="-1" charset="0"/>
              </a:rPr>
              <a:t>Normal distribution</a:t>
            </a:r>
          </a:p>
          <a:p>
            <a:pPr>
              <a:lnSpc>
                <a:spcPct val="170000"/>
              </a:lnSpc>
            </a:pPr>
            <a:r>
              <a:rPr lang="en-US">
                <a:latin typeface="Times New Roman" pitchFamily="-1" charset="0"/>
              </a:rPr>
              <a:t>Heterogeneity of variance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5715">
                                            <p:txEl>
                                              <p:pRg st="0" end="0"/>
                                            </p:txEl>
                                          </p:spTgt>
                                        </p:tgtEl>
                                        <p:attrNameLst>
                                          <p:attrName>style.visibility</p:attrName>
                                        </p:attrNameLst>
                                      </p:cBhvr>
                                      <p:to>
                                        <p:strVal val="visible"/>
                                      </p:to>
                                    </p:set>
                                    <p:animEffect transition="in" filter="wipe(left)">
                                      <p:cBhvr>
                                        <p:cTn id="7" dur="500"/>
                                        <p:tgtEl>
                                          <p:spTgt spid="1157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5715">
                                            <p:txEl>
                                              <p:pRg st="1" end="1"/>
                                            </p:txEl>
                                          </p:spTgt>
                                        </p:tgtEl>
                                        <p:attrNameLst>
                                          <p:attrName>style.visibility</p:attrName>
                                        </p:attrNameLst>
                                      </p:cBhvr>
                                      <p:to>
                                        <p:strVal val="visible"/>
                                      </p:to>
                                    </p:set>
                                    <p:animEffect transition="in" filter="wipe(left)">
                                      <p:cBhvr>
                                        <p:cTn id="12" dur="500"/>
                                        <p:tgtEl>
                                          <p:spTgt spid="1157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5715">
                                            <p:txEl>
                                              <p:pRg st="2" end="2"/>
                                            </p:txEl>
                                          </p:spTgt>
                                        </p:tgtEl>
                                        <p:attrNameLst>
                                          <p:attrName>style.visibility</p:attrName>
                                        </p:attrNameLst>
                                      </p:cBhvr>
                                      <p:to>
                                        <p:strVal val="visible"/>
                                      </p:to>
                                    </p:set>
                                    <p:animEffect transition="in" filter="wipe(left)">
                                      <p:cBhvr>
                                        <p:cTn id="17" dur="500"/>
                                        <p:tgtEl>
                                          <p:spTgt spid="11571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5715">
                                            <p:txEl>
                                              <p:pRg st="3" end="3"/>
                                            </p:txEl>
                                          </p:spTgt>
                                        </p:tgtEl>
                                        <p:attrNameLst>
                                          <p:attrName>style.visibility</p:attrName>
                                        </p:attrNameLst>
                                      </p:cBhvr>
                                      <p:to>
                                        <p:strVal val="visible"/>
                                      </p:to>
                                    </p:set>
                                    <p:animEffect transition="in" filter="wipe(left)">
                                      <p:cBhvr>
                                        <p:cTn id="22" dur="500"/>
                                        <p:tgtEl>
                                          <p:spTgt spid="1157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5" grpId="0" build="p" autoUpdateAnimBg="0"/>
    </p:bldLst>
  </p:timing>
</p:sld>
</file>

<file path=ppt/slides/slide7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26 June 2007</a:t>
            </a:r>
          </a:p>
        </p:txBody>
      </p:sp>
      <p:sp>
        <p:nvSpPr>
          <p:cNvPr id="5" name="Footer Placeholder 4"/>
          <p:cNvSpPr>
            <a:spLocks noGrp="1"/>
          </p:cNvSpPr>
          <p:nvPr>
            <p:ph type="ftr" sz="quarter" idx="11"/>
          </p:nvPr>
        </p:nvSpPr>
        <p:spPr/>
        <p:txBody>
          <a:bodyPr/>
          <a:lstStyle/>
          <a:p>
            <a:r>
              <a:rPr lang="en-US"/>
              <a:t>UM-07 tutorial 3: Chin </a:t>
            </a:r>
          </a:p>
        </p:txBody>
      </p:sp>
      <p:sp>
        <p:nvSpPr>
          <p:cNvPr id="6" name="Slide Number Placeholder 5"/>
          <p:cNvSpPr>
            <a:spLocks noGrp="1"/>
          </p:cNvSpPr>
          <p:nvPr>
            <p:ph type="sldNum" sz="quarter" idx="12"/>
          </p:nvPr>
        </p:nvSpPr>
        <p:spPr/>
        <p:txBody>
          <a:bodyPr/>
          <a:lstStyle/>
          <a:p>
            <a:fld id="{4967EC3D-7F60-1846-B989-18E88D5CBD4B}" type="slidenum">
              <a:rPr lang="en-US"/>
              <a:pPr/>
              <a:t>79</a:t>
            </a:fld>
            <a:endParaRPr lang="en-US"/>
          </a:p>
        </p:txBody>
      </p:sp>
      <p:sp>
        <p:nvSpPr>
          <p:cNvPr id="105474" name="Rectangle 2"/>
          <p:cNvSpPr>
            <a:spLocks noGrp="1" noChangeArrowheads="1"/>
          </p:cNvSpPr>
          <p:nvPr>
            <p:ph type="title"/>
          </p:nvPr>
        </p:nvSpPr>
        <p:spPr/>
        <p:txBody>
          <a:bodyPr/>
          <a:lstStyle/>
          <a:p>
            <a:r>
              <a:rPr lang="en-US">
                <a:latin typeface="Times New Roman" pitchFamily="-1" charset="0"/>
              </a:rPr>
              <a:t>Linear Model</a:t>
            </a:r>
          </a:p>
        </p:txBody>
      </p:sp>
      <p:sp>
        <p:nvSpPr>
          <p:cNvPr id="105475" name="Rectangle 3"/>
          <p:cNvSpPr>
            <a:spLocks noGrp="1" noChangeArrowheads="1"/>
          </p:cNvSpPr>
          <p:nvPr>
            <p:ph type="body" idx="1"/>
          </p:nvPr>
        </p:nvSpPr>
        <p:spPr/>
        <p:txBody>
          <a:bodyPr/>
          <a:lstStyle/>
          <a:p>
            <a:pPr>
              <a:lnSpc>
                <a:spcPct val="140000"/>
              </a:lnSpc>
              <a:buClr>
                <a:schemeClr val="tx1"/>
              </a:buClr>
              <a:buFontTx/>
              <a:buNone/>
            </a:pPr>
            <a:r>
              <a:rPr lang="en-US">
                <a:latin typeface="Times New Roman" pitchFamily="-1" charset="0"/>
                <a:sym typeface="Symbol" pitchFamily="-1" charset="2"/>
              </a:rPr>
              <a:t></a:t>
            </a:r>
            <a:r>
              <a:rPr lang="en-US" baseline="-25000">
                <a:latin typeface="Times New Roman" pitchFamily="-1" charset="0"/>
              </a:rPr>
              <a:t>ij</a:t>
            </a:r>
            <a:r>
              <a:rPr lang="en-US">
                <a:latin typeface="Times New Roman" pitchFamily="-1" charset="0"/>
              </a:rPr>
              <a:t> = </a:t>
            </a:r>
            <a:r>
              <a:rPr lang="en-US">
                <a:latin typeface="Times New Roman" pitchFamily="-1" charset="0"/>
                <a:sym typeface="Symbol" pitchFamily="-1" charset="2"/>
              </a:rPr>
              <a:t></a:t>
            </a:r>
            <a:r>
              <a:rPr lang="en-US" baseline="-25000">
                <a:latin typeface="Times New Roman" pitchFamily="-1" charset="0"/>
              </a:rPr>
              <a:t>T</a:t>
            </a:r>
            <a:r>
              <a:rPr lang="en-US">
                <a:latin typeface="Times New Roman" pitchFamily="-1" charset="0"/>
                <a:sym typeface="Symbol" pitchFamily="-1" charset="2"/>
              </a:rPr>
              <a:t> + </a:t>
            </a:r>
            <a:r>
              <a:rPr lang="en-US" baseline="-25000">
                <a:latin typeface="Times New Roman" pitchFamily="-1" charset="0"/>
              </a:rPr>
              <a:t>i</a:t>
            </a:r>
            <a:r>
              <a:rPr lang="en-US">
                <a:latin typeface="Times New Roman" pitchFamily="-1" charset="0"/>
                <a:sym typeface="Symbol" pitchFamily="-1" charset="2"/>
              </a:rPr>
              <a:t> + </a:t>
            </a:r>
            <a:r>
              <a:rPr lang="en-US" baseline="-25000">
                <a:latin typeface="Times New Roman" pitchFamily="-1" charset="0"/>
              </a:rPr>
              <a:t>ij</a:t>
            </a:r>
            <a:r>
              <a:rPr lang="en-US">
                <a:latin typeface="Times New Roman" pitchFamily="-1" charset="0"/>
              </a:rPr>
              <a:t> , where</a:t>
            </a:r>
          </a:p>
          <a:p>
            <a:pPr lvl="1">
              <a:lnSpc>
                <a:spcPct val="140000"/>
              </a:lnSpc>
              <a:buClr>
                <a:schemeClr val="accent2"/>
              </a:buClr>
              <a:buFont typeface="Times" pitchFamily="-1" charset="0"/>
              <a:buChar char="•"/>
            </a:pPr>
            <a:r>
              <a:rPr lang="en-US">
                <a:latin typeface="Times New Roman" pitchFamily="-1" charset="0"/>
                <a:sym typeface="Symbol" pitchFamily="-1" charset="2"/>
              </a:rPr>
              <a:t></a:t>
            </a:r>
            <a:r>
              <a:rPr lang="en-US" baseline="-25000">
                <a:latin typeface="Times New Roman" pitchFamily="-1" charset="0"/>
              </a:rPr>
              <a:t>ij</a:t>
            </a:r>
            <a:r>
              <a:rPr lang="en-US">
                <a:latin typeface="Times New Roman" pitchFamily="-1" charset="0"/>
              </a:rPr>
              <a:t> is any observation of the dependent variable</a:t>
            </a:r>
          </a:p>
          <a:p>
            <a:pPr lvl="1">
              <a:lnSpc>
                <a:spcPct val="140000"/>
              </a:lnSpc>
              <a:buClr>
                <a:schemeClr val="accent2"/>
              </a:buClr>
              <a:buFont typeface="Times" pitchFamily="-1" charset="0"/>
              <a:buChar char="•"/>
            </a:pPr>
            <a:r>
              <a:rPr lang="en-US">
                <a:latin typeface="Times New Roman" pitchFamily="-1" charset="0"/>
                <a:sym typeface="Symbol" pitchFamily="-1" charset="2"/>
              </a:rPr>
              <a:t></a:t>
            </a:r>
            <a:r>
              <a:rPr lang="en-US" baseline="-25000">
                <a:latin typeface="Times New Roman" pitchFamily="-1" charset="0"/>
              </a:rPr>
              <a:t>T</a:t>
            </a:r>
            <a:r>
              <a:rPr lang="en-US">
                <a:latin typeface="Times New Roman" pitchFamily="-1" charset="0"/>
              </a:rPr>
              <a:t> is the mean of all </a:t>
            </a:r>
            <a:r>
              <a:rPr lang="en-US">
                <a:latin typeface="Times New Roman" pitchFamily="-1" charset="0"/>
                <a:sym typeface="Symbol" pitchFamily="-1" charset="2"/>
              </a:rPr>
              <a:t></a:t>
            </a:r>
            <a:r>
              <a:rPr lang="en-US" baseline="-25000">
                <a:latin typeface="Times New Roman" pitchFamily="-1" charset="0"/>
              </a:rPr>
              <a:t>ij</a:t>
            </a:r>
            <a:endParaRPr lang="en-US">
              <a:latin typeface="Times New Roman" pitchFamily="-1" charset="0"/>
            </a:endParaRPr>
          </a:p>
          <a:p>
            <a:pPr lvl="1">
              <a:lnSpc>
                <a:spcPct val="140000"/>
              </a:lnSpc>
              <a:buClr>
                <a:schemeClr val="accent2"/>
              </a:buClr>
              <a:buFont typeface="Times" pitchFamily="-1" charset="0"/>
              <a:buChar char="•"/>
            </a:pPr>
            <a:r>
              <a:rPr lang="en-US">
                <a:latin typeface="Times New Roman" pitchFamily="-1" charset="0"/>
                <a:sym typeface="Symbol" pitchFamily="-1" charset="2"/>
              </a:rPr>
              <a:t></a:t>
            </a:r>
            <a:r>
              <a:rPr lang="en-US" baseline="-25000">
                <a:latin typeface="Times New Roman" pitchFamily="-1" charset="0"/>
              </a:rPr>
              <a:t>i</a:t>
            </a:r>
            <a:r>
              <a:rPr lang="en-US">
                <a:latin typeface="Times New Roman" pitchFamily="-1" charset="0"/>
              </a:rPr>
              <a:t> is the treatment (UM) effect (between group)</a:t>
            </a:r>
          </a:p>
          <a:p>
            <a:pPr lvl="1">
              <a:lnSpc>
                <a:spcPct val="140000"/>
              </a:lnSpc>
              <a:buClr>
                <a:schemeClr val="accent2"/>
              </a:buClr>
              <a:buFont typeface="Times" pitchFamily="-1" charset="0"/>
              <a:buChar char="•"/>
            </a:pPr>
            <a:r>
              <a:rPr lang="en-US">
                <a:latin typeface="Times New Roman" pitchFamily="-1" charset="0"/>
                <a:sym typeface="Symbol" pitchFamily="-1" charset="2"/>
              </a:rPr>
              <a:t></a:t>
            </a:r>
            <a:r>
              <a:rPr lang="en-US" baseline="-25000">
                <a:latin typeface="Times New Roman" pitchFamily="-1" charset="0"/>
              </a:rPr>
              <a:t>ij</a:t>
            </a:r>
            <a:r>
              <a:rPr lang="en-US">
                <a:latin typeface="Times New Roman" pitchFamily="-1" charset="0"/>
              </a:rPr>
              <a:t> is the experimental error (within group, due to individual or environmental differences that hopefully have been randomly distributed among the </a:t>
            </a:r>
            <a:r>
              <a:rPr lang="en-US">
                <a:latin typeface="Times New Roman" pitchFamily="-1" charset="0"/>
                <a:sym typeface="Symbol" pitchFamily="-1" charset="2"/>
              </a:rPr>
              <a:t></a:t>
            </a:r>
            <a:r>
              <a:rPr lang="en-US" baseline="-25000">
                <a:latin typeface="Times New Roman" pitchFamily="-1" charset="0"/>
              </a:rPr>
              <a:t>ij</a:t>
            </a:r>
            <a:r>
              <a:rPr lang="en-US">
                <a:latin typeface="Times New Roman" pitchFamily="-1"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5475">
                                            <p:txEl>
                                              <p:pRg st="0" end="0"/>
                                            </p:txEl>
                                          </p:spTgt>
                                        </p:tgtEl>
                                        <p:attrNameLst>
                                          <p:attrName>style.visibility</p:attrName>
                                        </p:attrNameLst>
                                      </p:cBhvr>
                                      <p:to>
                                        <p:strVal val="visible"/>
                                      </p:to>
                                    </p:set>
                                    <p:animEffect transition="in" filter="wipe(left)">
                                      <p:cBhvr>
                                        <p:cTn id="7" dur="500"/>
                                        <p:tgtEl>
                                          <p:spTgt spid="1054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5475">
                                            <p:txEl>
                                              <p:pRg st="1" end="1"/>
                                            </p:txEl>
                                          </p:spTgt>
                                        </p:tgtEl>
                                        <p:attrNameLst>
                                          <p:attrName>style.visibility</p:attrName>
                                        </p:attrNameLst>
                                      </p:cBhvr>
                                      <p:to>
                                        <p:strVal val="visible"/>
                                      </p:to>
                                    </p:set>
                                    <p:animEffect transition="in" filter="wipe(left)">
                                      <p:cBhvr>
                                        <p:cTn id="12" dur="500"/>
                                        <p:tgtEl>
                                          <p:spTgt spid="1054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5475">
                                            <p:txEl>
                                              <p:pRg st="2" end="2"/>
                                            </p:txEl>
                                          </p:spTgt>
                                        </p:tgtEl>
                                        <p:attrNameLst>
                                          <p:attrName>style.visibility</p:attrName>
                                        </p:attrNameLst>
                                      </p:cBhvr>
                                      <p:to>
                                        <p:strVal val="visible"/>
                                      </p:to>
                                    </p:set>
                                    <p:animEffect transition="in" filter="wipe(left)">
                                      <p:cBhvr>
                                        <p:cTn id="17" dur="500"/>
                                        <p:tgtEl>
                                          <p:spTgt spid="1054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5475">
                                            <p:txEl>
                                              <p:pRg st="3" end="3"/>
                                            </p:txEl>
                                          </p:spTgt>
                                        </p:tgtEl>
                                        <p:attrNameLst>
                                          <p:attrName>style.visibility</p:attrName>
                                        </p:attrNameLst>
                                      </p:cBhvr>
                                      <p:to>
                                        <p:strVal val="visible"/>
                                      </p:to>
                                    </p:set>
                                    <p:animEffect transition="in" filter="wipe(left)">
                                      <p:cBhvr>
                                        <p:cTn id="22" dur="500"/>
                                        <p:tgtEl>
                                          <p:spTgt spid="10547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5475">
                                            <p:txEl>
                                              <p:pRg st="4" end="4"/>
                                            </p:txEl>
                                          </p:spTgt>
                                        </p:tgtEl>
                                        <p:attrNameLst>
                                          <p:attrName>style.visibility</p:attrName>
                                        </p:attrNameLst>
                                      </p:cBhvr>
                                      <p:to>
                                        <p:strVal val="visible"/>
                                      </p:to>
                                    </p:set>
                                    <p:animEffect transition="in" filter="wipe(left)">
                                      <p:cBhvr>
                                        <p:cTn id="27" dur="500"/>
                                        <p:tgtEl>
                                          <p:spTgt spid="1054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5" grpId="0" build="p" autoUpdateAnimBg="0"/>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26 June 2007</a:t>
            </a:r>
          </a:p>
        </p:txBody>
      </p:sp>
      <p:sp>
        <p:nvSpPr>
          <p:cNvPr id="5" name="Footer Placeholder 4"/>
          <p:cNvSpPr>
            <a:spLocks noGrp="1"/>
          </p:cNvSpPr>
          <p:nvPr>
            <p:ph type="ftr" sz="quarter" idx="11"/>
          </p:nvPr>
        </p:nvSpPr>
        <p:spPr/>
        <p:txBody>
          <a:bodyPr/>
          <a:lstStyle/>
          <a:p>
            <a:r>
              <a:rPr lang="en-US"/>
              <a:t>UM-07 tutorial 3: Chin </a:t>
            </a:r>
          </a:p>
        </p:txBody>
      </p:sp>
      <p:sp>
        <p:nvSpPr>
          <p:cNvPr id="6" name="Slide Number Placeholder 5"/>
          <p:cNvSpPr>
            <a:spLocks noGrp="1"/>
          </p:cNvSpPr>
          <p:nvPr>
            <p:ph type="sldNum" sz="quarter" idx="12"/>
          </p:nvPr>
        </p:nvSpPr>
        <p:spPr/>
        <p:txBody>
          <a:bodyPr/>
          <a:lstStyle/>
          <a:p>
            <a:fld id="{EEAD3A2E-BAB3-2644-98D6-63239FF42F1D}" type="slidenum">
              <a:rPr lang="en-US"/>
              <a:pPr/>
              <a:t>8</a:t>
            </a:fld>
            <a:endParaRPr lang="en-US"/>
          </a:p>
        </p:txBody>
      </p:sp>
      <p:sp>
        <p:nvSpPr>
          <p:cNvPr id="168962" name="Rectangle 2"/>
          <p:cNvSpPr>
            <a:spLocks noGrp="1" noChangeArrowheads="1"/>
          </p:cNvSpPr>
          <p:nvPr>
            <p:ph type="title"/>
          </p:nvPr>
        </p:nvSpPr>
        <p:spPr/>
        <p:txBody>
          <a:bodyPr/>
          <a:lstStyle/>
          <a:p>
            <a:r>
              <a:rPr lang="en-US">
                <a:latin typeface="Times New Roman" pitchFamily="-1" charset="0"/>
              </a:rPr>
              <a:t>Cognitive Tests</a:t>
            </a:r>
          </a:p>
        </p:txBody>
      </p:sp>
      <p:sp>
        <p:nvSpPr>
          <p:cNvPr id="168963" name="Rectangle 3"/>
          <p:cNvSpPr>
            <a:spLocks noGrp="1" noChangeArrowheads="1"/>
          </p:cNvSpPr>
          <p:nvPr>
            <p:ph type="body" idx="1"/>
          </p:nvPr>
        </p:nvSpPr>
        <p:spPr>
          <a:xfrm>
            <a:off x="685800" y="1828800"/>
            <a:ext cx="7848600" cy="4114800"/>
          </a:xfrm>
        </p:spPr>
        <p:txBody>
          <a:bodyPr/>
          <a:lstStyle/>
          <a:p>
            <a:pPr>
              <a:lnSpc>
                <a:spcPct val="140000"/>
              </a:lnSpc>
            </a:pPr>
            <a:r>
              <a:rPr lang="en-US" sz="2400" dirty="0">
                <a:latin typeface="Times New Roman" pitchFamily="-1" charset="0"/>
              </a:rPr>
              <a:t>Kit of Factor-Referenced Cognitive Tests</a:t>
            </a:r>
            <a:endParaRPr lang="en-US" sz="2400" dirty="0" smtClean="0">
              <a:latin typeface="Times New Roman" pitchFamily="-1" charset="0"/>
            </a:endParaRPr>
          </a:p>
          <a:p>
            <a:pPr lvl="1">
              <a:lnSpc>
                <a:spcPct val="140000"/>
              </a:lnSpc>
            </a:pPr>
            <a:r>
              <a:rPr lang="en-US" sz="2000" dirty="0" smtClean="0">
                <a:latin typeface="Times New Roman" pitchFamily="-1" charset="0"/>
              </a:rPr>
              <a:t>Visualization, visual memory, memory span, perceptual speed, etc.</a:t>
            </a:r>
          </a:p>
          <a:p>
            <a:pPr lvl="1">
              <a:lnSpc>
                <a:spcPct val="140000"/>
              </a:lnSpc>
            </a:pPr>
            <a:r>
              <a:rPr lang="en-US" sz="2000" dirty="0" err="1" smtClean="0">
                <a:latin typeface="Times New Roman" pitchFamily="-1" charset="0"/>
              </a:rPr>
              <a:t>Ekstrom</a:t>
            </a:r>
            <a:r>
              <a:rPr lang="en-US" sz="2000" dirty="0" smtClean="0">
                <a:latin typeface="Times New Roman" pitchFamily="-1" charset="0"/>
              </a:rPr>
              <a:t> </a:t>
            </a:r>
            <a:r>
              <a:rPr lang="en-US" sz="2000" dirty="0">
                <a:latin typeface="Times New Roman" pitchFamily="-1" charset="0"/>
              </a:rPr>
              <a:t>&amp; French, </a:t>
            </a:r>
            <a:r>
              <a:rPr lang="en-US" sz="2000" dirty="0">
                <a:latin typeface="Times New Roman" pitchFamily="-1" charset="0"/>
                <a:hlinkClick r:id="rId3"/>
              </a:rPr>
              <a:t>Educational Testing Service</a:t>
            </a:r>
            <a:endParaRPr lang="en-US" sz="2000" dirty="0" smtClean="0">
              <a:latin typeface="Times New Roman" pitchFamily="-1" charset="0"/>
            </a:endParaRPr>
          </a:p>
          <a:p>
            <a:pPr>
              <a:lnSpc>
                <a:spcPct val="140000"/>
              </a:lnSpc>
            </a:pPr>
            <a:r>
              <a:rPr lang="en-US" sz="2400" dirty="0" smtClean="0">
                <a:latin typeface="Times New Roman" pitchFamily="-1" charset="0"/>
              </a:rPr>
              <a:t>Human </a:t>
            </a:r>
            <a:r>
              <a:rPr lang="en-US" sz="2400" dirty="0">
                <a:latin typeface="Times New Roman" pitchFamily="-1" charset="0"/>
              </a:rPr>
              <a:t>Information Processing Survey</a:t>
            </a:r>
            <a:endParaRPr lang="en-US" sz="2400" dirty="0" smtClean="0">
              <a:latin typeface="Times New Roman" pitchFamily="-1" charset="0"/>
            </a:endParaRPr>
          </a:p>
          <a:p>
            <a:pPr lvl="1">
              <a:lnSpc>
                <a:spcPct val="140000"/>
              </a:lnSpc>
            </a:pPr>
            <a:r>
              <a:rPr lang="en-US" sz="2000" dirty="0" smtClean="0">
                <a:latin typeface="Times New Roman" pitchFamily="-1" charset="0"/>
              </a:rPr>
              <a:t>Left/right brain, integrated or mixed</a:t>
            </a:r>
            <a:endParaRPr lang="en-US" sz="1800" dirty="0" smtClean="0">
              <a:latin typeface="Times New Roman" pitchFamily="-1" charset="0"/>
            </a:endParaRPr>
          </a:p>
          <a:p>
            <a:pPr lvl="1">
              <a:lnSpc>
                <a:spcPct val="140000"/>
              </a:lnSpc>
            </a:pPr>
            <a:r>
              <a:rPr lang="en-US" sz="2000" dirty="0" smtClean="0">
                <a:latin typeface="Times New Roman" pitchFamily="-1" charset="0"/>
              </a:rPr>
              <a:t>Taggart </a:t>
            </a:r>
            <a:r>
              <a:rPr lang="en-US" sz="2000" dirty="0">
                <a:latin typeface="Times New Roman" pitchFamily="-1" charset="0"/>
              </a:rPr>
              <a:t>&amp; Torrance, </a:t>
            </a:r>
            <a:r>
              <a:rPr lang="en-US" sz="2000" dirty="0">
                <a:latin typeface="Times New Roman" pitchFamily="-1" charset="0"/>
                <a:hlinkClick r:id="rId4"/>
              </a:rPr>
              <a:t>Scholastic Testing </a:t>
            </a:r>
            <a:r>
              <a:rPr lang="en-US" sz="2000" dirty="0" smtClean="0">
                <a:latin typeface="Times New Roman" pitchFamily="-1" charset="0"/>
                <a:hlinkClick r:id="rId4"/>
              </a:rPr>
              <a:t>Service</a:t>
            </a:r>
            <a:endParaRPr lang="en-US" sz="2000" dirty="0">
              <a:latin typeface="Times New Roman" pitchFamily="-1"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8963">
                                            <p:txEl>
                                              <p:pRg st="0" end="0"/>
                                            </p:txEl>
                                          </p:spTgt>
                                        </p:tgtEl>
                                        <p:attrNameLst>
                                          <p:attrName>style.visibility</p:attrName>
                                        </p:attrNameLst>
                                      </p:cBhvr>
                                      <p:to>
                                        <p:strVal val="visible"/>
                                      </p:to>
                                    </p:set>
                                    <p:animEffect transition="in" filter="wipe(left)">
                                      <p:cBhvr>
                                        <p:cTn id="7" dur="500"/>
                                        <p:tgtEl>
                                          <p:spTgt spid="1689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68963">
                                            <p:txEl>
                                              <p:pRg st="1" end="1"/>
                                            </p:txEl>
                                          </p:spTgt>
                                        </p:tgtEl>
                                        <p:attrNameLst>
                                          <p:attrName>style.visibility</p:attrName>
                                        </p:attrNameLst>
                                      </p:cBhvr>
                                      <p:to>
                                        <p:strVal val="visible"/>
                                      </p:to>
                                    </p:set>
                                    <p:animEffect transition="in" filter="wipe(left)">
                                      <p:cBhvr>
                                        <p:cTn id="12" dur="500"/>
                                        <p:tgtEl>
                                          <p:spTgt spid="1689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68963">
                                            <p:txEl>
                                              <p:pRg st="2" end="2"/>
                                            </p:txEl>
                                          </p:spTgt>
                                        </p:tgtEl>
                                        <p:attrNameLst>
                                          <p:attrName>style.visibility</p:attrName>
                                        </p:attrNameLst>
                                      </p:cBhvr>
                                      <p:to>
                                        <p:strVal val="visible"/>
                                      </p:to>
                                    </p:set>
                                    <p:animEffect transition="in" filter="wipe(left)">
                                      <p:cBhvr>
                                        <p:cTn id="17" dur="500"/>
                                        <p:tgtEl>
                                          <p:spTgt spid="16896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68963">
                                            <p:txEl>
                                              <p:pRg st="3" end="3"/>
                                            </p:txEl>
                                          </p:spTgt>
                                        </p:tgtEl>
                                        <p:attrNameLst>
                                          <p:attrName>style.visibility</p:attrName>
                                        </p:attrNameLst>
                                      </p:cBhvr>
                                      <p:to>
                                        <p:strVal val="visible"/>
                                      </p:to>
                                    </p:set>
                                    <p:animEffect transition="in" filter="wipe(left)">
                                      <p:cBhvr>
                                        <p:cTn id="22" dur="500"/>
                                        <p:tgtEl>
                                          <p:spTgt spid="16896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68963">
                                            <p:txEl>
                                              <p:pRg st="4" end="4"/>
                                            </p:txEl>
                                          </p:spTgt>
                                        </p:tgtEl>
                                        <p:attrNameLst>
                                          <p:attrName>style.visibility</p:attrName>
                                        </p:attrNameLst>
                                      </p:cBhvr>
                                      <p:to>
                                        <p:strVal val="visible"/>
                                      </p:to>
                                    </p:set>
                                    <p:animEffect transition="in" filter="wipe(left)">
                                      <p:cBhvr>
                                        <p:cTn id="27" dur="500"/>
                                        <p:tgtEl>
                                          <p:spTgt spid="16896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68963">
                                            <p:txEl>
                                              <p:pRg st="5" end="5"/>
                                            </p:txEl>
                                          </p:spTgt>
                                        </p:tgtEl>
                                        <p:attrNameLst>
                                          <p:attrName>style.visibility</p:attrName>
                                        </p:attrNameLst>
                                      </p:cBhvr>
                                      <p:to>
                                        <p:strVal val="visible"/>
                                      </p:to>
                                    </p:set>
                                    <p:animEffect transition="in" filter="wipe(left)">
                                      <p:cBhvr>
                                        <p:cTn id="32" dur="500"/>
                                        <p:tgtEl>
                                          <p:spTgt spid="16896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963" grpId="0" build="p" bldLvl="2" autoUpdateAnimBg="0"/>
    </p:bldLst>
  </p:timing>
</p:sld>
</file>

<file path=ppt/slides/slide8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26 June 2007</a:t>
            </a:r>
          </a:p>
        </p:txBody>
      </p:sp>
      <p:sp>
        <p:nvSpPr>
          <p:cNvPr id="5" name="Footer Placeholder 4"/>
          <p:cNvSpPr>
            <a:spLocks noGrp="1"/>
          </p:cNvSpPr>
          <p:nvPr>
            <p:ph type="ftr" sz="quarter" idx="11"/>
          </p:nvPr>
        </p:nvSpPr>
        <p:spPr/>
        <p:txBody>
          <a:bodyPr/>
          <a:lstStyle/>
          <a:p>
            <a:r>
              <a:rPr lang="en-US"/>
              <a:t>UM-07 tutorial 3: Chin </a:t>
            </a:r>
          </a:p>
        </p:txBody>
      </p:sp>
      <p:sp>
        <p:nvSpPr>
          <p:cNvPr id="6" name="Slide Number Placeholder 5"/>
          <p:cNvSpPr>
            <a:spLocks noGrp="1"/>
          </p:cNvSpPr>
          <p:nvPr>
            <p:ph type="sldNum" sz="quarter" idx="12"/>
          </p:nvPr>
        </p:nvSpPr>
        <p:spPr/>
        <p:txBody>
          <a:bodyPr/>
          <a:lstStyle/>
          <a:p>
            <a:fld id="{D57D53AB-4299-5944-AB02-5B133BDCE8CF}" type="slidenum">
              <a:rPr lang="en-US"/>
              <a:pPr/>
              <a:t>80</a:t>
            </a:fld>
            <a:endParaRPr lang="en-US"/>
          </a:p>
        </p:txBody>
      </p:sp>
      <p:sp>
        <p:nvSpPr>
          <p:cNvPr id="112642" name="Rectangle 2"/>
          <p:cNvSpPr>
            <a:spLocks noGrp="1" noChangeArrowheads="1"/>
          </p:cNvSpPr>
          <p:nvPr>
            <p:ph type="title"/>
          </p:nvPr>
        </p:nvSpPr>
        <p:spPr/>
        <p:txBody>
          <a:bodyPr/>
          <a:lstStyle/>
          <a:p>
            <a:r>
              <a:rPr lang="en-US">
                <a:latin typeface="Times New Roman" pitchFamily="-1" charset="0"/>
              </a:rPr>
              <a:t>Independence of </a:t>
            </a:r>
            <a:r>
              <a:rPr lang="en-US">
                <a:latin typeface="Times New Roman" pitchFamily="-1" charset="0"/>
                <a:sym typeface="Symbol" pitchFamily="-1" charset="2"/>
              </a:rPr>
              <a:t>Scores</a:t>
            </a:r>
            <a:endParaRPr lang="en-US">
              <a:latin typeface="Times New Roman" pitchFamily="-1" charset="0"/>
            </a:endParaRPr>
          </a:p>
        </p:txBody>
      </p:sp>
      <p:sp>
        <p:nvSpPr>
          <p:cNvPr id="112643" name="Rectangle 3"/>
          <p:cNvSpPr>
            <a:spLocks noGrp="1" noChangeArrowheads="1"/>
          </p:cNvSpPr>
          <p:nvPr>
            <p:ph type="body" idx="1"/>
          </p:nvPr>
        </p:nvSpPr>
        <p:spPr/>
        <p:txBody>
          <a:bodyPr/>
          <a:lstStyle/>
          <a:p>
            <a:pPr>
              <a:lnSpc>
                <a:spcPct val="120000"/>
              </a:lnSpc>
            </a:pPr>
            <a:r>
              <a:rPr lang="en-US">
                <a:latin typeface="Times New Roman" pitchFamily="-1" charset="0"/>
                <a:sym typeface="Symbol" pitchFamily="-1" charset="2"/>
              </a:rPr>
              <a:t>The scores (</a:t>
            </a:r>
            <a:r>
              <a:rPr lang="en-US" baseline="-25000">
                <a:latin typeface="Times New Roman" pitchFamily="-1" charset="0"/>
              </a:rPr>
              <a:t>ij</a:t>
            </a:r>
            <a:r>
              <a:rPr lang="en-US">
                <a:latin typeface="Times New Roman" pitchFamily="-1" charset="0"/>
              </a:rPr>
              <a:t>) are independent both within and between treatment groups (UM and no UM), i.e., each observation is not related in any way to any other observation</a:t>
            </a:r>
          </a:p>
          <a:p>
            <a:pPr lvl="1">
              <a:lnSpc>
                <a:spcPct val="120000"/>
              </a:lnSpc>
            </a:pPr>
            <a:r>
              <a:rPr lang="en-US">
                <a:latin typeface="Times New Roman" pitchFamily="-1" charset="0"/>
              </a:rPr>
              <a:t>participants are randomly assigned to UM/no UM</a:t>
            </a:r>
          </a:p>
          <a:p>
            <a:pPr lvl="1">
              <a:lnSpc>
                <a:spcPct val="120000"/>
              </a:lnSpc>
            </a:pPr>
            <a:r>
              <a:rPr lang="en-US">
                <a:latin typeface="Times New Roman" pitchFamily="-1" charset="0"/>
              </a:rPr>
              <a:t>participants are tested individually</a:t>
            </a:r>
          </a:p>
          <a:p>
            <a:pPr lvl="1">
              <a:lnSpc>
                <a:spcPct val="120000"/>
              </a:lnSpc>
            </a:pPr>
            <a:r>
              <a:rPr lang="en-US">
                <a:latin typeface="Times New Roman" pitchFamily="-1" charset="0"/>
              </a:rPr>
              <a:t>participants do not discuss system with others </a:t>
            </a:r>
            <a:br>
              <a:rPr lang="en-US">
                <a:latin typeface="Times New Roman" pitchFamily="-1" charset="0"/>
              </a:rPr>
            </a:br>
            <a:r>
              <a:rPr lang="en-US">
                <a:latin typeface="Times New Roman" pitchFamily="-1" charset="0"/>
              </a:rPr>
              <a:t>(e.g., students in a class will talk, creating bias)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2643">
                                            <p:txEl>
                                              <p:pRg st="0" end="0"/>
                                            </p:txEl>
                                          </p:spTgt>
                                        </p:tgtEl>
                                        <p:attrNameLst>
                                          <p:attrName>style.visibility</p:attrName>
                                        </p:attrNameLst>
                                      </p:cBhvr>
                                      <p:to>
                                        <p:strVal val="visible"/>
                                      </p:to>
                                    </p:set>
                                    <p:animEffect transition="in" filter="wipe(left)">
                                      <p:cBhvr>
                                        <p:cTn id="7" dur="500"/>
                                        <p:tgtEl>
                                          <p:spTgt spid="1126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2643">
                                            <p:txEl>
                                              <p:pRg st="1" end="1"/>
                                            </p:txEl>
                                          </p:spTgt>
                                        </p:tgtEl>
                                        <p:attrNameLst>
                                          <p:attrName>style.visibility</p:attrName>
                                        </p:attrNameLst>
                                      </p:cBhvr>
                                      <p:to>
                                        <p:strVal val="visible"/>
                                      </p:to>
                                    </p:set>
                                    <p:animEffect transition="in" filter="wipe(left)">
                                      <p:cBhvr>
                                        <p:cTn id="12" dur="500"/>
                                        <p:tgtEl>
                                          <p:spTgt spid="1126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2643">
                                            <p:txEl>
                                              <p:pRg st="2" end="2"/>
                                            </p:txEl>
                                          </p:spTgt>
                                        </p:tgtEl>
                                        <p:attrNameLst>
                                          <p:attrName>style.visibility</p:attrName>
                                        </p:attrNameLst>
                                      </p:cBhvr>
                                      <p:to>
                                        <p:strVal val="visible"/>
                                      </p:to>
                                    </p:set>
                                    <p:animEffect transition="in" filter="wipe(left)">
                                      <p:cBhvr>
                                        <p:cTn id="17" dur="500"/>
                                        <p:tgtEl>
                                          <p:spTgt spid="11264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2643">
                                            <p:txEl>
                                              <p:pRg st="3" end="3"/>
                                            </p:txEl>
                                          </p:spTgt>
                                        </p:tgtEl>
                                        <p:attrNameLst>
                                          <p:attrName>style.visibility</p:attrName>
                                        </p:attrNameLst>
                                      </p:cBhvr>
                                      <p:to>
                                        <p:strVal val="visible"/>
                                      </p:to>
                                    </p:set>
                                    <p:animEffect transition="in" filter="wipe(left)">
                                      <p:cBhvr>
                                        <p:cTn id="22" dur="500"/>
                                        <p:tgtEl>
                                          <p:spTgt spid="1126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3" grpId="0" build="p" autoUpdateAnimBg="0"/>
    </p:bldLst>
  </p:timing>
</p:sld>
</file>

<file path=ppt/slides/slide8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26 June 2007</a:t>
            </a:r>
          </a:p>
        </p:txBody>
      </p:sp>
      <p:sp>
        <p:nvSpPr>
          <p:cNvPr id="5" name="Footer Placeholder 4"/>
          <p:cNvSpPr>
            <a:spLocks noGrp="1"/>
          </p:cNvSpPr>
          <p:nvPr>
            <p:ph type="ftr" sz="quarter" idx="11"/>
          </p:nvPr>
        </p:nvSpPr>
        <p:spPr/>
        <p:txBody>
          <a:bodyPr/>
          <a:lstStyle/>
          <a:p>
            <a:r>
              <a:rPr lang="en-US"/>
              <a:t>UM-07 tutorial 3: Chin </a:t>
            </a:r>
          </a:p>
        </p:txBody>
      </p:sp>
      <p:sp>
        <p:nvSpPr>
          <p:cNvPr id="6" name="Slide Number Placeholder 5"/>
          <p:cNvSpPr>
            <a:spLocks noGrp="1"/>
          </p:cNvSpPr>
          <p:nvPr>
            <p:ph type="sldNum" sz="quarter" idx="12"/>
          </p:nvPr>
        </p:nvSpPr>
        <p:spPr/>
        <p:txBody>
          <a:bodyPr/>
          <a:lstStyle/>
          <a:p>
            <a:fld id="{4E719F8E-1163-3F4D-958B-005CA591CFC6}" type="slidenum">
              <a:rPr lang="en-US"/>
              <a:pPr/>
              <a:t>81</a:t>
            </a:fld>
            <a:endParaRPr lang="en-US"/>
          </a:p>
        </p:txBody>
      </p:sp>
      <p:sp>
        <p:nvSpPr>
          <p:cNvPr id="107522" name="Rectangle 2"/>
          <p:cNvSpPr>
            <a:spLocks noGrp="1" noChangeArrowheads="1"/>
          </p:cNvSpPr>
          <p:nvPr>
            <p:ph type="title"/>
          </p:nvPr>
        </p:nvSpPr>
        <p:spPr/>
        <p:txBody>
          <a:bodyPr/>
          <a:lstStyle/>
          <a:p>
            <a:r>
              <a:rPr lang="en-US">
                <a:latin typeface="Times New Roman" pitchFamily="-1" charset="0"/>
              </a:rPr>
              <a:t>Normal Distribution</a:t>
            </a:r>
          </a:p>
        </p:txBody>
      </p:sp>
      <p:sp>
        <p:nvSpPr>
          <p:cNvPr id="107523" name="Rectangle 3"/>
          <p:cNvSpPr>
            <a:spLocks noGrp="1" noChangeArrowheads="1"/>
          </p:cNvSpPr>
          <p:nvPr>
            <p:ph type="body" idx="1"/>
          </p:nvPr>
        </p:nvSpPr>
        <p:spPr/>
        <p:txBody>
          <a:bodyPr/>
          <a:lstStyle/>
          <a:p>
            <a:pPr>
              <a:lnSpc>
                <a:spcPct val="150000"/>
              </a:lnSpc>
            </a:pPr>
            <a:r>
              <a:rPr lang="en-US">
                <a:latin typeface="Times New Roman" pitchFamily="-1" charset="0"/>
              </a:rPr>
              <a:t>Participant population is normally distributed</a:t>
            </a:r>
          </a:p>
          <a:p>
            <a:pPr lvl="1">
              <a:lnSpc>
                <a:spcPct val="150000"/>
              </a:lnSpc>
            </a:pPr>
            <a:r>
              <a:rPr lang="en-US">
                <a:latin typeface="Times New Roman" pitchFamily="-1" charset="0"/>
              </a:rPr>
              <a:t>Verify by plotting </a:t>
            </a:r>
            <a:r>
              <a:rPr lang="en-US">
                <a:latin typeface="Times New Roman" pitchFamily="-1" charset="0"/>
                <a:sym typeface="Symbol" pitchFamily="-1" charset="2"/>
              </a:rPr>
              <a:t></a:t>
            </a:r>
            <a:r>
              <a:rPr lang="en-US" baseline="-25000">
                <a:latin typeface="Times New Roman" pitchFamily="-1" charset="0"/>
              </a:rPr>
              <a:t>ij</a:t>
            </a:r>
            <a:r>
              <a:rPr lang="en-US">
                <a:latin typeface="Times New Roman" pitchFamily="-1" charset="0"/>
              </a:rPr>
              <a:t> scores</a:t>
            </a:r>
          </a:p>
          <a:p>
            <a:pPr lvl="1">
              <a:lnSpc>
                <a:spcPct val="150000"/>
              </a:lnSpc>
            </a:pPr>
            <a:r>
              <a:rPr lang="en-US">
                <a:latin typeface="Times New Roman" pitchFamily="-1" charset="0"/>
              </a:rPr>
              <a:t>Look for bell-shaped normal curve</a:t>
            </a:r>
            <a:br>
              <a:rPr lang="en-US">
                <a:latin typeface="Times New Roman" pitchFamily="-1" charset="0"/>
              </a:rPr>
            </a:br>
            <a:r>
              <a:rPr lang="en-US">
                <a:latin typeface="Times New Roman" pitchFamily="-1" charset="0"/>
              </a:rPr>
              <a:t>(x-axis = scores, y-axis = count of each score)</a:t>
            </a:r>
          </a:p>
          <a:p>
            <a:pPr lvl="1">
              <a:lnSpc>
                <a:spcPct val="150000"/>
              </a:lnSpc>
            </a:pPr>
            <a:r>
              <a:rPr lang="en-US">
                <a:latin typeface="Times New Roman" pitchFamily="-1" charset="0"/>
              </a:rPr>
              <a:t>Symmetrical shapes with ≥ 12 participants are fine</a:t>
            </a:r>
          </a:p>
          <a:p>
            <a:pPr lvl="1">
              <a:lnSpc>
                <a:spcPct val="150000"/>
              </a:lnSpc>
            </a:pPr>
            <a:r>
              <a:rPr lang="en-US">
                <a:latin typeface="Times New Roman" pitchFamily="-1" charset="0"/>
              </a:rPr>
              <a:t>Asymmetrical shapes </a:t>
            </a:r>
            <a:r>
              <a:rPr lang="en-US">
                <a:latin typeface="Times New Roman" pitchFamily="-1" charset="0"/>
                <a:sym typeface="Symbol" pitchFamily="-1" charset="2"/>
              </a:rPr>
              <a:t>require</a:t>
            </a:r>
            <a:r>
              <a:rPr lang="en-US">
                <a:latin typeface="Times New Roman" pitchFamily="-1" charset="0"/>
              </a:rPr>
              <a:t> higher significance levels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7523">
                                            <p:txEl>
                                              <p:pRg st="0" end="0"/>
                                            </p:txEl>
                                          </p:spTgt>
                                        </p:tgtEl>
                                        <p:attrNameLst>
                                          <p:attrName>style.visibility</p:attrName>
                                        </p:attrNameLst>
                                      </p:cBhvr>
                                      <p:to>
                                        <p:strVal val="visible"/>
                                      </p:to>
                                    </p:set>
                                    <p:animEffect transition="in" filter="wipe(left)">
                                      <p:cBhvr>
                                        <p:cTn id="7" dur="500"/>
                                        <p:tgtEl>
                                          <p:spTgt spid="1075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7523">
                                            <p:txEl>
                                              <p:pRg st="1" end="1"/>
                                            </p:txEl>
                                          </p:spTgt>
                                        </p:tgtEl>
                                        <p:attrNameLst>
                                          <p:attrName>style.visibility</p:attrName>
                                        </p:attrNameLst>
                                      </p:cBhvr>
                                      <p:to>
                                        <p:strVal val="visible"/>
                                      </p:to>
                                    </p:set>
                                    <p:animEffect transition="in" filter="wipe(left)">
                                      <p:cBhvr>
                                        <p:cTn id="12" dur="500"/>
                                        <p:tgtEl>
                                          <p:spTgt spid="1075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7523">
                                            <p:txEl>
                                              <p:pRg st="2" end="2"/>
                                            </p:txEl>
                                          </p:spTgt>
                                        </p:tgtEl>
                                        <p:attrNameLst>
                                          <p:attrName>style.visibility</p:attrName>
                                        </p:attrNameLst>
                                      </p:cBhvr>
                                      <p:to>
                                        <p:strVal val="visible"/>
                                      </p:to>
                                    </p:set>
                                    <p:animEffect transition="in" filter="wipe(left)">
                                      <p:cBhvr>
                                        <p:cTn id="17" dur="500"/>
                                        <p:tgtEl>
                                          <p:spTgt spid="10752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7523">
                                            <p:txEl>
                                              <p:pRg st="3" end="3"/>
                                            </p:txEl>
                                          </p:spTgt>
                                        </p:tgtEl>
                                        <p:attrNameLst>
                                          <p:attrName>style.visibility</p:attrName>
                                        </p:attrNameLst>
                                      </p:cBhvr>
                                      <p:to>
                                        <p:strVal val="visible"/>
                                      </p:to>
                                    </p:set>
                                    <p:animEffect transition="in" filter="wipe(left)">
                                      <p:cBhvr>
                                        <p:cTn id="22" dur="500"/>
                                        <p:tgtEl>
                                          <p:spTgt spid="10752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7523">
                                            <p:txEl>
                                              <p:pRg st="4" end="4"/>
                                            </p:txEl>
                                          </p:spTgt>
                                        </p:tgtEl>
                                        <p:attrNameLst>
                                          <p:attrName>style.visibility</p:attrName>
                                        </p:attrNameLst>
                                      </p:cBhvr>
                                      <p:to>
                                        <p:strVal val="visible"/>
                                      </p:to>
                                    </p:set>
                                    <p:animEffect transition="in" filter="wipe(left)">
                                      <p:cBhvr>
                                        <p:cTn id="27" dur="500"/>
                                        <p:tgtEl>
                                          <p:spTgt spid="1075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3" grpId="0" build="p" autoUpdateAnimBg="0"/>
    </p:bldLst>
  </p:timing>
</p:sld>
</file>

<file path=ppt/slides/slide8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a:t>26 June 2007</a:t>
            </a:r>
          </a:p>
        </p:txBody>
      </p:sp>
      <p:sp>
        <p:nvSpPr>
          <p:cNvPr id="6" name="Footer Placeholder 5"/>
          <p:cNvSpPr>
            <a:spLocks noGrp="1"/>
          </p:cNvSpPr>
          <p:nvPr>
            <p:ph type="ftr" sz="quarter" idx="11"/>
          </p:nvPr>
        </p:nvSpPr>
        <p:spPr/>
        <p:txBody>
          <a:bodyPr/>
          <a:lstStyle/>
          <a:p>
            <a:r>
              <a:rPr lang="en-US"/>
              <a:t>UM-07 tutorial 3: Chin </a:t>
            </a:r>
          </a:p>
        </p:txBody>
      </p:sp>
      <p:sp>
        <p:nvSpPr>
          <p:cNvPr id="7" name="Slide Number Placeholder 6"/>
          <p:cNvSpPr>
            <a:spLocks noGrp="1"/>
          </p:cNvSpPr>
          <p:nvPr>
            <p:ph type="sldNum" sz="quarter" idx="12"/>
          </p:nvPr>
        </p:nvSpPr>
        <p:spPr/>
        <p:txBody>
          <a:bodyPr/>
          <a:lstStyle/>
          <a:p>
            <a:fld id="{F7E37ED8-3699-694C-8813-8820A73E7B0F}" type="slidenum">
              <a:rPr lang="en-US"/>
              <a:pPr/>
              <a:t>82</a:t>
            </a:fld>
            <a:endParaRPr lang="en-US"/>
          </a:p>
        </p:txBody>
      </p:sp>
      <p:sp>
        <p:nvSpPr>
          <p:cNvPr id="124930" name="Rectangle 2"/>
          <p:cNvSpPr>
            <a:spLocks noGrp="1" noChangeArrowheads="1"/>
          </p:cNvSpPr>
          <p:nvPr>
            <p:ph type="title"/>
          </p:nvPr>
        </p:nvSpPr>
        <p:spPr/>
        <p:txBody>
          <a:bodyPr/>
          <a:lstStyle/>
          <a:p>
            <a:r>
              <a:rPr lang="en-US">
                <a:latin typeface="Times New Roman" pitchFamily="-1" charset="0"/>
              </a:rPr>
              <a:t>Normal Curve Example</a:t>
            </a:r>
          </a:p>
        </p:txBody>
      </p:sp>
      <p:pic>
        <p:nvPicPr>
          <p:cNvPr id="124933" name="Picture 5"/>
          <p:cNvPicPr>
            <a:picLocks noChangeAspect="1" noChangeArrowheads="1"/>
          </p:cNvPicPr>
          <p:nvPr/>
        </p:nvPicPr>
        <p:blipFill>
          <a:blip r:embed="rId3"/>
          <a:srcRect t="21556" b="21556"/>
          <a:stretch>
            <a:fillRect/>
          </a:stretch>
        </p:blipFill>
        <p:spPr bwMode="auto">
          <a:xfrm>
            <a:off x="2667000" y="3048000"/>
            <a:ext cx="3860800" cy="2651125"/>
          </a:xfrm>
          <a:prstGeom prst="rect">
            <a:avLst/>
          </a:prstGeom>
          <a:noFill/>
          <a:ln w="9525">
            <a:noFill/>
            <a:miter lim="800000"/>
            <a:headEnd/>
            <a:tailEnd/>
          </a:ln>
          <a:effectLst/>
        </p:spPr>
      </p:pic>
      <p:sp>
        <p:nvSpPr>
          <p:cNvPr id="124935" name="Rectangle 7"/>
          <p:cNvSpPr>
            <a:spLocks noGrp="1" noChangeArrowheads="1"/>
          </p:cNvSpPr>
          <p:nvPr>
            <p:ph type="body" sz="half" idx="1"/>
          </p:nvPr>
        </p:nvSpPr>
        <p:spPr>
          <a:xfrm>
            <a:off x="685800" y="1981200"/>
            <a:ext cx="7772400" cy="990600"/>
          </a:xfrm>
        </p:spPr>
        <p:txBody>
          <a:bodyPr/>
          <a:lstStyle/>
          <a:p>
            <a:r>
              <a:rPr lang="en-US" sz="2400">
                <a:latin typeface="Times New Roman" pitchFamily="-1" charset="0"/>
              </a:rPr>
              <a:t>One of a family of Normal curves</a:t>
            </a:r>
          </a:p>
        </p:txBody>
      </p:sp>
    </p:spTree>
  </p:cSld>
  <p:clrMapOvr>
    <a:masterClrMapping/>
  </p:clrMapOvr>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26 June 2007</a:t>
            </a:r>
          </a:p>
        </p:txBody>
      </p:sp>
      <p:sp>
        <p:nvSpPr>
          <p:cNvPr id="5" name="Footer Placeholder 4"/>
          <p:cNvSpPr>
            <a:spLocks noGrp="1"/>
          </p:cNvSpPr>
          <p:nvPr>
            <p:ph type="ftr" sz="quarter" idx="11"/>
          </p:nvPr>
        </p:nvSpPr>
        <p:spPr/>
        <p:txBody>
          <a:bodyPr/>
          <a:lstStyle/>
          <a:p>
            <a:r>
              <a:rPr lang="en-US"/>
              <a:t>UM-07 tutorial 3: Chin </a:t>
            </a:r>
          </a:p>
        </p:txBody>
      </p:sp>
      <p:sp>
        <p:nvSpPr>
          <p:cNvPr id="6" name="Slide Number Placeholder 5"/>
          <p:cNvSpPr>
            <a:spLocks noGrp="1"/>
          </p:cNvSpPr>
          <p:nvPr>
            <p:ph type="sldNum" sz="quarter" idx="12"/>
          </p:nvPr>
        </p:nvSpPr>
        <p:spPr/>
        <p:txBody>
          <a:bodyPr/>
          <a:lstStyle/>
          <a:p>
            <a:fld id="{C46C18AD-AB56-D14B-9A60-CF1C2F9C6F2E}" type="slidenum">
              <a:rPr lang="en-US"/>
              <a:pPr/>
              <a:t>83</a:t>
            </a:fld>
            <a:endParaRPr lang="en-US"/>
          </a:p>
        </p:txBody>
      </p:sp>
      <p:sp>
        <p:nvSpPr>
          <p:cNvPr id="114690" name="Rectangle 2"/>
          <p:cNvSpPr>
            <a:spLocks noGrp="1" noChangeArrowheads="1"/>
          </p:cNvSpPr>
          <p:nvPr>
            <p:ph type="title"/>
          </p:nvPr>
        </p:nvSpPr>
        <p:spPr/>
        <p:txBody>
          <a:bodyPr/>
          <a:lstStyle/>
          <a:p>
            <a:r>
              <a:rPr lang="en-US">
                <a:latin typeface="Times New Roman" pitchFamily="-1" charset="0"/>
              </a:rPr>
              <a:t>Homogeneity of Variance</a:t>
            </a:r>
          </a:p>
        </p:txBody>
      </p:sp>
      <p:sp>
        <p:nvSpPr>
          <p:cNvPr id="114691" name="Rectangle 3"/>
          <p:cNvSpPr>
            <a:spLocks noGrp="1" noChangeArrowheads="1"/>
          </p:cNvSpPr>
          <p:nvPr>
            <p:ph type="body" idx="1"/>
          </p:nvPr>
        </p:nvSpPr>
        <p:spPr/>
        <p:txBody>
          <a:bodyPr/>
          <a:lstStyle/>
          <a:p>
            <a:pPr>
              <a:lnSpc>
                <a:spcPct val="170000"/>
              </a:lnSpc>
            </a:pPr>
            <a:r>
              <a:rPr lang="en-US">
                <a:latin typeface="Times New Roman" pitchFamily="-1" charset="0"/>
              </a:rPr>
              <a:t>Suppose UM helps some but confuses others</a:t>
            </a:r>
          </a:p>
          <a:p>
            <a:pPr lvl="1">
              <a:lnSpc>
                <a:spcPct val="170000"/>
              </a:lnSpc>
            </a:pPr>
            <a:r>
              <a:rPr lang="en-US">
                <a:latin typeface="Times New Roman" pitchFamily="-1" charset="0"/>
              </a:rPr>
              <a:t>If these occur equally frequently, </a:t>
            </a:r>
            <a:br>
              <a:rPr lang="en-US">
                <a:latin typeface="Times New Roman" pitchFamily="-1" charset="0"/>
              </a:rPr>
            </a:br>
            <a:r>
              <a:rPr lang="en-US">
                <a:latin typeface="Times New Roman" pitchFamily="-1" charset="0"/>
              </a:rPr>
              <a:t>then the mean is unchanged for UM vs. no UM</a:t>
            </a:r>
          </a:p>
          <a:p>
            <a:pPr lvl="1">
              <a:lnSpc>
                <a:spcPct val="170000"/>
              </a:lnSpc>
            </a:pPr>
            <a:r>
              <a:rPr lang="en-US">
                <a:latin typeface="Times New Roman" pitchFamily="-1" charset="0"/>
              </a:rPr>
              <a:t>But the variance of </a:t>
            </a:r>
            <a:r>
              <a:rPr lang="en-US">
                <a:latin typeface="Times New Roman" pitchFamily="-1" charset="0"/>
                <a:sym typeface="Symbol" pitchFamily="-1" charset="2"/>
              </a:rPr>
              <a:t></a:t>
            </a:r>
            <a:r>
              <a:rPr lang="en-US" baseline="-25000">
                <a:latin typeface="Times New Roman" pitchFamily="-1" charset="0"/>
              </a:rPr>
              <a:t>ij</a:t>
            </a:r>
            <a:r>
              <a:rPr lang="en-US">
                <a:latin typeface="Times New Roman" pitchFamily="-1" charset="0"/>
              </a:rPr>
              <a:t> would be much higher for UM</a:t>
            </a:r>
          </a:p>
          <a:p>
            <a:pPr>
              <a:lnSpc>
                <a:spcPct val="170000"/>
              </a:lnSpc>
            </a:pPr>
            <a:r>
              <a:rPr lang="en-US" b="1">
                <a:latin typeface="Times New Roman" pitchFamily="-1" charset="0"/>
              </a:rPr>
              <a:t>Heterogeneity of variance invalidates analysis</a:t>
            </a:r>
            <a:endParaRPr lang="en-US">
              <a:latin typeface="Times New Roman" pitchFamily="-1"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4691">
                                            <p:txEl>
                                              <p:pRg st="0" end="0"/>
                                            </p:txEl>
                                          </p:spTgt>
                                        </p:tgtEl>
                                        <p:attrNameLst>
                                          <p:attrName>style.visibility</p:attrName>
                                        </p:attrNameLst>
                                      </p:cBhvr>
                                      <p:to>
                                        <p:strVal val="visible"/>
                                      </p:to>
                                    </p:set>
                                    <p:animEffect transition="in" filter="wipe(left)">
                                      <p:cBhvr>
                                        <p:cTn id="7" dur="500"/>
                                        <p:tgtEl>
                                          <p:spTgt spid="1146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4691">
                                            <p:txEl>
                                              <p:pRg st="1" end="1"/>
                                            </p:txEl>
                                          </p:spTgt>
                                        </p:tgtEl>
                                        <p:attrNameLst>
                                          <p:attrName>style.visibility</p:attrName>
                                        </p:attrNameLst>
                                      </p:cBhvr>
                                      <p:to>
                                        <p:strVal val="visible"/>
                                      </p:to>
                                    </p:set>
                                    <p:animEffect transition="in" filter="wipe(left)">
                                      <p:cBhvr>
                                        <p:cTn id="12" dur="500"/>
                                        <p:tgtEl>
                                          <p:spTgt spid="1146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4691">
                                            <p:txEl>
                                              <p:pRg st="2" end="2"/>
                                            </p:txEl>
                                          </p:spTgt>
                                        </p:tgtEl>
                                        <p:attrNameLst>
                                          <p:attrName>style.visibility</p:attrName>
                                        </p:attrNameLst>
                                      </p:cBhvr>
                                      <p:to>
                                        <p:strVal val="visible"/>
                                      </p:to>
                                    </p:set>
                                    <p:animEffect transition="in" filter="wipe(left)">
                                      <p:cBhvr>
                                        <p:cTn id="17" dur="500"/>
                                        <p:tgtEl>
                                          <p:spTgt spid="11469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4691">
                                            <p:txEl>
                                              <p:pRg st="3" end="3"/>
                                            </p:txEl>
                                          </p:spTgt>
                                        </p:tgtEl>
                                        <p:attrNameLst>
                                          <p:attrName>style.visibility</p:attrName>
                                        </p:attrNameLst>
                                      </p:cBhvr>
                                      <p:to>
                                        <p:strVal val="visible"/>
                                      </p:to>
                                    </p:set>
                                    <p:animEffect transition="in" filter="wipe(left)">
                                      <p:cBhvr>
                                        <p:cTn id="22" dur="500"/>
                                        <p:tgtEl>
                                          <p:spTgt spid="1146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1" grpId="0" build="p" autoUpdateAnimBg="0"/>
    </p:bldLst>
  </p:timing>
</p:sld>
</file>

<file path=ppt/slides/slide8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26 June 2007</a:t>
            </a:r>
          </a:p>
        </p:txBody>
      </p:sp>
      <p:sp>
        <p:nvSpPr>
          <p:cNvPr id="5" name="Footer Placeholder 4"/>
          <p:cNvSpPr>
            <a:spLocks noGrp="1"/>
          </p:cNvSpPr>
          <p:nvPr>
            <p:ph type="ftr" sz="quarter" idx="11"/>
          </p:nvPr>
        </p:nvSpPr>
        <p:spPr/>
        <p:txBody>
          <a:bodyPr/>
          <a:lstStyle/>
          <a:p>
            <a:r>
              <a:rPr lang="en-US"/>
              <a:t>UM-07 tutorial 3: Chin </a:t>
            </a:r>
          </a:p>
        </p:txBody>
      </p:sp>
      <p:sp>
        <p:nvSpPr>
          <p:cNvPr id="6" name="Slide Number Placeholder 5"/>
          <p:cNvSpPr>
            <a:spLocks noGrp="1"/>
          </p:cNvSpPr>
          <p:nvPr>
            <p:ph type="sldNum" sz="quarter" idx="12"/>
          </p:nvPr>
        </p:nvSpPr>
        <p:spPr/>
        <p:txBody>
          <a:bodyPr/>
          <a:lstStyle/>
          <a:p>
            <a:fld id="{9C6440AA-2A2A-EA42-919F-FD9093F02C36}" type="slidenum">
              <a:rPr lang="en-US"/>
              <a:pPr/>
              <a:t>84</a:t>
            </a:fld>
            <a:endParaRPr lang="en-US"/>
          </a:p>
        </p:txBody>
      </p:sp>
      <p:sp>
        <p:nvSpPr>
          <p:cNvPr id="253954" name="Rectangle 2"/>
          <p:cNvSpPr>
            <a:spLocks noGrp="1" noChangeArrowheads="1"/>
          </p:cNvSpPr>
          <p:nvPr>
            <p:ph type="title"/>
          </p:nvPr>
        </p:nvSpPr>
        <p:spPr/>
        <p:txBody>
          <a:bodyPr/>
          <a:lstStyle/>
          <a:p>
            <a:r>
              <a:rPr lang="en-US">
                <a:latin typeface="Times New Roman" pitchFamily="-1" charset="0"/>
              </a:rPr>
              <a:t>Variants of ANOVA</a:t>
            </a:r>
          </a:p>
        </p:txBody>
      </p:sp>
      <p:sp>
        <p:nvSpPr>
          <p:cNvPr id="253955" name="Rectangle 3"/>
          <p:cNvSpPr>
            <a:spLocks noGrp="1" noChangeArrowheads="1"/>
          </p:cNvSpPr>
          <p:nvPr>
            <p:ph type="body" idx="1"/>
          </p:nvPr>
        </p:nvSpPr>
        <p:spPr>
          <a:xfrm>
            <a:off x="685800" y="1981200"/>
            <a:ext cx="8077200" cy="4114800"/>
          </a:xfrm>
        </p:spPr>
        <p:txBody>
          <a:bodyPr/>
          <a:lstStyle/>
          <a:p>
            <a:pPr>
              <a:lnSpc>
                <a:spcPct val="160000"/>
              </a:lnSpc>
            </a:pPr>
            <a:r>
              <a:rPr lang="en-US">
                <a:latin typeface="Times New Roman" pitchFamily="-1" charset="0"/>
              </a:rPr>
              <a:t>Multivariate Analysis of Variance (MANOVA)</a:t>
            </a:r>
          </a:p>
          <a:p>
            <a:pPr lvl="1">
              <a:lnSpc>
                <a:spcPct val="160000"/>
              </a:lnSpc>
            </a:pPr>
            <a:r>
              <a:rPr lang="en-US">
                <a:latin typeface="Times New Roman" pitchFamily="-1" charset="0"/>
              </a:rPr>
              <a:t>For multiple dependent variables and their interactions</a:t>
            </a:r>
          </a:p>
          <a:p>
            <a:pPr>
              <a:lnSpc>
                <a:spcPct val="160000"/>
              </a:lnSpc>
            </a:pPr>
            <a:r>
              <a:rPr lang="en-US">
                <a:latin typeface="Times New Roman" pitchFamily="-1" charset="0"/>
              </a:rPr>
              <a:t>Kruskal-Wallis (one-way ANOVA) by ranks</a:t>
            </a:r>
          </a:p>
          <a:p>
            <a:pPr lvl="1">
              <a:lnSpc>
                <a:spcPct val="160000"/>
              </a:lnSpc>
            </a:pPr>
            <a:r>
              <a:rPr lang="en-US">
                <a:latin typeface="Times New Roman" pitchFamily="-1" charset="0"/>
              </a:rPr>
              <a:t>Uses rank order rather than actual values</a:t>
            </a:r>
          </a:p>
          <a:p>
            <a:pPr lvl="1">
              <a:lnSpc>
                <a:spcPct val="160000"/>
              </a:lnSpc>
            </a:pPr>
            <a:r>
              <a:rPr lang="en-US">
                <a:latin typeface="Times New Roman" pitchFamily="-1" charset="0"/>
              </a:rPr>
              <a:t>E.g., web search results by list order vs. similarity scores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53955">
                                            <p:txEl>
                                              <p:pRg st="0" end="0"/>
                                            </p:txEl>
                                          </p:spTgt>
                                        </p:tgtEl>
                                        <p:attrNameLst>
                                          <p:attrName>style.visibility</p:attrName>
                                        </p:attrNameLst>
                                      </p:cBhvr>
                                      <p:to>
                                        <p:strVal val="visible"/>
                                      </p:to>
                                    </p:set>
                                    <p:animEffect transition="in" filter="wipe(left)">
                                      <p:cBhvr>
                                        <p:cTn id="7" dur="500"/>
                                        <p:tgtEl>
                                          <p:spTgt spid="2539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53955">
                                            <p:txEl>
                                              <p:pRg st="1" end="1"/>
                                            </p:txEl>
                                          </p:spTgt>
                                        </p:tgtEl>
                                        <p:attrNameLst>
                                          <p:attrName>style.visibility</p:attrName>
                                        </p:attrNameLst>
                                      </p:cBhvr>
                                      <p:to>
                                        <p:strVal val="visible"/>
                                      </p:to>
                                    </p:set>
                                    <p:animEffect transition="in" filter="wipe(left)">
                                      <p:cBhvr>
                                        <p:cTn id="12" dur="500"/>
                                        <p:tgtEl>
                                          <p:spTgt spid="25395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53955">
                                            <p:txEl>
                                              <p:pRg st="2" end="2"/>
                                            </p:txEl>
                                          </p:spTgt>
                                        </p:tgtEl>
                                        <p:attrNameLst>
                                          <p:attrName>style.visibility</p:attrName>
                                        </p:attrNameLst>
                                      </p:cBhvr>
                                      <p:to>
                                        <p:strVal val="visible"/>
                                      </p:to>
                                    </p:set>
                                    <p:animEffect transition="in" filter="wipe(left)">
                                      <p:cBhvr>
                                        <p:cTn id="17" dur="500"/>
                                        <p:tgtEl>
                                          <p:spTgt spid="25395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53955">
                                            <p:txEl>
                                              <p:pRg st="3" end="3"/>
                                            </p:txEl>
                                          </p:spTgt>
                                        </p:tgtEl>
                                        <p:attrNameLst>
                                          <p:attrName>style.visibility</p:attrName>
                                        </p:attrNameLst>
                                      </p:cBhvr>
                                      <p:to>
                                        <p:strVal val="visible"/>
                                      </p:to>
                                    </p:set>
                                    <p:animEffect transition="in" filter="wipe(left)">
                                      <p:cBhvr>
                                        <p:cTn id="22" dur="500"/>
                                        <p:tgtEl>
                                          <p:spTgt spid="25395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53955">
                                            <p:txEl>
                                              <p:pRg st="4" end="4"/>
                                            </p:txEl>
                                          </p:spTgt>
                                        </p:tgtEl>
                                        <p:attrNameLst>
                                          <p:attrName>style.visibility</p:attrName>
                                        </p:attrNameLst>
                                      </p:cBhvr>
                                      <p:to>
                                        <p:strVal val="visible"/>
                                      </p:to>
                                    </p:set>
                                    <p:animEffect transition="in" filter="wipe(left)">
                                      <p:cBhvr>
                                        <p:cTn id="27" dur="500"/>
                                        <p:tgtEl>
                                          <p:spTgt spid="25395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3955" grpId="0" build="p" autoUpdateAnimBg="0"/>
    </p:bldLst>
  </p:timing>
</p:sld>
</file>

<file path=ppt/slides/slide8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26 June 2007</a:t>
            </a:r>
          </a:p>
        </p:txBody>
      </p:sp>
      <p:sp>
        <p:nvSpPr>
          <p:cNvPr id="5" name="Footer Placeholder 4"/>
          <p:cNvSpPr>
            <a:spLocks noGrp="1"/>
          </p:cNvSpPr>
          <p:nvPr>
            <p:ph type="ftr" sz="quarter" idx="11"/>
          </p:nvPr>
        </p:nvSpPr>
        <p:spPr/>
        <p:txBody>
          <a:bodyPr/>
          <a:lstStyle/>
          <a:p>
            <a:r>
              <a:rPr lang="en-US"/>
              <a:t>UM-07 tutorial 3: Chin </a:t>
            </a:r>
          </a:p>
        </p:txBody>
      </p:sp>
      <p:sp>
        <p:nvSpPr>
          <p:cNvPr id="6" name="Slide Number Placeholder 5"/>
          <p:cNvSpPr>
            <a:spLocks noGrp="1"/>
          </p:cNvSpPr>
          <p:nvPr>
            <p:ph type="sldNum" sz="quarter" idx="12"/>
          </p:nvPr>
        </p:nvSpPr>
        <p:spPr/>
        <p:txBody>
          <a:bodyPr/>
          <a:lstStyle/>
          <a:p>
            <a:fld id="{D0B54C32-89B2-E746-A1CD-AE80177F78C8}" type="slidenum">
              <a:rPr lang="en-US"/>
              <a:pPr/>
              <a:t>85</a:t>
            </a:fld>
            <a:endParaRPr lang="en-US"/>
          </a:p>
        </p:txBody>
      </p:sp>
      <p:sp>
        <p:nvSpPr>
          <p:cNvPr id="136194" name="Rectangle 2"/>
          <p:cNvSpPr>
            <a:spLocks noGrp="1" noChangeArrowheads="1"/>
          </p:cNvSpPr>
          <p:nvPr>
            <p:ph type="title"/>
          </p:nvPr>
        </p:nvSpPr>
        <p:spPr/>
        <p:txBody>
          <a:bodyPr/>
          <a:lstStyle/>
          <a:p>
            <a:r>
              <a:rPr lang="en-US">
                <a:latin typeface="Times New Roman" pitchFamily="-1" charset="0"/>
              </a:rPr>
              <a:t>Analysis of Covariance</a:t>
            </a:r>
          </a:p>
        </p:txBody>
      </p:sp>
      <p:sp>
        <p:nvSpPr>
          <p:cNvPr id="136195" name="Rectangle 3"/>
          <p:cNvSpPr>
            <a:spLocks noGrp="1" noChangeArrowheads="1"/>
          </p:cNvSpPr>
          <p:nvPr>
            <p:ph type="body" idx="1"/>
          </p:nvPr>
        </p:nvSpPr>
        <p:spPr/>
        <p:txBody>
          <a:bodyPr/>
          <a:lstStyle/>
          <a:p>
            <a:pPr>
              <a:lnSpc>
                <a:spcPct val="120000"/>
              </a:lnSpc>
            </a:pPr>
            <a:r>
              <a:rPr lang="en-US">
                <a:latin typeface="Times New Roman" pitchFamily="-1" charset="0"/>
              </a:rPr>
              <a:t>ANCOVA combines</a:t>
            </a:r>
          </a:p>
          <a:p>
            <a:pPr lvl="1">
              <a:lnSpc>
                <a:spcPct val="120000"/>
              </a:lnSpc>
            </a:pPr>
            <a:r>
              <a:rPr lang="en-US">
                <a:latin typeface="Times New Roman" pitchFamily="-1" charset="0"/>
              </a:rPr>
              <a:t>Analysis of variance (ANOVA)</a:t>
            </a:r>
          </a:p>
          <a:p>
            <a:pPr lvl="1">
              <a:lnSpc>
                <a:spcPct val="120000"/>
              </a:lnSpc>
            </a:pPr>
            <a:r>
              <a:rPr lang="en-US">
                <a:latin typeface="Times New Roman" pitchFamily="-1" charset="0"/>
              </a:rPr>
              <a:t>Regression analysis</a:t>
            </a:r>
          </a:p>
          <a:p>
            <a:pPr>
              <a:lnSpc>
                <a:spcPct val="120000"/>
              </a:lnSpc>
            </a:pPr>
            <a:r>
              <a:rPr lang="en-US">
                <a:latin typeface="Times New Roman" pitchFamily="-1" charset="0"/>
              </a:rPr>
              <a:t>Allows reduction of </a:t>
            </a:r>
            <a:r>
              <a:rPr lang="en-US">
                <a:latin typeface="Times New Roman" pitchFamily="-1" charset="0"/>
                <a:sym typeface="Symbol" pitchFamily="-1" charset="2"/>
              </a:rPr>
              <a:t>error term </a:t>
            </a:r>
            <a:r>
              <a:rPr lang="en-US" baseline="-25000">
                <a:latin typeface="Times New Roman" pitchFamily="-1" charset="0"/>
              </a:rPr>
              <a:t>ij</a:t>
            </a:r>
            <a:endParaRPr lang="en-US">
              <a:latin typeface="Times New Roman" pitchFamily="-1" charset="0"/>
              <a:sym typeface="Symbol" pitchFamily="-1" charset="2"/>
            </a:endParaRPr>
          </a:p>
          <a:p>
            <a:pPr lvl="1">
              <a:lnSpc>
                <a:spcPct val="120000"/>
              </a:lnSpc>
            </a:pPr>
            <a:r>
              <a:rPr lang="en-US">
                <a:latin typeface="Times New Roman" pitchFamily="-1" charset="0"/>
                <a:sym typeface="Symbol" pitchFamily="-1" charset="2"/>
              </a:rPr>
              <a:t>Improves effect size relative to error (</a:t>
            </a:r>
            <a:r>
              <a:rPr lang="en-US" baseline="-25000">
                <a:latin typeface="Times New Roman" pitchFamily="-1" charset="0"/>
                <a:sym typeface="Symbol" pitchFamily="-1" charset="2"/>
              </a:rPr>
              <a:t>A</a:t>
            </a:r>
            <a:r>
              <a:rPr lang="en-US" baseline="30000">
                <a:latin typeface="Times New Roman" pitchFamily="-1" charset="0"/>
                <a:sym typeface="Symbol" pitchFamily="-1" charset="2"/>
              </a:rPr>
              <a:t>2</a:t>
            </a:r>
            <a:r>
              <a:rPr lang="en-US">
                <a:latin typeface="Times New Roman" pitchFamily="-1" charset="0"/>
                <a:sym typeface="Symbol" pitchFamily="-1" charset="2"/>
              </a:rPr>
              <a:t> vs. </a:t>
            </a:r>
            <a:r>
              <a:rPr lang="en-US" baseline="-25000">
                <a:latin typeface="Times New Roman" pitchFamily="-1" charset="0"/>
                <a:sym typeface="Symbol" pitchFamily="-1" charset="2"/>
              </a:rPr>
              <a:t>S/A</a:t>
            </a:r>
            <a:r>
              <a:rPr lang="en-US" baseline="30000">
                <a:latin typeface="Times New Roman" pitchFamily="-1" charset="0"/>
                <a:sym typeface="Symbol" pitchFamily="-1" charset="2"/>
              </a:rPr>
              <a:t>2 </a:t>
            </a:r>
            <a:r>
              <a:rPr lang="en-US">
                <a:latin typeface="Times New Roman" pitchFamily="-1" charset="0"/>
              </a:rPr>
              <a:t>)</a:t>
            </a:r>
          </a:p>
          <a:p>
            <a:pPr lvl="1">
              <a:lnSpc>
                <a:spcPct val="120000"/>
              </a:lnSpc>
            </a:pPr>
            <a:r>
              <a:rPr lang="en-US">
                <a:latin typeface="Times New Roman" pitchFamily="-1" charset="0"/>
              </a:rPr>
              <a:t>Improves power</a:t>
            </a:r>
          </a:p>
          <a:p>
            <a:pPr>
              <a:lnSpc>
                <a:spcPct val="120000"/>
              </a:lnSpc>
            </a:pPr>
            <a:r>
              <a:rPr lang="en-US">
                <a:latin typeface="Times New Roman" pitchFamily="-1" charset="0"/>
              </a:rPr>
              <a:t>Corrects </a:t>
            </a:r>
            <a:r>
              <a:rPr lang="en-US">
                <a:latin typeface="Times New Roman" pitchFamily="-1" charset="0"/>
                <a:sym typeface="Symbol" pitchFamily="-1" charset="2"/>
              </a:rPr>
              <a:t></a:t>
            </a:r>
            <a:r>
              <a:rPr lang="en-US" baseline="-25000">
                <a:latin typeface="Times New Roman" pitchFamily="-1" charset="0"/>
              </a:rPr>
              <a:t>ij</a:t>
            </a:r>
            <a:r>
              <a:rPr lang="en-US">
                <a:latin typeface="Times New Roman" pitchFamily="-1" charset="0"/>
              </a:rPr>
              <a:t> using covariant variable(s)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6195">
                                            <p:txEl>
                                              <p:pRg st="0" end="0"/>
                                            </p:txEl>
                                          </p:spTgt>
                                        </p:tgtEl>
                                        <p:attrNameLst>
                                          <p:attrName>style.visibility</p:attrName>
                                        </p:attrNameLst>
                                      </p:cBhvr>
                                      <p:to>
                                        <p:strVal val="visible"/>
                                      </p:to>
                                    </p:set>
                                    <p:animEffect transition="in" filter="wipe(left)">
                                      <p:cBhvr>
                                        <p:cTn id="7" dur="500"/>
                                        <p:tgtEl>
                                          <p:spTgt spid="1361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6195">
                                            <p:txEl>
                                              <p:pRg st="1" end="1"/>
                                            </p:txEl>
                                          </p:spTgt>
                                        </p:tgtEl>
                                        <p:attrNameLst>
                                          <p:attrName>style.visibility</p:attrName>
                                        </p:attrNameLst>
                                      </p:cBhvr>
                                      <p:to>
                                        <p:strVal val="visible"/>
                                      </p:to>
                                    </p:set>
                                    <p:animEffect transition="in" filter="wipe(left)">
                                      <p:cBhvr>
                                        <p:cTn id="12" dur="500"/>
                                        <p:tgtEl>
                                          <p:spTgt spid="13619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6195">
                                            <p:txEl>
                                              <p:pRg st="2" end="2"/>
                                            </p:txEl>
                                          </p:spTgt>
                                        </p:tgtEl>
                                        <p:attrNameLst>
                                          <p:attrName>style.visibility</p:attrName>
                                        </p:attrNameLst>
                                      </p:cBhvr>
                                      <p:to>
                                        <p:strVal val="visible"/>
                                      </p:to>
                                    </p:set>
                                    <p:animEffect transition="in" filter="wipe(left)">
                                      <p:cBhvr>
                                        <p:cTn id="17" dur="500"/>
                                        <p:tgtEl>
                                          <p:spTgt spid="13619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36195">
                                            <p:txEl>
                                              <p:pRg st="3" end="3"/>
                                            </p:txEl>
                                          </p:spTgt>
                                        </p:tgtEl>
                                        <p:attrNameLst>
                                          <p:attrName>style.visibility</p:attrName>
                                        </p:attrNameLst>
                                      </p:cBhvr>
                                      <p:to>
                                        <p:strVal val="visible"/>
                                      </p:to>
                                    </p:set>
                                    <p:animEffect transition="in" filter="wipe(left)">
                                      <p:cBhvr>
                                        <p:cTn id="22" dur="500"/>
                                        <p:tgtEl>
                                          <p:spTgt spid="13619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36195">
                                            <p:txEl>
                                              <p:pRg st="4" end="4"/>
                                            </p:txEl>
                                          </p:spTgt>
                                        </p:tgtEl>
                                        <p:attrNameLst>
                                          <p:attrName>style.visibility</p:attrName>
                                        </p:attrNameLst>
                                      </p:cBhvr>
                                      <p:to>
                                        <p:strVal val="visible"/>
                                      </p:to>
                                    </p:set>
                                    <p:animEffect transition="in" filter="wipe(left)">
                                      <p:cBhvr>
                                        <p:cTn id="27" dur="500"/>
                                        <p:tgtEl>
                                          <p:spTgt spid="13619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36195">
                                            <p:txEl>
                                              <p:pRg st="5" end="5"/>
                                            </p:txEl>
                                          </p:spTgt>
                                        </p:tgtEl>
                                        <p:attrNameLst>
                                          <p:attrName>style.visibility</p:attrName>
                                        </p:attrNameLst>
                                      </p:cBhvr>
                                      <p:to>
                                        <p:strVal val="visible"/>
                                      </p:to>
                                    </p:set>
                                    <p:animEffect transition="in" filter="wipe(left)">
                                      <p:cBhvr>
                                        <p:cTn id="32" dur="500"/>
                                        <p:tgtEl>
                                          <p:spTgt spid="13619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36195">
                                            <p:txEl>
                                              <p:pRg st="6" end="6"/>
                                            </p:txEl>
                                          </p:spTgt>
                                        </p:tgtEl>
                                        <p:attrNameLst>
                                          <p:attrName>style.visibility</p:attrName>
                                        </p:attrNameLst>
                                      </p:cBhvr>
                                      <p:to>
                                        <p:strVal val="visible"/>
                                      </p:to>
                                    </p:set>
                                    <p:animEffect transition="in" filter="wipe(left)">
                                      <p:cBhvr>
                                        <p:cTn id="37" dur="500"/>
                                        <p:tgtEl>
                                          <p:spTgt spid="13619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195" grpId="0" build="p" autoUpdateAnimBg="0"/>
    </p:bldLst>
  </p:timing>
</p:sld>
</file>

<file path=ppt/slides/slide8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26 June 2007</a:t>
            </a:r>
          </a:p>
        </p:txBody>
      </p:sp>
      <p:sp>
        <p:nvSpPr>
          <p:cNvPr id="5" name="Footer Placeholder 4"/>
          <p:cNvSpPr>
            <a:spLocks noGrp="1"/>
          </p:cNvSpPr>
          <p:nvPr>
            <p:ph type="ftr" sz="quarter" idx="11"/>
          </p:nvPr>
        </p:nvSpPr>
        <p:spPr/>
        <p:txBody>
          <a:bodyPr/>
          <a:lstStyle/>
          <a:p>
            <a:r>
              <a:rPr lang="en-US"/>
              <a:t>UM-07 tutorial 3: Chin </a:t>
            </a:r>
          </a:p>
        </p:txBody>
      </p:sp>
      <p:sp>
        <p:nvSpPr>
          <p:cNvPr id="6" name="Slide Number Placeholder 5"/>
          <p:cNvSpPr>
            <a:spLocks noGrp="1"/>
          </p:cNvSpPr>
          <p:nvPr>
            <p:ph type="sldNum" sz="quarter" idx="12"/>
          </p:nvPr>
        </p:nvSpPr>
        <p:spPr/>
        <p:txBody>
          <a:bodyPr/>
          <a:lstStyle/>
          <a:p>
            <a:fld id="{DAF1D631-67B5-AF44-B971-B708F8F1FF8A}" type="slidenum">
              <a:rPr lang="en-US"/>
              <a:pPr/>
              <a:t>86</a:t>
            </a:fld>
            <a:endParaRPr lang="en-US"/>
          </a:p>
        </p:txBody>
      </p:sp>
      <p:sp>
        <p:nvSpPr>
          <p:cNvPr id="140290" name="Rectangle 2"/>
          <p:cNvSpPr>
            <a:spLocks noGrp="1" noChangeArrowheads="1"/>
          </p:cNvSpPr>
          <p:nvPr>
            <p:ph type="title"/>
          </p:nvPr>
        </p:nvSpPr>
        <p:spPr/>
        <p:txBody>
          <a:bodyPr/>
          <a:lstStyle/>
          <a:p>
            <a:r>
              <a:rPr lang="en-US">
                <a:latin typeface="Times New Roman" pitchFamily="-1" charset="0"/>
              </a:rPr>
              <a:t>ANCOVA Example</a:t>
            </a:r>
          </a:p>
        </p:txBody>
      </p:sp>
      <p:sp>
        <p:nvSpPr>
          <p:cNvPr id="140291" name="Rectangle 3"/>
          <p:cNvSpPr>
            <a:spLocks noGrp="1" noChangeArrowheads="1"/>
          </p:cNvSpPr>
          <p:nvPr>
            <p:ph type="body" idx="1"/>
          </p:nvPr>
        </p:nvSpPr>
        <p:spPr/>
        <p:txBody>
          <a:bodyPr/>
          <a:lstStyle/>
          <a:p>
            <a:pPr>
              <a:lnSpc>
                <a:spcPct val="140000"/>
              </a:lnSpc>
            </a:pPr>
            <a:r>
              <a:rPr lang="en-US">
                <a:latin typeface="Times New Roman" pitchFamily="-1" charset="0"/>
              </a:rPr>
              <a:t>UM system that hides less relevant hyperlinks</a:t>
            </a:r>
          </a:p>
          <a:p>
            <a:pPr lvl="1">
              <a:lnSpc>
                <a:spcPct val="140000"/>
              </a:lnSpc>
            </a:pPr>
            <a:r>
              <a:rPr lang="en-US">
                <a:latin typeface="Times New Roman" pitchFamily="-1" charset="0"/>
              </a:rPr>
              <a:t>Independent variable: UM or no UM</a:t>
            </a:r>
          </a:p>
          <a:p>
            <a:pPr lvl="1">
              <a:lnSpc>
                <a:spcPct val="140000"/>
              </a:lnSpc>
            </a:pPr>
            <a:r>
              <a:rPr lang="en-US">
                <a:latin typeface="Times New Roman" pitchFamily="-1" charset="0"/>
              </a:rPr>
              <a:t>Dependent variable: speed to find information</a:t>
            </a:r>
          </a:p>
          <a:p>
            <a:pPr lvl="1">
              <a:lnSpc>
                <a:spcPct val="140000"/>
              </a:lnSpc>
            </a:pPr>
            <a:r>
              <a:rPr lang="en-US">
                <a:latin typeface="Times New Roman" pitchFamily="-1" charset="0"/>
              </a:rPr>
              <a:t>Covariant variable: participant reading speed</a:t>
            </a:r>
          </a:p>
          <a:p>
            <a:pPr>
              <a:lnSpc>
                <a:spcPct val="140000"/>
              </a:lnSpc>
            </a:pPr>
            <a:r>
              <a:rPr lang="en-US">
                <a:latin typeface="Times New Roman" pitchFamily="-1" charset="0"/>
              </a:rPr>
              <a:t>ANCOVA corrects search times for reading speed, eliminating the variance due to reading speeds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0291">
                                            <p:txEl>
                                              <p:pRg st="0" end="0"/>
                                            </p:txEl>
                                          </p:spTgt>
                                        </p:tgtEl>
                                        <p:attrNameLst>
                                          <p:attrName>style.visibility</p:attrName>
                                        </p:attrNameLst>
                                      </p:cBhvr>
                                      <p:to>
                                        <p:strVal val="visible"/>
                                      </p:to>
                                    </p:set>
                                    <p:animEffect transition="in" filter="wipe(left)">
                                      <p:cBhvr>
                                        <p:cTn id="7" dur="500"/>
                                        <p:tgtEl>
                                          <p:spTgt spid="1402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0291">
                                            <p:txEl>
                                              <p:pRg st="1" end="1"/>
                                            </p:txEl>
                                          </p:spTgt>
                                        </p:tgtEl>
                                        <p:attrNameLst>
                                          <p:attrName>style.visibility</p:attrName>
                                        </p:attrNameLst>
                                      </p:cBhvr>
                                      <p:to>
                                        <p:strVal val="visible"/>
                                      </p:to>
                                    </p:set>
                                    <p:animEffect transition="in" filter="wipe(left)">
                                      <p:cBhvr>
                                        <p:cTn id="12" dur="500"/>
                                        <p:tgtEl>
                                          <p:spTgt spid="1402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0291">
                                            <p:txEl>
                                              <p:pRg st="2" end="2"/>
                                            </p:txEl>
                                          </p:spTgt>
                                        </p:tgtEl>
                                        <p:attrNameLst>
                                          <p:attrName>style.visibility</p:attrName>
                                        </p:attrNameLst>
                                      </p:cBhvr>
                                      <p:to>
                                        <p:strVal val="visible"/>
                                      </p:to>
                                    </p:set>
                                    <p:animEffect transition="in" filter="wipe(left)">
                                      <p:cBhvr>
                                        <p:cTn id="17" dur="500"/>
                                        <p:tgtEl>
                                          <p:spTgt spid="14029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40291">
                                            <p:txEl>
                                              <p:pRg st="3" end="3"/>
                                            </p:txEl>
                                          </p:spTgt>
                                        </p:tgtEl>
                                        <p:attrNameLst>
                                          <p:attrName>style.visibility</p:attrName>
                                        </p:attrNameLst>
                                      </p:cBhvr>
                                      <p:to>
                                        <p:strVal val="visible"/>
                                      </p:to>
                                    </p:set>
                                    <p:animEffect transition="in" filter="wipe(left)">
                                      <p:cBhvr>
                                        <p:cTn id="22" dur="500"/>
                                        <p:tgtEl>
                                          <p:spTgt spid="14029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40291">
                                            <p:txEl>
                                              <p:pRg st="4" end="4"/>
                                            </p:txEl>
                                          </p:spTgt>
                                        </p:tgtEl>
                                        <p:attrNameLst>
                                          <p:attrName>style.visibility</p:attrName>
                                        </p:attrNameLst>
                                      </p:cBhvr>
                                      <p:to>
                                        <p:strVal val="visible"/>
                                      </p:to>
                                    </p:set>
                                    <p:animEffect transition="in" filter="wipe(left)">
                                      <p:cBhvr>
                                        <p:cTn id="27" dur="500"/>
                                        <p:tgtEl>
                                          <p:spTgt spid="14029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291" grpId="0" build="p" autoUpdateAnimBg="0"/>
    </p:bldLst>
  </p:timing>
</p:sld>
</file>

<file path=ppt/slides/slide8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26 June 2007</a:t>
            </a:r>
          </a:p>
        </p:txBody>
      </p:sp>
      <p:sp>
        <p:nvSpPr>
          <p:cNvPr id="5" name="Footer Placeholder 4"/>
          <p:cNvSpPr>
            <a:spLocks noGrp="1"/>
          </p:cNvSpPr>
          <p:nvPr>
            <p:ph type="ftr" sz="quarter" idx="11"/>
          </p:nvPr>
        </p:nvSpPr>
        <p:spPr/>
        <p:txBody>
          <a:bodyPr/>
          <a:lstStyle/>
          <a:p>
            <a:r>
              <a:rPr lang="en-US"/>
              <a:t>UM-07 tutorial 3: Chin </a:t>
            </a:r>
          </a:p>
        </p:txBody>
      </p:sp>
      <p:sp>
        <p:nvSpPr>
          <p:cNvPr id="6" name="Slide Number Placeholder 5"/>
          <p:cNvSpPr>
            <a:spLocks noGrp="1"/>
          </p:cNvSpPr>
          <p:nvPr>
            <p:ph type="sldNum" sz="quarter" idx="12"/>
          </p:nvPr>
        </p:nvSpPr>
        <p:spPr/>
        <p:txBody>
          <a:bodyPr/>
          <a:lstStyle/>
          <a:p>
            <a:fld id="{D075FBB6-67D1-BA40-B7CB-C960448B99A5}" type="slidenum">
              <a:rPr lang="en-US"/>
              <a:pPr/>
              <a:t>87</a:t>
            </a:fld>
            <a:endParaRPr lang="en-US"/>
          </a:p>
        </p:txBody>
      </p:sp>
      <p:sp>
        <p:nvSpPr>
          <p:cNvPr id="142338" name="Rectangle 2"/>
          <p:cNvSpPr>
            <a:spLocks noGrp="1" noChangeArrowheads="1"/>
          </p:cNvSpPr>
          <p:nvPr>
            <p:ph type="title"/>
          </p:nvPr>
        </p:nvSpPr>
        <p:spPr/>
        <p:txBody>
          <a:bodyPr/>
          <a:lstStyle/>
          <a:p>
            <a:r>
              <a:rPr lang="en-US">
                <a:latin typeface="Times New Roman" pitchFamily="-1" charset="0"/>
              </a:rPr>
              <a:t>ANCOVA Assumptions</a:t>
            </a:r>
          </a:p>
        </p:txBody>
      </p:sp>
      <p:sp>
        <p:nvSpPr>
          <p:cNvPr id="142339" name="Rectangle 3"/>
          <p:cNvSpPr>
            <a:spLocks noGrp="1" noChangeArrowheads="1"/>
          </p:cNvSpPr>
          <p:nvPr>
            <p:ph type="body" idx="1"/>
          </p:nvPr>
        </p:nvSpPr>
        <p:spPr/>
        <p:txBody>
          <a:bodyPr/>
          <a:lstStyle/>
          <a:p>
            <a:pPr>
              <a:lnSpc>
                <a:spcPct val="120000"/>
              </a:lnSpc>
            </a:pPr>
            <a:r>
              <a:rPr lang="en-US">
                <a:latin typeface="Times New Roman" pitchFamily="-1" charset="0"/>
              </a:rPr>
              <a:t>All ANOVA assumptions</a:t>
            </a:r>
            <a:endParaRPr lang="en-US" i="1">
              <a:latin typeface="Times New Roman" pitchFamily="-1" charset="0"/>
            </a:endParaRPr>
          </a:p>
          <a:p>
            <a:pPr>
              <a:lnSpc>
                <a:spcPct val="120000"/>
              </a:lnSpc>
            </a:pPr>
            <a:r>
              <a:rPr lang="en-US" i="1">
                <a:latin typeface="Times New Roman" pitchFamily="-1" charset="0"/>
              </a:rPr>
              <a:t>Linear</a:t>
            </a:r>
            <a:r>
              <a:rPr lang="en-US">
                <a:latin typeface="Times New Roman" pitchFamily="-1" charset="0"/>
              </a:rPr>
              <a:t> regression</a:t>
            </a:r>
          </a:p>
          <a:p>
            <a:pPr lvl="1">
              <a:lnSpc>
                <a:spcPct val="120000"/>
              </a:lnSpc>
            </a:pPr>
            <a:r>
              <a:rPr lang="en-US">
                <a:latin typeface="Times New Roman" pitchFamily="-1" charset="0"/>
              </a:rPr>
              <a:t>Dependent scores vary linearly with covariant variable</a:t>
            </a:r>
          </a:p>
          <a:p>
            <a:pPr lvl="1">
              <a:lnSpc>
                <a:spcPct val="120000"/>
              </a:lnSpc>
            </a:pPr>
            <a:r>
              <a:rPr lang="en-US">
                <a:latin typeface="Times New Roman" pitchFamily="-1" charset="0"/>
              </a:rPr>
              <a:t>Equal population regression slopes for all groups</a:t>
            </a:r>
          </a:p>
          <a:p>
            <a:pPr lvl="1">
              <a:lnSpc>
                <a:spcPct val="120000"/>
              </a:lnSpc>
            </a:pPr>
            <a:r>
              <a:rPr lang="en-US">
                <a:latin typeface="Times New Roman" pitchFamily="-1" charset="0"/>
              </a:rPr>
              <a:t>Unequal </a:t>
            </a:r>
            <a:r>
              <a:rPr lang="en-US">
                <a:latin typeface="Times New Roman" pitchFamily="-1" charset="0"/>
                <a:sym typeface="Symbol" pitchFamily="-1" charset="2"/>
              </a:rPr>
              <a:t></a:t>
            </a:r>
            <a:r>
              <a:rPr lang="en-US">
                <a:latin typeface="Times New Roman" pitchFamily="-1" charset="0"/>
              </a:rPr>
              <a:t> ANCOVA cannot be used</a:t>
            </a:r>
            <a:br>
              <a:rPr lang="en-US">
                <a:latin typeface="Times New Roman" pitchFamily="-1" charset="0"/>
              </a:rPr>
            </a:br>
            <a:r>
              <a:rPr lang="en-US">
                <a:latin typeface="Times New Roman" pitchFamily="-1" charset="0"/>
              </a:rPr>
              <a:t>e.g., for whatever reason, the UM group did not improve search times as much for faster readers as the no UM group</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2339">
                                            <p:txEl>
                                              <p:pRg st="0" end="0"/>
                                            </p:txEl>
                                          </p:spTgt>
                                        </p:tgtEl>
                                        <p:attrNameLst>
                                          <p:attrName>style.visibility</p:attrName>
                                        </p:attrNameLst>
                                      </p:cBhvr>
                                      <p:to>
                                        <p:strVal val="visible"/>
                                      </p:to>
                                    </p:set>
                                    <p:animEffect transition="in" filter="wipe(left)">
                                      <p:cBhvr>
                                        <p:cTn id="7" dur="500"/>
                                        <p:tgtEl>
                                          <p:spTgt spid="1423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2339">
                                            <p:txEl>
                                              <p:pRg st="1" end="1"/>
                                            </p:txEl>
                                          </p:spTgt>
                                        </p:tgtEl>
                                        <p:attrNameLst>
                                          <p:attrName>style.visibility</p:attrName>
                                        </p:attrNameLst>
                                      </p:cBhvr>
                                      <p:to>
                                        <p:strVal val="visible"/>
                                      </p:to>
                                    </p:set>
                                    <p:animEffect transition="in" filter="wipe(left)">
                                      <p:cBhvr>
                                        <p:cTn id="12" dur="500"/>
                                        <p:tgtEl>
                                          <p:spTgt spid="14233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2339">
                                            <p:txEl>
                                              <p:pRg st="2" end="2"/>
                                            </p:txEl>
                                          </p:spTgt>
                                        </p:tgtEl>
                                        <p:attrNameLst>
                                          <p:attrName>style.visibility</p:attrName>
                                        </p:attrNameLst>
                                      </p:cBhvr>
                                      <p:to>
                                        <p:strVal val="visible"/>
                                      </p:to>
                                    </p:set>
                                    <p:animEffect transition="in" filter="wipe(left)">
                                      <p:cBhvr>
                                        <p:cTn id="17" dur="500"/>
                                        <p:tgtEl>
                                          <p:spTgt spid="14233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42339">
                                            <p:txEl>
                                              <p:pRg st="3" end="3"/>
                                            </p:txEl>
                                          </p:spTgt>
                                        </p:tgtEl>
                                        <p:attrNameLst>
                                          <p:attrName>style.visibility</p:attrName>
                                        </p:attrNameLst>
                                      </p:cBhvr>
                                      <p:to>
                                        <p:strVal val="visible"/>
                                      </p:to>
                                    </p:set>
                                    <p:animEffect transition="in" filter="wipe(left)">
                                      <p:cBhvr>
                                        <p:cTn id="22" dur="500"/>
                                        <p:tgtEl>
                                          <p:spTgt spid="14233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42339">
                                            <p:txEl>
                                              <p:pRg st="4" end="4"/>
                                            </p:txEl>
                                          </p:spTgt>
                                        </p:tgtEl>
                                        <p:attrNameLst>
                                          <p:attrName>style.visibility</p:attrName>
                                        </p:attrNameLst>
                                      </p:cBhvr>
                                      <p:to>
                                        <p:strVal val="visible"/>
                                      </p:to>
                                    </p:set>
                                    <p:animEffect transition="in" filter="wipe(left)">
                                      <p:cBhvr>
                                        <p:cTn id="27" dur="500"/>
                                        <p:tgtEl>
                                          <p:spTgt spid="14233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39" grpId="0" build="p" autoUpdateAnimBg="0"/>
    </p:bldLst>
  </p:timing>
</p:sld>
</file>

<file path=ppt/slides/slide8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26 June 2007</a:t>
            </a:r>
          </a:p>
        </p:txBody>
      </p:sp>
      <p:sp>
        <p:nvSpPr>
          <p:cNvPr id="5" name="Footer Placeholder 4"/>
          <p:cNvSpPr>
            <a:spLocks noGrp="1"/>
          </p:cNvSpPr>
          <p:nvPr>
            <p:ph type="ftr" sz="quarter" idx="11"/>
          </p:nvPr>
        </p:nvSpPr>
        <p:spPr/>
        <p:txBody>
          <a:bodyPr/>
          <a:lstStyle/>
          <a:p>
            <a:r>
              <a:rPr lang="en-US"/>
              <a:t>UM-07 tutorial 3: Chin </a:t>
            </a:r>
          </a:p>
        </p:txBody>
      </p:sp>
      <p:sp>
        <p:nvSpPr>
          <p:cNvPr id="6" name="Slide Number Placeholder 5"/>
          <p:cNvSpPr>
            <a:spLocks noGrp="1"/>
          </p:cNvSpPr>
          <p:nvPr>
            <p:ph type="sldNum" sz="quarter" idx="12"/>
          </p:nvPr>
        </p:nvSpPr>
        <p:spPr/>
        <p:txBody>
          <a:bodyPr/>
          <a:lstStyle/>
          <a:p>
            <a:fld id="{5C98326C-A6F0-F548-9792-B3911B847424}" type="slidenum">
              <a:rPr lang="en-US"/>
              <a:pPr/>
              <a:t>88</a:t>
            </a:fld>
            <a:endParaRPr lang="en-US"/>
          </a:p>
        </p:txBody>
      </p:sp>
      <p:sp>
        <p:nvSpPr>
          <p:cNvPr id="147458" name="Rectangle 2"/>
          <p:cNvSpPr>
            <a:spLocks noGrp="1" noChangeArrowheads="1"/>
          </p:cNvSpPr>
          <p:nvPr>
            <p:ph type="title"/>
          </p:nvPr>
        </p:nvSpPr>
        <p:spPr/>
        <p:txBody>
          <a:bodyPr/>
          <a:lstStyle/>
          <a:p>
            <a:r>
              <a:rPr lang="en-US">
                <a:latin typeface="Times New Roman" pitchFamily="-1" charset="0"/>
              </a:rPr>
              <a:t>ANCOVA Rules</a:t>
            </a:r>
          </a:p>
        </p:txBody>
      </p:sp>
      <p:sp>
        <p:nvSpPr>
          <p:cNvPr id="147459" name="Rectangle 3"/>
          <p:cNvSpPr>
            <a:spLocks noGrp="1" noChangeArrowheads="1"/>
          </p:cNvSpPr>
          <p:nvPr>
            <p:ph type="body" idx="1"/>
          </p:nvPr>
        </p:nvSpPr>
        <p:spPr/>
        <p:txBody>
          <a:bodyPr/>
          <a:lstStyle/>
          <a:p>
            <a:pPr>
              <a:lnSpc>
                <a:spcPct val="120000"/>
              </a:lnSpc>
            </a:pPr>
            <a:r>
              <a:rPr lang="en-US">
                <a:latin typeface="Times New Roman" pitchFamily="-1" charset="0"/>
              </a:rPr>
              <a:t>Gather covariate(s) </a:t>
            </a:r>
            <a:r>
              <a:rPr lang="en-US" b="1" i="1">
                <a:latin typeface="Times New Roman" pitchFamily="-1" charset="0"/>
              </a:rPr>
              <a:t>before</a:t>
            </a:r>
            <a:r>
              <a:rPr lang="en-US">
                <a:latin typeface="Times New Roman" pitchFamily="-1" charset="0"/>
              </a:rPr>
              <a:t> the experiment</a:t>
            </a:r>
          </a:p>
          <a:p>
            <a:pPr lvl="1">
              <a:lnSpc>
                <a:spcPct val="120000"/>
              </a:lnSpc>
            </a:pPr>
            <a:r>
              <a:rPr lang="en-US">
                <a:latin typeface="Times New Roman" pitchFamily="-1" charset="0"/>
              </a:rPr>
              <a:t>Avoids UM/no UM affecting covariate</a:t>
            </a:r>
          </a:p>
          <a:p>
            <a:pPr lvl="1">
              <a:lnSpc>
                <a:spcPct val="120000"/>
              </a:lnSpc>
            </a:pPr>
            <a:r>
              <a:rPr lang="en-US">
                <a:latin typeface="Times New Roman" pitchFamily="-1" charset="0"/>
              </a:rPr>
              <a:t>After is possible for “permanent” characteristics like IQ</a:t>
            </a:r>
          </a:p>
          <a:p>
            <a:pPr>
              <a:lnSpc>
                <a:spcPct val="120000"/>
              </a:lnSpc>
            </a:pPr>
            <a:r>
              <a:rPr lang="en-US">
                <a:latin typeface="Times New Roman" pitchFamily="-1" charset="0"/>
              </a:rPr>
              <a:t>Test linearity and equal slope assumptions</a:t>
            </a:r>
          </a:p>
          <a:p>
            <a:pPr lvl="1">
              <a:lnSpc>
                <a:spcPct val="120000"/>
              </a:lnSpc>
            </a:pPr>
            <a:r>
              <a:rPr lang="en-US">
                <a:latin typeface="Times New Roman" pitchFamily="-1" charset="0"/>
              </a:rPr>
              <a:t>By computer program </a:t>
            </a:r>
            <a:r>
              <a:rPr lang="en-US" b="1" i="1">
                <a:latin typeface="Times New Roman" pitchFamily="-1" charset="0"/>
              </a:rPr>
              <a:t>and</a:t>
            </a:r>
            <a:r>
              <a:rPr lang="en-US">
                <a:latin typeface="Times New Roman" pitchFamily="-1" charset="0"/>
              </a:rPr>
              <a:t> visually</a:t>
            </a:r>
          </a:p>
          <a:p>
            <a:pPr>
              <a:lnSpc>
                <a:spcPct val="120000"/>
              </a:lnSpc>
            </a:pPr>
            <a:r>
              <a:rPr lang="en-US">
                <a:latin typeface="Times New Roman" pitchFamily="-1" charset="0"/>
              </a:rPr>
              <a:t>Different formulas for effect size and power</a:t>
            </a:r>
          </a:p>
          <a:p>
            <a:pPr lvl="1">
              <a:lnSpc>
                <a:spcPct val="120000"/>
              </a:lnSpc>
            </a:pPr>
            <a:r>
              <a:rPr lang="en-US">
                <a:latin typeface="Times New Roman" pitchFamily="-1" charset="0"/>
              </a:rPr>
              <a:t>Use correct setup of computer programs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7459">
                                            <p:txEl>
                                              <p:pRg st="0" end="0"/>
                                            </p:txEl>
                                          </p:spTgt>
                                        </p:tgtEl>
                                        <p:attrNameLst>
                                          <p:attrName>style.visibility</p:attrName>
                                        </p:attrNameLst>
                                      </p:cBhvr>
                                      <p:to>
                                        <p:strVal val="visible"/>
                                      </p:to>
                                    </p:set>
                                    <p:animEffect transition="in" filter="wipe(left)">
                                      <p:cBhvr>
                                        <p:cTn id="7" dur="500"/>
                                        <p:tgtEl>
                                          <p:spTgt spid="1474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7459">
                                            <p:txEl>
                                              <p:pRg st="1" end="1"/>
                                            </p:txEl>
                                          </p:spTgt>
                                        </p:tgtEl>
                                        <p:attrNameLst>
                                          <p:attrName>style.visibility</p:attrName>
                                        </p:attrNameLst>
                                      </p:cBhvr>
                                      <p:to>
                                        <p:strVal val="visible"/>
                                      </p:to>
                                    </p:set>
                                    <p:animEffect transition="in" filter="wipe(left)">
                                      <p:cBhvr>
                                        <p:cTn id="12" dur="500"/>
                                        <p:tgtEl>
                                          <p:spTgt spid="1474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7459">
                                            <p:txEl>
                                              <p:pRg st="2" end="2"/>
                                            </p:txEl>
                                          </p:spTgt>
                                        </p:tgtEl>
                                        <p:attrNameLst>
                                          <p:attrName>style.visibility</p:attrName>
                                        </p:attrNameLst>
                                      </p:cBhvr>
                                      <p:to>
                                        <p:strVal val="visible"/>
                                      </p:to>
                                    </p:set>
                                    <p:animEffect transition="in" filter="wipe(left)">
                                      <p:cBhvr>
                                        <p:cTn id="17" dur="500"/>
                                        <p:tgtEl>
                                          <p:spTgt spid="14745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47459">
                                            <p:txEl>
                                              <p:pRg st="3" end="3"/>
                                            </p:txEl>
                                          </p:spTgt>
                                        </p:tgtEl>
                                        <p:attrNameLst>
                                          <p:attrName>style.visibility</p:attrName>
                                        </p:attrNameLst>
                                      </p:cBhvr>
                                      <p:to>
                                        <p:strVal val="visible"/>
                                      </p:to>
                                    </p:set>
                                    <p:animEffect transition="in" filter="wipe(left)">
                                      <p:cBhvr>
                                        <p:cTn id="22" dur="500"/>
                                        <p:tgtEl>
                                          <p:spTgt spid="14745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47459">
                                            <p:txEl>
                                              <p:pRg st="4" end="4"/>
                                            </p:txEl>
                                          </p:spTgt>
                                        </p:tgtEl>
                                        <p:attrNameLst>
                                          <p:attrName>style.visibility</p:attrName>
                                        </p:attrNameLst>
                                      </p:cBhvr>
                                      <p:to>
                                        <p:strVal val="visible"/>
                                      </p:to>
                                    </p:set>
                                    <p:animEffect transition="in" filter="wipe(left)">
                                      <p:cBhvr>
                                        <p:cTn id="27" dur="500"/>
                                        <p:tgtEl>
                                          <p:spTgt spid="14745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47459">
                                            <p:txEl>
                                              <p:pRg st="5" end="5"/>
                                            </p:txEl>
                                          </p:spTgt>
                                        </p:tgtEl>
                                        <p:attrNameLst>
                                          <p:attrName>style.visibility</p:attrName>
                                        </p:attrNameLst>
                                      </p:cBhvr>
                                      <p:to>
                                        <p:strVal val="visible"/>
                                      </p:to>
                                    </p:set>
                                    <p:animEffect transition="in" filter="wipe(left)">
                                      <p:cBhvr>
                                        <p:cTn id="32" dur="500"/>
                                        <p:tgtEl>
                                          <p:spTgt spid="14745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47459">
                                            <p:txEl>
                                              <p:pRg st="6" end="6"/>
                                            </p:txEl>
                                          </p:spTgt>
                                        </p:tgtEl>
                                        <p:attrNameLst>
                                          <p:attrName>style.visibility</p:attrName>
                                        </p:attrNameLst>
                                      </p:cBhvr>
                                      <p:to>
                                        <p:strVal val="visible"/>
                                      </p:to>
                                    </p:set>
                                    <p:animEffect transition="in" filter="wipe(left)">
                                      <p:cBhvr>
                                        <p:cTn id="37" dur="500"/>
                                        <p:tgtEl>
                                          <p:spTgt spid="14745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59" grpId="0" build="p" autoUpdateAnimBg="0"/>
    </p:bldLst>
  </p:timing>
</p:sld>
</file>

<file path=ppt/slides/slide8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a:t>26 June 2007</a:t>
            </a:r>
          </a:p>
        </p:txBody>
      </p:sp>
      <p:sp>
        <p:nvSpPr>
          <p:cNvPr id="6" name="Footer Placeholder 5"/>
          <p:cNvSpPr>
            <a:spLocks noGrp="1"/>
          </p:cNvSpPr>
          <p:nvPr>
            <p:ph type="ftr" sz="quarter" idx="11"/>
          </p:nvPr>
        </p:nvSpPr>
        <p:spPr/>
        <p:txBody>
          <a:bodyPr/>
          <a:lstStyle/>
          <a:p>
            <a:r>
              <a:rPr lang="en-US"/>
              <a:t>UM-07 tutorial 3: Chin </a:t>
            </a:r>
          </a:p>
        </p:txBody>
      </p:sp>
      <p:sp>
        <p:nvSpPr>
          <p:cNvPr id="7" name="Slide Number Placeholder 6"/>
          <p:cNvSpPr>
            <a:spLocks noGrp="1"/>
          </p:cNvSpPr>
          <p:nvPr>
            <p:ph type="sldNum" sz="quarter" idx="12"/>
          </p:nvPr>
        </p:nvSpPr>
        <p:spPr/>
        <p:txBody>
          <a:bodyPr/>
          <a:lstStyle/>
          <a:p>
            <a:fld id="{B80D793D-CA53-EF42-9A7B-B3D0DB3FEFAF}" type="slidenum">
              <a:rPr lang="en-US"/>
              <a:pPr/>
              <a:t>89</a:t>
            </a:fld>
            <a:endParaRPr lang="en-US"/>
          </a:p>
        </p:txBody>
      </p:sp>
      <p:sp>
        <p:nvSpPr>
          <p:cNvPr id="52226" name="Rectangle 2"/>
          <p:cNvSpPr>
            <a:spLocks noGrp="1" noChangeArrowheads="1"/>
          </p:cNvSpPr>
          <p:nvPr>
            <p:ph type="title"/>
          </p:nvPr>
        </p:nvSpPr>
        <p:spPr>
          <a:noFill/>
          <a:ln/>
        </p:spPr>
        <p:txBody>
          <a:bodyPr lIns="92075" tIns="46038" rIns="92075" bIns="46038"/>
          <a:lstStyle/>
          <a:p>
            <a:r>
              <a:rPr lang="en-US">
                <a:latin typeface="Times New Roman" pitchFamily="-1" charset="0"/>
              </a:rPr>
              <a:t>Agenda</a:t>
            </a:r>
          </a:p>
        </p:txBody>
      </p:sp>
      <p:sp>
        <p:nvSpPr>
          <p:cNvPr id="52227" name="Rectangle 3"/>
          <p:cNvSpPr>
            <a:spLocks noGrp="1" noChangeArrowheads="1"/>
          </p:cNvSpPr>
          <p:nvPr>
            <p:ph type="body" sz="half" idx="1"/>
          </p:nvPr>
        </p:nvSpPr>
        <p:spPr>
          <a:noFill/>
          <a:ln/>
        </p:spPr>
        <p:txBody>
          <a:bodyPr lIns="182562" tIns="46038" rIns="182562" bIns="46038" anchor="t"/>
          <a:lstStyle/>
          <a:p>
            <a:pPr>
              <a:buClr>
                <a:schemeClr val="tx1"/>
              </a:buClr>
              <a:buFontTx/>
              <a:buNone/>
            </a:pPr>
            <a:r>
              <a:rPr lang="en-US">
                <a:latin typeface="Times New Roman" pitchFamily="-1" charset="0"/>
              </a:rPr>
              <a:t>I. Experiment Design</a:t>
            </a:r>
          </a:p>
          <a:p>
            <a:pPr lvl="1">
              <a:buClr>
                <a:schemeClr val="tx1"/>
              </a:buClr>
              <a:buFont typeface="Wingdings 3" pitchFamily="-1" charset="2"/>
              <a:buNone/>
            </a:pPr>
            <a:r>
              <a:rPr lang="en-US" sz="2000">
                <a:latin typeface="Times New Roman" pitchFamily="-1" charset="0"/>
              </a:rPr>
              <a:t>  A. Independent vs. dependent variables</a:t>
            </a:r>
            <a:endParaRPr lang="en-US" sz="1800">
              <a:latin typeface="Times New Roman" pitchFamily="-1" charset="0"/>
            </a:endParaRPr>
          </a:p>
          <a:p>
            <a:pPr lvl="1">
              <a:buClr>
                <a:schemeClr val="tx1"/>
              </a:buClr>
              <a:buFont typeface="Wingdings 3" pitchFamily="-1" charset="2"/>
              <a:buNone/>
            </a:pPr>
            <a:r>
              <a:rPr lang="en-US" sz="2000">
                <a:latin typeface="Times New Roman" pitchFamily="-1" charset="0"/>
              </a:rPr>
              <a:t>  B. Nuisance variables</a:t>
            </a:r>
            <a:endParaRPr lang="en-US" sz="1800">
              <a:latin typeface="Times New Roman" pitchFamily="-1" charset="0"/>
            </a:endParaRPr>
          </a:p>
          <a:p>
            <a:pPr lvl="1">
              <a:buClr>
                <a:schemeClr val="tx1"/>
              </a:buClr>
              <a:buFont typeface="Wingdings 3" pitchFamily="-1" charset="2"/>
              <a:buNone/>
            </a:pPr>
            <a:r>
              <a:rPr lang="en-US" sz="2000">
                <a:latin typeface="Times New Roman" pitchFamily="-1" charset="0"/>
              </a:rPr>
              <a:t>  C. Between-subjects vs. within-subjects designs</a:t>
            </a:r>
          </a:p>
          <a:p>
            <a:pPr lvl="1">
              <a:buClr>
                <a:schemeClr val="tx1"/>
              </a:buClr>
              <a:buFont typeface="Wingdings 3" pitchFamily="-1" charset="2"/>
              <a:buNone/>
            </a:pPr>
            <a:r>
              <a:rPr lang="en-US" sz="2000">
                <a:latin typeface="Times New Roman" pitchFamily="-1" charset="0"/>
              </a:rPr>
              <a:t>  D. Estimating sensitivity</a:t>
            </a:r>
          </a:p>
          <a:p>
            <a:pPr lvl="1">
              <a:buClr>
                <a:schemeClr val="tx1"/>
              </a:buClr>
              <a:buFont typeface="Wingdings 3" pitchFamily="-1" charset="2"/>
              <a:buNone/>
            </a:pPr>
            <a:r>
              <a:rPr lang="en-US" sz="2000">
                <a:latin typeface="Times New Roman" pitchFamily="-1" charset="0"/>
              </a:rPr>
              <a:t>  E. Factorial designs</a:t>
            </a:r>
          </a:p>
          <a:p>
            <a:pPr lvl="1">
              <a:buClr>
                <a:schemeClr val="tx1"/>
              </a:buClr>
              <a:buFont typeface="Wingdings 3" pitchFamily="-1" charset="2"/>
              <a:buNone/>
            </a:pPr>
            <a:r>
              <a:rPr lang="en-US" sz="2000">
                <a:latin typeface="Times New Roman" pitchFamily="-1" charset="0"/>
              </a:rPr>
              <a:t>  F. Caveats</a:t>
            </a:r>
          </a:p>
        </p:txBody>
      </p:sp>
      <p:sp>
        <p:nvSpPr>
          <p:cNvPr id="52228" name="Rectangle 4"/>
          <p:cNvSpPr>
            <a:spLocks noGrp="1" noChangeArrowheads="1"/>
          </p:cNvSpPr>
          <p:nvPr>
            <p:ph type="body" sz="half" idx="2"/>
          </p:nvPr>
        </p:nvSpPr>
        <p:spPr>
          <a:xfrm>
            <a:off x="4648200" y="1981200"/>
            <a:ext cx="3962400" cy="4114800"/>
          </a:xfrm>
        </p:spPr>
        <p:txBody>
          <a:bodyPr/>
          <a:lstStyle/>
          <a:p>
            <a:pPr>
              <a:buClr>
                <a:schemeClr val="tx1"/>
              </a:buClr>
              <a:buFontTx/>
              <a:buNone/>
            </a:pPr>
            <a:r>
              <a:rPr lang="en-US">
                <a:latin typeface="Times New Roman" pitchFamily="-1" charset="0"/>
              </a:rPr>
              <a:t>II. Running Experiments</a:t>
            </a:r>
          </a:p>
          <a:p>
            <a:pPr lvl="1">
              <a:buClr>
                <a:schemeClr val="tx1"/>
              </a:buClr>
              <a:buFont typeface="Wingdings 3" pitchFamily="-1" charset="2"/>
              <a:buNone/>
            </a:pPr>
            <a:r>
              <a:rPr lang="en-US" sz="2000">
                <a:latin typeface="Times New Roman" pitchFamily="-1" charset="0"/>
              </a:rPr>
              <a:t>  A. Participants</a:t>
            </a:r>
          </a:p>
          <a:p>
            <a:pPr lvl="1">
              <a:buClr>
                <a:schemeClr val="tx1"/>
              </a:buClr>
              <a:buFont typeface="Wingdings 3" pitchFamily="-1" charset="2"/>
              <a:buNone/>
            </a:pPr>
            <a:r>
              <a:rPr lang="en-US" sz="2000">
                <a:latin typeface="Times New Roman" pitchFamily="-1" charset="0"/>
              </a:rPr>
              <a:t>  B. Controlling the environment</a:t>
            </a:r>
          </a:p>
          <a:p>
            <a:pPr lvl="1">
              <a:buClr>
                <a:schemeClr val="tx1"/>
              </a:buClr>
              <a:buFont typeface="Wingdings 3" pitchFamily="-1" charset="2"/>
              <a:buNone/>
            </a:pPr>
            <a:r>
              <a:rPr lang="en-US" sz="2000">
                <a:latin typeface="Times New Roman" pitchFamily="-1" charset="0"/>
              </a:rPr>
              <a:t>  C. Recording data</a:t>
            </a:r>
          </a:p>
          <a:p>
            <a:pPr>
              <a:buClr>
                <a:schemeClr val="tx1"/>
              </a:buClr>
              <a:buFontTx/>
              <a:buNone/>
            </a:pPr>
            <a:r>
              <a:rPr lang="en-US">
                <a:latin typeface="Times New Roman" pitchFamily="-1" charset="0"/>
              </a:rPr>
              <a:t>III. Experiment Analysis</a:t>
            </a:r>
          </a:p>
          <a:p>
            <a:pPr lvl="1">
              <a:buClr>
                <a:schemeClr val="tx1"/>
              </a:buClr>
              <a:buFont typeface="Wingdings 3" pitchFamily="-1" charset="2"/>
              <a:buNone/>
            </a:pPr>
            <a:r>
              <a:rPr lang="en-US" sz="2000">
                <a:latin typeface="Times New Roman" pitchFamily="-1" charset="0"/>
              </a:rPr>
              <a:t>  A. Means and variance</a:t>
            </a:r>
          </a:p>
          <a:p>
            <a:pPr lvl="1">
              <a:buClr>
                <a:schemeClr val="tx1"/>
              </a:buClr>
              <a:buFont typeface="Wingdings 3" pitchFamily="-1" charset="2"/>
              <a:buNone/>
            </a:pPr>
            <a:r>
              <a:rPr lang="en-US" sz="2000">
                <a:latin typeface="Times New Roman" pitchFamily="-1" charset="0"/>
              </a:rPr>
              <a:t>  B. Statistical tests</a:t>
            </a:r>
          </a:p>
          <a:p>
            <a:pPr lvl="1">
              <a:buClr>
                <a:schemeClr val="tx1"/>
              </a:buClr>
              <a:buFont typeface="Wingdings 3" pitchFamily="-1" charset="2"/>
              <a:buNone/>
            </a:pPr>
            <a:r>
              <a:rPr lang="en-US" sz="2000">
                <a:latin typeface="Times New Roman" pitchFamily="-1" charset="0"/>
              </a:rPr>
              <a:t>  C. ANOVA</a:t>
            </a:r>
            <a:endParaRPr lang="en-US" sz="2000" b="1">
              <a:solidFill>
                <a:srgbClr val="FF0000"/>
              </a:solidFill>
              <a:latin typeface="Times New Roman" pitchFamily="-1" charset="0"/>
            </a:endParaRPr>
          </a:p>
          <a:p>
            <a:pPr lvl="1">
              <a:buClr>
                <a:schemeClr val="tx1"/>
              </a:buClr>
              <a:buFont typeface="Wingdings 3" pitchFamily="-1" charset="2"/>
              <a:buNone/>
            </a:pPr>
            <a:r>
              <a:rPr lang="en-US" sz="2000" b="1">
                <a:solidFill>
                  <a:srgbClr val="FF0000"/>
                </a:solidFill>
                <a:latin typeface="Times New Roman" pitchFamily="-1" charset="0"/>
              </a:rPr>
              <a:t>  D. Explained variance</a:t>
            </a:r>
          </a:p>
          <a:p>
            <a:pPr>
              <a:buClr>
                <a:schemeClr val="tx1"/>
              </a:buClr>
              <a:buFontTx/>
              <a:buNone/>
            </a:pPr>
            <a:r>
              <a:rPr lang="en-US" sz="2400">
                <a:latin typeface="Times New Roman" pitchFamily="-1" charset="0"/>
              </a:rPr>
              <a:t>IV. Summary</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26 June 2007</a:t>
            </a:r>
          </a:p>
        </p:txBody>
      </p:sp>
      <p:sp>
        <p:nvSpPr>
          <p:cNvPr id="5" name="Footer Placeholder 4"/>
          <p:cNvSpPr>
            <a:spLocks noGrp="1"/>
          </p:cNvSpPr>
          <p:nvPr>
            <p:ph type="ftr" sz="quarter" idx="11"/>
          </p:nvPr>
        </p:nvSpPr>
        <p:spPr/>
        <p:txBody>
          <a:bodyPr/>
          <a:lstStyle/>
          <a:p>
            <a:r>
              <a:rPr lang="en-US"/>
              <a:t>UM-07 tutorial 3: Chin </a:t>
            </a:r>
          </a:p>
        </p:txBody>
      </p:sp>
      <p:sp>
        <p:nvSpPr>
          <p:cNvPr id="6" name="Slide Number Placeholder 5"/>
          <p:cNvSpPr>
            <a:spLocks noGrp="1"/>
          </p:cNvSpPr>
          <p:nvPr>
            <p:ph type="sldNum" sz="quarter" idx="12"/>
          </p:nvPr>
        </p:nvSpPr>
        <p:spPr/>
        <p:txBody>
          <a:bodyPr/>
          <a:lstStyle/>
          <a:p>
            <a:fld id="{104A8586-C25B-4945-809E-B850EB510D5D}" type="slidenum">
              <a:rPr lang="en-US"/>
              <a:pPr/>
              <a:t>9</a:t>
            </a:fld>
            <a:endParaRPr lang="en-US"/>
          </a:p>
        </p:txBody>
      </p:sp>
      <p:sp>
        <p:nvSpPr>
          <p:cNvPr id="336898" name="Rectangle 2"/>
          <p:cNvSpPr>
            <a:spLocks noGrp="1" noChangeArrowheads="1"/>
          </p:cNvSpPr>
          <p:nvPr>
            <p:ph type="title"/>
          </p:nvPr>
        </p:nvSpPr>
        <p:spPr/>
        <p:txBody>
          <a:bodyPr/>
          <a:lstStyle/>
          <a:p>
            <a:r>
              <a:rPr lang="en-US">
                <a:latin typeface="Times New Roman" pitchFamily="-1" charset="0"/>
              </a:rPr>
              <a:t>More Cognitive Tests</a:t>
            </a:r>
          </a:p>
        </p:txBody>
      </p:sp>
      <p:sp>
        <p:nvSpPr>
          <p:cNvPr id="336899" name="Rectangle 3"/>
          <p:cNvSpPr>
            <a:spLocks noGrp="1" noChangeArrowheads="1"/>
          </p:cNvSpPr>
          <p:nvPr>
            <p:ph type="body" idx="1"/>
          </p:nvPr>
        </p:nvSpPr>
        <p:spPr/>
        <p:txBody>
          <a:bodyPr/>
          <a:lstStyle/>
          <a:p>
            <a:pPr>
              <a:lnSpc>
                <a:spcPct val="130000"/>
              </a:lnSpc>
            </a:pPr>
            <a:r>
              <a:rPr lang="en-US" dirty="0">
                <a:latin typeface="Times New Roman" pitchFamily="-1" charset="0"/>
              </a:rPr>
              <a:t>Group Embedded Figures Test</a:t>
            </a:r>
            <a:endParaRPr lang="en-US" dirty="0" smtClean="0">
              <a:latin typeface="Times New Roman" pitchFamily="-1" charset="0"/>
            </a:endParaRPr>
          </a:p>
          <a:p>
            <a:pPr lvl="1">
              <a:lnSpc>
                <a:spcPct val="130000"/>
              </a:lnSpc>
            </a:pPr>
            <a:r>
              <a:rPr lang="en-US" dirty="0" smtClean="0">
                <a:latin typeface="Times New Roman" pitchFamily="-1" charset="0"/>
              </a:rPr>
              <a:t>Field independence</a:t>
            </a:r>
          </a:p>
          <a:p>
            <a:pPr lvl="1">
              <a:lnSpc>
                <a:spcPct val="130000"/>
              </a:lnSpc>
            </a:pPr>
            <a:r>
              <a:rPr lang="en-US" dirty="0" err="1" smtClean="0"/>
              <a:t>Witkin</a:t>
            </a:r>
            <a:r>
              <a:rPr lang="en-US" dirty="0"/>
              <a:t>, </a:t>
            </a:r>
            <a:r>
              <a:rPr lang="en-US" dirty="0" err="1"/>
              <a:t>Oltman</a:t>
            </a:r>
            <a:r>
              <a:rPr lang="en-US" dirty="0"/>
              <a:t>, </a:t>
            </a:r>
            <a:r>
              <a:rPr lang="en-US" dirty="0" err="1"/>
              <a:t>Raskin</a:t>
            </a:r>
            <a:r>
              <a:rPr lang="en-US" dirty="0"/>
              <a:t> &amp; Karp, </a:t>
            </a:r>
            <a:r>
              <a:rPr lang="en-US" dirty="0">
                <a:hlinkClick r:id="rId3"/>
              </a:rPr>
              <a:t>mind garden</a:t>
            </a:r>
            <a:endParaRPr lang="en-US" dirty="0" smtClean="0">
              <a:latin typeface="Times New Roman" pitchFamily="-1" charset="0"/>
            </a:endParaRPr>
          </a:p>
          <a:p>
            <a:pPr>
              <a:lnSpc>
                <a:spcPct val="130000"/>
              </a:lnSpc>
            </a:pPr>
            <a:r>
              <a:rPr lang="en-US" dirty="0" smtClean="0">
                <a:latin typeface="Times New Roman" pitchFamily="-1" charset="0"/>
              </a:rPr>
              <a:t>Nelson</a:t>
            </a:r>
            <a:r>
              <a:rPr lang="en-US" dirty="0">
                <a:latin typeface="Times New Roman" pitchFamily="-1" charset="0"/>
              </a:rPr>
              <a:t>-Denny Reading Test</a:t>
            </a:r>
            <a:endParaRPr lang="en-US" dirty="0" smtClean="0">
              <a:latin typeface="Times New Roman" pitchFamily="-1" charset="0"/>
            </a:endParaRPr>
          </a:p>
          <a:p>
            <a:pPr lvl="1">
              <a:lnSpc>
                <a:spcPct val="130000"/>
              </a:lnSpc>
            </a:pPr>
            <a:r>
              <a:rPr lang="en-US" dirty="0" smtClean="0">
                <a:latin typeface="Times New Roman" pitchFamily="-1" charset="0"/>
              </a:rPr>
              <a:t>Reading ability</a:t>
            </a:r>
          </a:p>
          <a:p>
            <a:pPr lvl="1">
              <a:lnSpc>
                <a:spcPct val="130000"/>
              </a:lnSpc>
            </a:pPr>
            <a:r>
              <a:rPr lang="en-US" dirty="0" smtClean="0">
                <a:latin typeface="Times New Roman" pitchFamily="-1" charset="0"/>
                <a:hlinkClick r:id="rId4"/>
              </a:rPr>
              <a:t>Riverside Publishing</a:t>
            </a:r>
            <a:endParaRPr lang="en-US" dirty="0">
              <a:latin typeface="Times New Roman" pitchFamily="-1"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36899">
                                            <p:txEl>
                                              <p:pRg st="0" end="0"/>
                                            </p:txEl>
                                          </p:spTgt>
                                        </p:tgtEl>
                                        <p:attrNameLst>
                                          <p:attrName>style.visibility</p:attrName>
                                        </p:attrNameLst>
                                      </p:cBhvr>
                                      <p:to>
                                        <p:strVal val="visible"/>
                                      </p:to>
                                    </p:set>
                                    <p:animEffect transition="in" filter="wipe(left)">
                                      <p:cBhvr>
                                        <p:cTn id="7" dur="500"/>
                                        <p:tgtEl>
                                          <p:spTgt spid="3368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36899">
                                            <p:txEl>
                                              <p:pRg st="1" end="1"/>
                                            </p:txEl>
                                          </p:spTgt>
                                        </p:tgtEl>
                                        <p:attrNameLst>
                                          <p:attrName>style.visibility</p:attrName>
                                        </p:attrNameLst>
                                      </p:cBhvr>
                                      <p:to>
                                        <p:strVal val="visible"/>
                                      </p:to>
                                    </p:set>
                                    <p:animEffect transition="in" filter="wipe(left)">
                                      <p:cBhvr>
                                        <p:cTn id="12" dur="500"/>
                                        <p:tgtEl>
                                          <p:spTgt spid="3368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36899">
                                            <p:txEl>
                                              <p:pRg st="2" end="2"/>
                                            </p:txEl>
                                          </p:spTgt>
                                        </p:tgtEl>
                                        <p:attrNameLst>
                                          <p:attrName>style.visibility</p:attrName>
                                        </p:attrNameLst>
                                      </p:cBhvr>
                                      <p:to>
                                        <p:strVal val="visible"/>
                                      </p:to>
                                    </p:set>
                                    <p:animEffect transition="in" filter="wipe(left)">
                                      <p:cBhvr>
                                        <p:cTn id="17" dur="500"/>
                                        <p:tgtEl>
                                          <p:spTgt spid="3368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36899">
                                            <p:txEl>
                                              <p:pRg st="3" end="3"/>
                                            </p:txEl>
                                          </p:spTgt>
                                        </p:tgtEl>
                                        <p:attrNameLst>
                                          <p:attrName>style.visibility</p:attrName>
                                        </p:attrNameLst>
                                      </p:cBhvr>
                                      <p:to>
                                        <p:strVal val="visible"/>
                                      </p:to>
                                    </p:set>
                                    <p:animEffect transition="in" filter="wipe(left)">
                                      <p:cBhvr>
                                        <p:cTn id="22" dur="500"/>
                                        <p:tgtEl>
                                          <p:spTgt spid="33689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36899">
                                            <p:txEl>
                                              <p:pRg st="4" end="4"/>
                                            </p:txEl>
                                          </p:spTgt>
                                        </p:tgtEl>
                                        <p:attrNameLst>
                                          <p:attrName>style.visibility</p:attrName>
                                        </p:attrNameLst>
                                      </p:cBhvr>
                                      <p:to>
                                        <p:strVal val="visible"/>
                                      </p:to>
                                    </p:set>
                                    <p:animEffect transition="in" filter="wipe(left)">
                                      <p:cBhvr>
                                        <p:cTn id="27" dur="500"/>
                                        <p:tgtEl>
                                          <p:spTgt spid="33689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36899">
                                            <p:txEl>
                                              <p:pRg st="5" end="5"/>
                                            </p:txEl>
                                          </p:spTgt>
                                        </p:tgtEl>
                                        <p:attrNameLst>
                                          <p:attrName>style.visibility</p:attrName>
                                        </p:attrNameLst>
                                      </p:cBhvr>
                                      <p:to>
                                        <p:strVal val="visible"/>
                                      </p:to>
                                    </p:set>
                                    <p:animEffect transition="in" filter="wipe(left)">
                                      <p:cBhvr>
                                        <p:cTn id="32" dur="500"/>
                                        <p:tgtEl>
                                          <p:spTgt spid="33689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6899" grpId="0" build="p" bldLvl="2" autoUpdateAnimBg="0"/>
    </p:bldLst>
  </p:timing>
</p:sld>
</file>

<file path=ppt/slides/slide9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26 June 2007</a:t>
            </a:r>
          </a:p>
        </p:txBody>
      </p:sp>
      <p:sp>
        <p:nvSpPr>
          <p:cNvPr id="5" name="Footer Placeholder 4"/>
          <p:cNvSpPr>
            <a:spLocks noGrp="1"/>
          </p:cNvSpPr>
          <p:nvPr>
            <p:ph type="ftr" sz="quarter" idx="11"/>
          </p:nvPr>
        </p:nvSpPr>
        <p:spPr/>
        <p:txBody>
          <a:bodyPr/>
          <a:lstStyle/>
          <a:p>
            <a:r>
              <a:rPr lang="en-US"/>
              <a:t>UM-07 tutorial 3: Chin </a:t>
            </a:r>
          </a:p>
        </p:txBody>
      </p:sp>
      <p:sp>
        <p:nvSpPr>
          <p:cNvPr id="6" name="Slide Number Placeholder 5"/>
          <p:cNvSpPr>
            <a:spLocks noGrp="1"/>
          </p:cNvSpPr>
          <p:nvPr>
            <p:ph type="sldNum" sz="quarter" idx="12"/>
          </p:nvPr>
        </p:nvSpPr>
        <p:spPr/>
        <p:txBody>
          <a:bodyPr/>
          <a:lstStyle/>
          <a:p>
            <a:fld id="{1003D6BF-A82F-B041-BBD9-FDDF5919F5D9}" type="slidenum">
              <a:rPr lang="en-US"/>
              <a:pPr/>
              <a:t>90</a:t>
            </a:fld>
            <a:endParaRPr lang="en-US"/>
          </a:p>
        </p:txBody>
      </p:sp>
      <p:sp>
        <p:nvSpPr>
          <p:cNvPr id="79874" name="Rectangle 2"/>
          <p:cNvSpPr>
            <a:spLocks noGrp="1" noChangeArrowheads="1"/>
          </p:cNvSpPr>
          <p:nvPr>
            <p:ph type="title"/>
          </p:nvPr>
        </p:nvSpPr>
        <p:spPr/>
        <p:txBody>
          <a:bodyPr/>
          <a:lstStyle/>
          <a:p>
            <a:r>
              <a:rPr lang="en-US">
                <a:latin typeface="Times New Roman" pitchFamily="-1" charset="0"/>
              </a:rPr>
              <a:t>Explained Variance</a:t>
            </a:r>
          </a:p>
        </p:txBody>
      </p:sp>
      <p:sp>
        <p:nvSpPr>
          <p:cNvPr id="79875" name="Rectangle 3"/>
          <p:cNvSpPr>
            <a:spLocks noGrp="1" noChangeArrowheads="1"/>
          </p:cNvSpPr>
          <p:nvPr>
            <p:ph type="body" idx="1"/>
          </p:nvPr>
        </p:nvSpPr>
        <p:spPr>
          <a:xfrm>
            <a:off x="685800" y="1981200"/>
            <a:ext cx="8001000" cy="4114800"/>
          </a:xfrm>
        </p:spPr>
        <p:txBody>
          <a:bodyPr/>
          <a:lstStyle/>
          <a:p>
            <a:r>
              <a:rPr lang="en-US">
                <a:latin typeface="Times New Roman" pitchFamily="-1" charset="0"/>
              </a:rPr>
              <a:t>Two possible analysis results: significant or not</a:t>
            </a:r>
          </a:p>
          <a:p>
            <a:r>
              <a:rPr lang="en-US">
                <a:latin typeface="Times New Roman" pitchFamily="-1" charset="0"/>
              </a:rPr>
              <a:t>Significant results</a:t>
            </a:r>
          </a:p>
          <a:p>
            <a:pPr lvl="1"/>
            <a:r>
              <a:rPr lang="en-US">
                <a:latin typeface="Times New Roman" pitchFamily="-1" charset="0"/>
              </a:rPr>
              <a:t>Likelihood(difference in means is due to random fluctuations) &lt; selected significance level (typically .05)</a:t>
            </a:r>
          </a:p>
          <a:p>
            <a:r>
              <a:rPr lang="en-US">
                <a:latin typeface="Times New Roman" pitchFamily="-1" charset="0"/>
              </a:rPr>
              <a:t>Calculate and </a:t>
            </a:r>
            <a:r>
              <a:rPr lang="en-US" b="1" i="1">
                <a:latin typeface="Times New Roman" pitchFamily="-1" charset="0"/>
              </a:rPr>
              <a:t>report</a:t>
            </a:r>
            <a:r>
              <a:rPr lang="en-US">
                <a:latin typeface="Times New Roman" pitchFamily="-1" charset="0"/>
              </a:rPr>
              <a:t>:</a:t>
            </a:r>
          </a:p>
          <a:p>
            <a:pPr lvl="1"/>
            <a:r>
              <a:rPr lang="en-US">
                <a:latin typeface="Times New Roman" pitchFamily="-1" charset="0"/>
              </a:rPr>
              <a:t>post-hoc probability</a:t>
            </a:r>
          </a:p>
          <a:p>
            <a:pPr lvl="1"/>
            <a:r>
              <a:rPr lang="en-US">
                <a:latin typeface="Times New Roman" pitchFamily="-1" charset="0"/>
              </a:rPr>
              <a:t>effect size</a:t>
            </a:r>
          </a:p>
          <a:p>
            <a:pPr lvl="1"/>
            <a:r>
              <a:rPr lang="en-US">
                <a:latin typeface="Times New Roman" pitchFamily="-1" charset="0"/>
              </a:rPr>
              <a:t>power</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9875">
                                            <p:txEl>
                                              <p:pRg st="0" end="0"/>
                                            </p:txEl>
                                          </p:spTgt>
                                        </p:tgtEl>
                                        <p:attrNameLst>
                                          <p:attrName>style.visibility</p:attrName>
                                        </p:attrNameLst>
                                      </p:cBhvr>
                                      <p:to>
                                        <p:strVal val="visible"/>
                                      </p:to>
                                    </p:set>
                                    <p:animEffect transition="in" filter="wipe(left)">
                                      <p:cBhvr>
                                        <p:cTn id="7" dur="500"/>
                                        <p:tgtEl>
                                          <p:spTgt spid="798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9875">
                                            <p:txEl>
                                              <p:pRg st="1" end="1"/>
                                            </p:txEl>
                                          </p:spTgt>
                                        </p:tgtEl>
                                        <p:attrNameLst>
                                          <p:attrName>style.visibility</p:attrName>
                                        </p:attrNameLst>
                                      </p:cBhvr>
                                      <p:to>
                                        <p:strVal val="visible"/>
                                      </p:to>
                                    </p:set>
                                    <p:animEffect transition="in" filter="wipe(left)">
                                      <p:cBhvr>
                                        <p:cTn id="12" dur="500"/>
                                        <p:tgtEl>
                                          <p:spTgt spid="798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9875">
                                            <p:txEl>
                                              <p:pRg st="2" end="2"/>
                                            </p:txEl>
                                          </p:spTgt>
                                        </p:tgtEl>
                                        <p:attrNameLst>
                                          <p:attrName>style.visibility</p:attrName>
                                        </p:attrNameLst>
                                      </p:cBhvr>
                                      <p:to>
                                        <p:strVal val="visible"/>
                                      </p:to>
                                    </p:set>
                                    <p:animEffect transition="in" filter="wipe(left)">
                                      <p:cBhvr>
                                        <p:cTn id="17" dur="500"/>
                                        <p:tgtEl>
                                          <p:spTgt spid="798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9875">
                                            <p:txEl>
                                              <p:pRg st="3" end="3"/>
                                            </p:txEl>
                                          </p:spTgt>
                                        </p:tgtEl>
                                        <p:attrNameLst>
                                          <p:attrName>style.visibility</p:attrName>
                                        </p:attrNameLst>
                                      </p:cBhvr>
                                      <p:to>
                                        <p:strVal val="visible"/>
                                      </p:to>
                                    </p:set>
                                    <p:animEffect transition="in" filter="wipe(left)">
                                      <p:cBhvr>
                                        <p:cTn id="22" dur="500"/>
                                        <p:tgtEl>
                                          <p:spTgt spid="7987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9875">
                                            <p:txEl>
                                              <p:pRg st="4" end="4"/>
                                            </p:txEl>
                                          </p:spTgt>
                                        </p:tgtEl>
                                        <p:attrNameLst>
                                          <p:attrName>style.visibility</p:attrName>
                                        </p:attrNameLst>
                                      </p:cBhvr>
                                      <p:to>
                                        <p:strVal val="visible"/>
                                      </p:to>
                                    </p:set>
                                    <p:animEffect transition="in" filter="wipe(left)">
                                      <p:cBhvr>
                                        <p:cTn id="27" dur="500"/>
                                        <p:tgtEl>
                                          <p:spTgt spid="7987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79875">
                                            <p:txEl>
                                              <p:pRg st="5" end="5"/>
                                            </p:txEl>
                                          </p:spTgt>
                                        </p:tgtEl>
                                        <p:attrNameLst>
                                          <p:attrName>style.visibility</p:attrName>
                                        </p:attrNameLst>
                                      </p:cBhvr>
                                      <p:to>
                                        <p:strVal val="visible"/>
                                      </p:to>
                                    </p:set>
                                    <p:animEffect transition="in" filter="wipe(left)">
                                      <p:cBhvr>
                                        <p:cTn id="32" dur="500"/>
                                        <p:tgtEl>
                                          <p:spTgt spid="7987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79875">
                                            <p:txEl>
                                              <p:pRg st="6" end="6"/>
                                            </p:txEl>
                                          </p:spTgt>
                                        </p:tgtEl>
                                        <p:attrNameLst>
                                          <p:attrName>style.visibility</p:attrName>
                                        </p:attrNameLst>
                                      </p:cBhvr>
                                      <p:to>
                                        <p:strVal val="visible"/>
                                      </p:to>
                                    </p:set>
                                    <p:animEffect transition="in" filter="wipe(left)">
                                      <p:cBhvr>
                                        <p:cTn id="37" dur="500"/>
                                        <p:tgtEl>
                                          <p:spTgt spid="7987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build="p" autoUpdateAnimBg="0"/>
    </p:bldLst>
  </p:timing>
</p:sld>
</file>

<file path=ppt/slides/slide9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26 June 2007</a:t>
            </a:r>
          </a:p>
        </p:txBody>
      </p:sp>
      <p:sp>
        <p:nvSpPr>
          <p:cNvPr id="5" name="Footer Placeholder 4"/>
          <p:cNvSpPr>
            <a:spLocks noGrp="1"/>
          </p:cNvSpPr>
          <p:nvPr>
            <p:ph type="ftr" sz="quarter" idx="11"/>
          </p:nvPr>
        </p:nvSpPr>
        <p:spPr/>
        <p:txBody>
          <a:bodyPr/>
          <a:lstStyle/>
          <a:p>
            <a:r>
              <a:rPr lang="en-US"/>
              <a:t>UM-07 tutorial 3: Chin </a:t>
            </a:r>
          </a:p>
        </p:txBody>
      </p:sp>
      <p:sp>
        <p:nvSpPr>
          <p:cNvPr id="6" name="Slide Number Placeholder 5"/>
          <p:cNvSpPr>
            <a:spLocks noGrp="1"/>
          </p:cNvSpPr>
          <p:nvPr>
            <p:ph type="sldNum" sz="quarter" idx="12"/>
          </p:nvPr>
        </p:nvSpPr>
        <p:spPr/>
        <p:txBody>
          <a:bodyPr/>
          <a:lstStyle/>
          <a:p>
            <a:fld id="{C23CD00F-EFF8-7E45-B647-2F6114528BF9}" type="slidenum">
              <a:rPr lang="en-US"/>
              <a:pPr/>
              <a:t>91</a:t>
            </a:fld>
            <a:endParaRPr lang="en-US"/>
          </a:p>
        </p:txBody>
      </p:sp>
      <p:sp>
        <p:nvSpPr>
          <p:cNvPr id="134146" name="Rectangle 2"/>
          <p:cNvSpPr>
            <a:spLocks noGrp="1" noChangeArrowheads="1"/>
          </p:cNvSpPr>
          <p:nvPr>
            <p:ph type="title"/>
          </p:nvPr>
        </p:nvSpPr>
        <p:spPr/>
        <p:txBody>
          <a:bodyPr/>
          <a:lstStyle/>
          <a:p>
            <a:r>
              <a:rPr lang="en-US">
                <a:latin typeface="Times New Roman" pitchFamily="-1" charset="0"/>
              </a:rPr>
              <a:t>Non-Significant Results</a:t>
            </a:r>
          </a:p>
        </p:txBody>
      </p:sp>
      <p:sp>
        <p:nvSpPr>
          <p:cNvPr id="134147" name="Rectangle 3"/>
          <p:cNvSpPr>
            <a:spLocks noGrp="1" noChangeArrowheads="1"/>
          </p:cNvSpPr>
          <p:nvPr>
            <p:ph type="body" idx="1"/>
          </p:nvPr>
        </p:nvSpPr>
        <p:spPr>
          <a:xfrm>
            <a:off x="685800" y="1981200"/>
            <a:ext cx="7924800" cy="4114800"/>
          </a:xfrm>
        </p:spPr>
        <p:txBody>
          <a:bodyPr/>
          <a:lstStyle/>
          <a:p>
            <a:pPr>
              <a:lnSpc>
                <a:spcPct val="150000"/>
              </a:lnSpc>
            </a:pPr>
            <a:r>
              <a:rPr lang="en-US">
                <a:latin typeface="Times New Roman" pitchFamily="-1" charset="0"/>
              </a:rPr>
              <a:t>If calc. power is low, maybe need more participants</a:t>
            </a:r>
          </a:p>
          <a:p>
            <a:pPr lvl="1">
              <a:lnSpc>
                <a:spcPct val="150000"/>
              </a:lnSpc>
            </a:pPr>
            <a:r>
              <a:rPr lang="en-US">
                <a:latin typeface="Times New Roman" pitchFamily="-1" charset="0"/>
              </a:rPr>
              <a:t>Use effect size to determine # of participants needed</a:t>
            </a:r>
          </a:p>
          <a:p>
            <a:pPr lvl="1">
              <a:lnSpc>
                <a:spcPct val="150000"/>
              </a:lnSpc>
            </a:pPr>
            <a:r>
              <a:rPr lang="en-US">
                <a:latin typeface="Times New Roman" pitchFamily="-1" charset="0"/>
              </a:rPr>
              <a:t>If # too large, consider relaxing significance level to 0.1</a:t>
            </a:r>
          </a:p>
          <a:p>
            <a:pPr lvl="1">
              <a:lnSpc>
                <a:spcPct val="150000"/>
              </a:lnSpc>
            </a:pPr>
            <a:r>
              <a:rPr lang="en-US">
                <a:latin typeface="Times New Roman" pitchFamily="-1" charset="0"/>
              </a:rPr>
              <a:t>Very difficult to prove effect does not exist</a:t>
            </a:r>
            <a:br>
              <a:rPr lang="en-US">
                <a:latin typeface="Times New Roman" pitchFamily="-1" charset="0"/>
              </a:rPr>
            </a:br>
            <a:r>
              <a:rPr lang="en-US">
                <a:latin typeface="Times New Roman" pitchFamily="-1" charset="0"/>
              </a:rPr>
              <a:t>(requires </a:t>
            </a:r>
            <a:r>
              <a:rPr lang="en-US" b="1">
                <a:latin typeface="Times New Roman" pitchFamily="-1" charset="0"/>
              </a:rPr>
              <a:t>very</a:t>
            </a:r>
            <a:r>
              <a:rPr lang="en-US">
                <a:latin typeface="Times New Roman" pitchFamily="-1" charset="0"/>
              </a:rPr>
              <a:t> many participants)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4147">
                                            <p:txEl>
                                              <p:pRg st="0" end="0"/>
                                            </p:txEl>
                                          </p:spTgt>
                                        </p:tgtEl>
                                        <p:attrNameLst>
                                          <p:attrName>style.visibility</p:attrName>
                                        </p:attrNameLst>
                                      </p:cBhvr>
                                      <p:to>
                                        <p:strVal val="visible"/>
                                      </p:to>
                                    </p:set>
                                    <p:animEffect transition="in" filter="wipe(left)">
                                      <p:cBhvr>
                                        <p:cTn id="7" dur="500"/>
                                        <p:tgtEl>
                                          <p:spTgt spid="134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4147">
                                            <p:txEl>
                                              <p:pRg st="1" end="1"/>
                                            </p:txEl>
                                          </p:spTgt>
                                        </p:tgtEl>
                                        <p:attrNameLst>
                                          <p:attrName>style.visibility</p:attrName>
                                        </p:attrNameLst>
                                      </p:cBhvr>
                                      <p:to>
                                        <p:strVal val="visible"/>
                                      </p:to>
                                    </p:set>
                                    <p:animEffect transition="in" filter="wipe(left)">
                                      <p:cBhvr>
                                        <p:cTn id="12" dur="500"/>
                                        <p:tgtEl>
                                          <p:spTgt spid="1341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4147">
                                            <p:txEl>
                                              <p:pRg st="2" end="2"/>
                                            </p:txEl>
                                          </p:spTgt>
                                        </p:tgtEl>
                                        <p:attrNameLst>
                                          <p:attrName>style.visibility</p:attrName>
                                        </p:attrNameLst>
                                      </p:cBhvr>
                                      <p:to>
                                        <p:strVal val="visible"/>
                                      </p:to>
                                    </p:set>
                                    <p:animEffect transition="in" filter="wipe(left)">
                                      <p:cBhvr>
                                        <p:cTn id="17" dur="500"/>
                                        <p:tgtEl>
                                          <p:spTgt spid="13414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34147">
                                            <p:txEl>
                                              <p:pRg st="3" end="3"/>
                                            </p:txEl>
                                          </p:spTgt>
                                        </p:tgtEl>
                                        <p:attrNameLst>
                                          <p:attrName>style.visibility</p:attrName>
                                        </p:attrNameLst>
                                      </p:cBhvr>
                                      <p:to>
                                        <p:strVal val="visible"/>
                                      </p:to>
                                    </p:set>
                                    <p:animEffect transition="in" filter="wipe(left)">
                                      <p:cBhvr>
                                        <p:cTn id="22" dur="500"/>
                                        <p:tgtEl>
                                          <p:spTgt spid="1341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47" grpId="0" build="p" autoUpdateAnimBg="0"/>
    </p:bldLst>
  </p:timing>
</p:sld>
</file>

<file path=ppt/slides/slide9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26 June 2007</a:t>
            </a:r>
          </a:p>
        </p:txBody>
      </p:sp>
      <p:sp>
        <p:nvSpPr>
          <p:cNvPr id="5" name="Footer Placeholder 4"/>
          <p:cNvSpPr>
            <a:spLocks noGrp="1"/>
          </p:cNvSpPr>
          <p:nvPr>
            <p:ph type="ftr" sz="quarter" idx="11"/>
          </p:nvPr>
        </p:nvSpPr>
        <p:spPr/>
        <p:txBody>
          <a:bodyPr/>
          <a:lstStyle/>
          <a:p>
            <a:r>
              <a:rPr lang="en-US"/>
              <a:t>UM-07 tutorial 3: Chin </a:t>
            </a:r>
          </a:p>
        </p:txBody>
      </p:sp>
      <p:sp>
        <p:nvSpPr>
          <p:cNvPr id="6" name="Slide Number Placeholder 5"/>
          <p:cNvSpPr>
            <a:spLocks noGrp="1"/>
          </p:cNvSpPr>
          <p:nvPr>
            <p:ph type="sldNum" sz="quarter" idx="12"/>
          </p:nvPr>
        </p:nvSpPr>
        <p:spPr/>
        <p:txBody>
          <a:bodyPr/>
          <a:lstStyle/>
          <a:p>
            <a:fld id="{64174DCB-4ABC-0F41-9D82-F722DF046D73}" type="slidenum">
              <a:rPr lang="en-US"/>
              <a:pPr/>
              <a:t>92</a:t>
            </a:fld>
            <a:endParaRPr lang="en-US"/>
          </a:p>
        </p:txBody>
      </p:sp>
      <p:sp>
        <p:nvSpPr>
          <p:cNvPr id="183298" name="Rectangle 2"/>
          <p:cNvSpPr>
            <a:spLocks noGrp="1" noChangeArrowheads="1"/>
          </p:cNvSpPr>
          <p:nvPr>
            <p:ph type="title"/>
          </p:nvPr>
        </p:nvSpPr>
        <p:spPr/>
        <p:txBody>
          <a:bodyPr/>
          <a:lstStyle/>
          <a:p>
            <a:r>
              <a:rPr lang="en-US">
                <a:latin typeface="Times New Roman" pitchFamily="-1" charset="0"/>
              </a:rPr>
              <a:t>Interpreting Significant Results</a:t>
            </a:r>
            <a:endParaRPr lang="en-US">
              <a:solidFill>
                <a:schemeClr val="tx1"/>
              </a:solidFill>
              <a:latin typeface="Times New Roman" pitchFamily="-1" charset="0"/>
            </a:endParaRPr>
          </a:p>
        </p:txBody>
      </p:sp>
      <p:sp>
        <p:nvSpPr>
          <p:cNvPr id="183299" name="Rectangle 3"/>
          <p:cNvSpPr>
            <a:spLocks noGrp="1" noChangeArrowheads="1"/>
          </p:cNvSpPr>
          <p:nvPr>
            <p:ph type="body" idx="1"/>
          </p:nvPr>
        </p:nvSpPr>
        <p:spPr/>
        <p:txBody>
          <a:bodyPr/>
          <a:lstStyle/>
          <a:p>
            <a:pPr>
              <a:lnSpc>
                <a:spcPct val="140000"/>
              </a:lnSpc>
            </a:pPr>
            <a:r>
              <a:rPr lang="en-US">
                <a:latin typeface="Times New Roman" pitchFamily="-1" charset="0"/>
              </a:rPr>
              <a:t>Statistically significant ≠ important differences</a:t>
            </a:r>
          </a:p>
          <a:p>
            <a:pPr>
              <a:lnSpc>
                <a:spcPct val="140000"/>
              </a:lnSpc>
            </a:pPr>
            <a:r>
              <a:rPr lang="en-US">
                <a:latin typeface="Times New Roman" pitchFamily="-1" charset="0"/>
              </a:rPr>
              <a:t>Treatment effect may be increased variability</a:t>
            </a:r>
          </a:p>
          <a:p>
            <a:pPr>
              <a:lnSpc>
                <a:spcPct val="140000"/>
              </a:lnSpc>
            </a:pPr>
            <a:r>
              <a:rPr lang="en-US">
                <a:latin typeface="Times New Roman" pitchFamily="-1" charset="0"/>
              </a:rPr>
              <a:t>Which 0.05 significance test is more impressive: A with 5 participants or B with 20?</a:t>
            </a:r>
          </a:p>
          <a:p>
            <a:pPr lvl="1">
              <a:lnSpc>
                <a:spcPct val="140000"/>
              </a:lnSpc>
            </a:pPr>
            <a:r>
              <a:rPr lang="en-US">
                <a:latin typeface="Times New Roman" pitchFamily="-1" charset="0"/>
              </a:rPr>
              <a:t>A, because if A were increased to 20 participants,</a:t>
            </a:r>
            <a:br>
              <a:rPr lang="en-US">
                <a:latin typeface="Times New Roman" pitchFamily="-1" charset="0"/>
              </a:rPr>
            </a:br>
            <a:r>
              <a:rPr lang="en-US">
                <a:latin typeface="Times New Roman" pitchFamily="-1" charset="0"/>
              </a:rPr>
              <a:t>it would likely have better significance than B</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3299">
                                            <p:txEl>
                                              <p:pRg st="0" end="0"/>
                                            </p:txEl>
                                          </p:spTgt>
                                        </p:tgtEl>
                                        <p:attrNameLst>
                                          <p:attrName>style.visibility</p:attrName>
                                        </p:attrNameLst>
                                      </p:cBhvr>
                                      <p:to>
                                        <p:strVal val="visible"/>
                                      </p:to>
                                    </p:set>
                                    <p:animEffect transition="in" filter="wipe(left)">
                                      <p:cBhvr>
                                        <p:cTn id="7" dur="500"/>
                                        <p:tgtEl>
                                          <p:spTgt spid="1832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83299">
                                            <p:txEl>
                                              <p:pRg st="1" end="1"/>
                                            </p:txEl>
                                          </p:spTgt>
                                        </p:tgtEl>
                                        <p:attrNameLst>
                                          <p:attrName>style.visibility</p:attrName>
                                        </p:attrNameLst>
                                      </p:cBhvr>
                                      <p:to>
                                        <p:strVal val="visible"/>
                                      </p:to>
                                    </p:set>
                                    <p:animEffect transition="in" filter="wipe(left)">
                                      <p:cBhvr>
                                        <p:cTn id="12" dur="500"/>
                                        <p:tgtEl>
                                          <p:spTgt spid="1832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83299">
                                            <p:txEl>
                                              <p:pRg st="2" end="2"/>
                                            </p:txEl>
                                          </p:spTgt>
                                        </p:tgtEl>
                                        <p:attrNameLst>
                                          <p:attrName>style.visibility</p:attrName>
                                        </p:attrNameLst>
                                      </p:cBhvr>
                                      <p:to>
                                        <p:strVal val="visible"/>
                                      </p:to>
                                    </p:set>
                                    <p:animEffect transition="in" filter="wipe(left)">
                                      <p:cBhvr>
                                        <p:cTn id="17" dur="500"/>
                                        <p:tgtEl>
                                          <p:spTgt spid="1832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83299">
                                            <p:txEl>
                                              <p:pRg st="3" end="3"/>
                                            </p:txEl>
                                          </p:spTgt>
                                        </p:tgtEl>
                                        <p:attrNameLst>
                                          <p:attrName>style.visibility</p:attrName>
                                        </p:attrNameLst>
                                      </p:cBhvr>
                                      <p:to>
                                        <p:strVal val="visible"/>
                                      </p:to>
                                    </p:set>
                                    <p:animEffect transition="in" filter="wipe(left)">
                                      <p:cBhvr>
                                        <p:cTn id="22" dur="500"/>
                                        <p:tgtEl>
                                          <p:spTgt spid="1832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299" grpId="0" build="p" autoUpdateAnimBg="0"/>
    </p:bldLst>
  </p:timing>
</p:sld>
</file>

<file path=ppt/slides/slide9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a:t>26 June 2007</a:t>
            </a:r>
          </a:p>
        </p:txBody>
      </p:sp>
      <p:sp>
        <p:nvSpPr>
          <p:cNvPr id="6" name="Footer Placeholder 5"/>
          <p:cNvSpPr>
            <a:spLocks noGrp="1"/>
          </p:cNvSpPr>
          <p:nvPr>
            <p:ph type="ftr" sz="quarter" idx="11"/>
          </p:nvPr>
        </p:nvSpPr>
        <p:spPr/>
        <p:txBody>
          <a:bodyPr/>
          <a:lstStyle/>
          <a:p>
            <a:r>
              <a:rPr lang="en-US"/>
              <a:t>UM-07 tutorial 3: Chin </a:t>
            </a:r>
          </a:p>
        </p:txBody>
      </p:sp>
      <p:sp>
        <p:nvSpPr>
          <p:cNvPr id="7" name="Slide Number Placeholder 6"/>
          <p:cNvSpPr>
            <a:spLocks noGrp="1"/>
          </p:cNvSpPr>
          <p:nvPr>
            <p:ph type="sldNum" sz="quarter" idx="12"/>
          </p:nvPr>
        </p:nvSpPr>
        <p:spPr/>
        <p:txBody>
          <a:bodyPr/>
          <a:lstStyle/>
          <a:p>
            <a:fld id="{31E4B1C9-82E4-B04E-BFAF-6EE324D93172}" type="slidenum">
              <a:rPr lang="en-US"/>
              <a:pPr/>
              <a:t>93</a:t>
            </a:fld>
            <a:endParaRPr lang="en-US"/>
          </a:p>
        </p:txBody>
      </p:sp>
      <p:sp>
        <p:nvSpPr>
          <p:cNvPr id="268290" name="Rectangle 2"/>
          <p:cNvSpPr>
            <a:spLocks noGrp="1" noChangeArrowheads="1"/>
          </p:cNvSpPr>
          <p:nvPr>
            <p:ph type="title"/>
          </p:nvPr>
        </p:nvSpPr>
        <p:spPr>
          <a:noFill/>
          <a:ln/>
        </p:spPr>
        <p:txBody>
          <a:bodyPr lIns="92075" tIns="46038" rIns="92075" bIns="46038"/>
          <a:lstStyle/>
          <a:p>
            <a:r>
              <a:rPr lang="en-US">
                <a:latin typeface="Times New Roman" pitchFamily="-1" charset="0"/>
              </a:rPr>
              <a:t>Agenda</a:t>
            </a:r>
          </a:p>
        </p:txBody>
      </p:sp>
      <p:sp>
        <p:nvSpPr>
          <p:cNvPr id="268291" name="Rectangle 3"/>
          <p:cNvSpPr>
            <a:spLocks noGrp="1" noChangeArrowheads="1"/>
          </p:cNvSpPr>
          <p:nvPr>
            <p:ph type="body" sz="half" idx="1"/>
          </p:nvPr>
        </p:nvSpPr>
        <p:spPr>
          <a:noFill/>
          <a:ln/>
        </p:spPr>
        <p:txBody>
          <a:bodyPr lIns="182562" tIns="46038" rIns="182562" bIns="46038" anchor="t"/>
          <a:lstStyle/>
          <a:p>
            <a:pPr>
              <a:buClr>
                <a:schemeClr val="tx1"/>
              </a:buClr>
              <a:buFontTx/>
              <a:buNone/>
            </a:pPr>
            <a:r>
              <a:rPr lang="en-US">
                <a:latin typeface="Times New Roman" pitchFamily="-1" charset="0"/>
              </a:rPr>
              <a:t>I. Experiment Design</a:t>
            </a:r>
          </a:p>
          <a:p>
            <a:pPr lvl="1">
              <a:buClr>
                <a:schemeClr val="tx1"/>
              </a:buClr>
              <a:buFont typeface="Wingdings 3" pitchFamily="-1" charset="2"/>
              <a:buNone/>
            </a:pPr>
            <a:r>
              <a:rPr lang="en-US" sz="2000">
                <a:latin typeface="Times New Roman" pitchFamily="-1" charset="0"/>
              </a:rPr>
              <a:t>  A. Independent vs. dependent variables</a:t>
            </a:r>
            <a:endParaRPr lang="en-US" sz="1800">
              <a:latin typeface="Times New Roman" pitchFamily="-1" charset="0"/>
            </a:endParaRPr>
          </a:p>
          <a:p>
            <a:pPr lvl="1">
              <a:buClr>
                <a:schemeClr val="tx1"/>
              </a:buClr>
              <a:buFont typeface="Wingdings 3" pitchFamily="-1" charset="2"/>
              <a:buNone/>
            </a:pPr>
            <a:r>
              <a:rPr lang="en-US" sz="2000">
                <a:latin typeface="Times New Roman" pitchFamily="-1" charset="0"/>
              </a:rPr>
              <a:t>  B. Nuisance variables</a:t>
            </a:r>
            <a:endParaRPr lang="en-US" sz="1800">
              <a:latin typeface="Times New Roman" pitchFamily="-1" charset="0"/>
            </a:endParaRPr>
          </a:p>
          <a:p>
            <a:pPr lvl="1">
              <a:buClr>
                <a:schemeClr val="tx1"/>
              </a:buClr>
              <a:buFont typeface="Wingdings 3" pitchFamily="-1" charset="2"/>
              <a:buNone/>
            </a:pPr>
            <a:r>
              <a:rPr lang="en-US" sz="2000">
                <a:latin typeface="Times New Roman" pitchFamily="-1" charset="0"/>
              </a:rPr>
              <a:t>  C. Between-subjects vs. within-subjects designs</a:t>
            </a:r>
          </a:p>
          <a:p>
            <a:pPr lvl="1">
              <a:buClr>
                <a:schemeClr val="tx1"/>
              </a:buClr>
              <a:buFont typeface="Wingdings 3" pitchFamily="-1" charset="2"/>
              <a:buNone/>
            </a:pPr>
            <a:r>
              <a:rPr lang="en-US" sz="2000">
                <a:latin typeface="Times New Roman" pitchFamily="-1" charset="0"/>
              </a:rPr>
              <a:t>  D. Estimating sensitivity</a:t>
            </a:r>
          </a:p>
          <a:p>
            <a:pPr lvl="1">
              <a:buClr>
                <a:schemeClr val="tx1"/>
              </a:buClr>
              <a:buFont typeface="Wingdings 3" pitchFamily="-1" charset="2"/>
              <a:buNone/>
            </a:pPr>
            <a:r>
              <a:rPr lang="en-US" sz="2000">
                <a:latin typeface="Times New Roman" pitchFamily="-1" charset="0"/>
              </a:rPr>
              <a:t>  E. Factorial designs</a:t>
            </a:r>
          </a:p>
          <a:p>
            <a:pPr lvl="1">
              <a:buClr>
                <a:schemeClr val="tx1"/>
              </a:buClr>
              <a:buFont typeface="Wingdings 3" pitchFamily="-1" charset="2"/>
              <a:buNone/>
            </a:pPr>
            <a:r>
              <a:rPr lang="en-US" sz="2000">
                <a:latin typeface="Times New Roman" pitchFamily="-1" charset="0"/>
              </a:rPr>
              <a:t>  F. Caveats</a:t>
            </a:r>
          </a:p>
        </p:txBody>
      </p:sp>
      <p:sp>
        <p:nvSpPr>
          <p:cNvPr id="268292" name="Rectangle 4"/>
          <p:cNvSpPr>
            <a:spLocks noGrp="1" noChangeArrowheads="1"/>
          </p:cNvSpPr>
          <p:nvPr>
            <p:ph type="body" sz="half" idx="2"/>
          </p:nvPr>
        </p:nvSpPr>
        <p:spPr>
          <a:xfrm>
            <a:off x="4648200" y="1981200"/>
            <a:ext cx="3962400" cy="4114800"/>
          </a:xfrm>
        </p:spPr>
        <p:txBody>
          <a:bodyPr/>
          <a:lstStyle/>
          <a:p>
            <a:pPr>
              <a:buClr>
                <a:schemeClr val="tx1"/>
              </a:buClr>
              <a:buFontTx/>
              <a:buNone/>
            </a:pPr>
            <a:r>
              <a:rPr lang="en-US">
                <a:latin typeface="Times New Roman" pitchFamily="-1" charset="0"/>
              </a:rPr>
              <a:t>II. Running Experiments</a:t>
            </a:r>
          </a:p>
          <a:p>
            <a:pPr lvl="1">
              <a:buClr>
                <a:schemeClr val="tx1"/>
              </a:buClr>
              <a:buFont typeface="Wingdings 3" pitchFamily="-1" charset="2"/>
              <a:buNone/>
            </a:pPr>
            <a:r>
              <a:rPr lang="en-US" sz="2000">
                <a:latin typeface="Times New Roman" pitchFamily="-1" charset="0"/>
              </a:rPr>
              <a:t>  A. Participants</a:t>
            </a:r>
          </a:p>
          <a:p>
            <a:pPr lvl="1">
              <a:buClr>
                <a:schemeClr val="tx1"/>
              </a:buClr>
              <a:buFont typeface="Wingdings 3" pitchFamily="-1" charset="2"/>
              <a:buNone/>
            </a:pPr>
            <a:r>
              <a:rPr lang="en-US" sz="2000">
                <a:latin typeface="Times New Roman" pitchFamily="-1" charset="0"/>
              </a:rPr>
              <a:t>  B. Controlling the environment</a:t>
            </a:r>
          </a:p>
          <a:p>
            <a:pPr lvl="1">
              <a:buClr>
                <a:schemeClr val="tx1"/>
              </a:buClr>
              <a:buFont typeface="Wingdings 3" pitchFamily="-1" charset="2"/>
              <a:buNone/>
            </a:pPr>
            <a:r>
              <a:rPr lang="en-US" sz="2000">
                <a:latin typeface="Times New Roman" pitchFamily="-1" charset="0"/>
              </a:rPr>
              <a:t>  C. Recording data</a:t>
            </a:r>
          </a:p>
          <a:p>
            <a:pPr>
              <a:buClr>
                <a:schemeClr val="tx1"/>
              </a:buClr>
              <a:buFontTx/>
              <a:buNone/>
            </a:pPr>
            <a:r>
              <a:rPr lang="en-US">
                <a:latin typeface="Times New Roman" pitchFamily="-1" charset="0"/>
              </a:rPr>
              <a:t>III. Experiment Analysis</a:t>
            </a:r>
          </a:p>
          <a:p>
            <a:pPr lvl="1">
              <a:buClr>
                <a:schemeClr val="tx1"/>
              </a:buClr>
              <a:buFont typeface="Wingdings 3" pitchFamily="-1" charset="2"/>
              <a:buNone/>
            </a:pPr>
            <a:r>
              <a:rPr lang="en-US" sz="2000">
                <a:latin typeface="Times New Roman" pitchFamily="-1" charset="0"/>
              </a:rPr>
              <a:t>  A. Means and variance</a:t>
            </a:r>
          </a:p>
          <a:p>
            <a:pPr lvl="1">
              <a:buClr>
                <a:schemeClr val="tx1"/>
              </a:buClr>
              <a:buFont typeface="Wingdings 3" pitchFamily="-1" charset="2"/>
              <a:buNone/>
            </a:pPr>
            <a:r>
              <a:rPr lang="en-US" sz="2000">
                <a:latin typeface="Times New Roman" pitchFamily="-1" charset="0"/>
              </a:rPr>
              <a:t>  B. Statistical tests</a:t>
            </a:r>
          </a:p>
          <a:p>
            <a:pPr lvl="1">
              <a:buClr>
                <a:schemeClr val="tx1"/>
              </a:buClr>
              <a:buFont typeface="Wingdings 3" pitchFamily="-1" charset="2"/>
              <a:buNone/>
            </a:pPr>
            <a:r>
              <a:rPr lang="en-US" sz="2000">
                <a:latin typeface="Times New Roman" pitchFamily="-1" charset="0"/>
              </a:rPr>
              <a:t>  C. ANOVA</a:t>
            </a:r>
            <a:endParaRPr lang="en-US" sz="2000" b="1">
              <a:solidFill>
                <a:srgbClr val="FF0000"/>
              </a:solidFill>
              <a:latin typeface="Times New Roman" pitchFamily="-1" charset="0"/>
            </a:endParaRPr>
          </a:p>
          <a:p>
            <a:pPr lvl="1">
              <a:buClr>
                <a:schemeClr val="tx1"/>
              </a:buClr>
              <a:buFont typeface="Wingdings 3" pitchFamily="-1" charset="2"/>
              <a:buNone/>
            </a:pPr>
            <a:r>
              <a:rPr lang="en-US" sz="2000">
                <a:latin typeface="Times New Roman" pitchFamily="-1" charset="0"/>
              </a:rPr>
              <a:t>  D. Explained variance</a:t>
            </a:r>
            <a:endParaRPr lang="en-US" sz="2000" b="1">
              <a:solidFill>
                <a:srgbClr val="FF0000"/>
              </a:solidFill>
              <a:latin typeface="Times New Roman" pitchFamily="-1" charset="0"/>
            </a:endParaRPr>
          </a:p>
          <a:p>
            <a:pPr>
              <a:buClr>
                <a:schemeClr val="tx1"/>
              </a:buClr>
              <a:buFontTx/>
              <a:buNone/>
            </a:pPr>
            <a:r>
              <a:rPr lang="en-US" sz="2400" b="1">
                <a:solidFill>
                  <a:srgbClr val="FF0000"/>
                </a:solidFill>
                <a:latin typeface="Times New Roman" pitchFamily="-1" charset="0"/>
              </a:rPr>
              <a:t>IV. Summary</a:t>
            </a:r>
            <a:endParaRPr lang="en-US" b="1">
              <a:solidFill>
                <a:srgbClr val="FF0000"/>
              </a:solidFill>
              <a:latin typeface="Times New Roman" pitchFamily="-1" charset="0"/>
            </a:endParaRPr>
          </a:p>
        </p:txBody>
      </p:sp>
    </p:spTree>
  </p:cSld>
  <p:clrMapOvr>
    <a:masterClrMapping/>
  </p:clrMapOvr>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26 June 2007</a:t>
            </a:r>
          </a:p>
        </p:txBody>
      </p:sp>
      <p:sp>
        <p:nvSpPr>
          <p:cNvPr id="5" name="Footer Placeholder 4"/>
          <p:cNvSpPr>
            <a:spLocks noGrp="1"/>
          </p:cNvSpPr>
          <p:nvPr>
            <p:ph type="ftr" sz="quarter" idx="11"/>
          </p:nvPr>
        </p:nvSpPr>
        <p:spPr/>
        <p:txBody>
          <a:bodyPr/>
          <a:lstStyle/>
          <a:p>
            <a:r>
              <a:rPr lang="en-US"/>
              <a:t>UM-07 tutorial 3: Chin </a:t>
            </a:r>
          </a:p>
        </p:txBody>
      </p:sp>
      <p:sp>
        <p:nvSpPr>
          <p:cNvPr id="6" name="Slide Number Placeholder 5"/>
          <p:cNvSpPr>
            <a:spLocks noGrp="1"/>
          </p:cNvSpPr>
          <p:nvPr>
            <p:ph type="sldNum" sz="quarter" idx="12"/>
          </p:nvPr>
        </p:nvSpPr>
        <p:spPr/>
        <p:txBody>
          <a:bodyPr/>
          <a:lstStyle/>
          <a:p>
            <a:fld id="{05637BA0-7C38-324D-A18C-EEBDDEC7AC09}" type="slidenum">
              <a:rPr lang="en-US"/>
              <a:pPr/>
              <a:t>94</a:t>
            </a:fld>
            <a:endParaRPr lang="en-US"/>
          </a:p>
        </p:txBody>
      </p:sp>
      <p:sp>
        <p:nvSpPr>
          <p:cNvPr id="11266" name="Rectangle 2"/>
          <p:cNvSpPr>
            <a:spLocks noGrp="1" noChangeArrowheads="1"/>
          </p:cNvSpPr>
          <p:nvPr>
            <p:ph type="title"/>
          </p:nvPr>
        </p:nvSpPr>
        <p:spPr>
          <a:noFill/>
          <a:ln/>
        </p:spPr>
        <p:txBody>
          <a:bodyPr lIns="92075" tIns="46038" rIns="92075" bIns="46038"/>
          <a:lstStyle/>
          <a:p>
            <a:r>
              <a:rPr lang="en-US">
                <a:latin typeface="Times New Roman" pitchFamily="-1" charset="0"/>
              </a:rPr>
              <a:t>Summary</a:t>
            </a:r>
          </a:p>
        </p:txBody>
      </p:sp>
      <p:sp>
        <p:nvSpPr>
          <p:cNvPr id="11267" name="Rectangle 3"/>
          <p:cNvSpPr>
            <a:spLocks noGrp="1" noChangeArrowheads="1"/>
          </p:cNvSpPr>
          <p:nvPr>
            <p:ph type="body" idx="1"/>
          </p:nvPr>
        </p:nvSpPr>
        <p:spPr>
          <a:noFill/>
          <a:ln/>
        </p:spPr>
        <p:txBody>
          <a:bodyPr lIns="182562" tIns="46038" rIns="182562" bIns="46038"/>
          <a:lstStyle/>
          <a:p>
            <a:pPr>
              <a:lnSpc>
                <a:spcPct val="150000"/>
              </a:lnSpc>
            </a:pPr>
            <a:r>
              <a:rPr lang="en-US">
                <a:latin typeface="Times New Roman" pitchFamily="-1" charset="0"/>
              </a:rPr>
              <a:t>Experiments require careful planning</a:t>
            </a:r>
          </a:p>
          <a:p>
            <a:pPr lvl="1">
              <a:lnSpc>
                <a:spcPct val="150000"/>
              </a:lnSpc>
            </a:pPr>
            <a:r>
              <a:rPr lang="en-US">
                <a:latin typeface="Times New Roman" pitchFamily="-1" charset="0"/>
              </a:rPr>
              <a:t>Pilot studies prevent poorly designed main studies</a:t>
            </a:r>
          </a:p>
          <a:p>
            <a:pPr>
              <a:lnSpc>
                <a:spcPct val="150000"/>
              </a:lnSpc>
            </a:pPr>
            <a:r>
              <a:rPr lang="en-US">
                <a:latin typeface="Times New Roman" pitchFamily="-1" charset="0"/>
              </a:rPr>
              <a:t>Experiments take a long time</a:t>
            </a:r>
          </a:p>
          <a:p>
            <a:pPr lvl="1">
              <a:lnSpc>
                <a:spcPct val="150000"/>
              </a:lnSpc>
            </a:pPr>
            <a:r>
              <a:rPr lang="en-US">
                <a:latin typeface="Times New Roman" pitchFamily="-1" charset="0"/>
              </a:rPr>
              <a:t>Typically </a:t>
            </a:r>
            <a:r>
              <a:rPr lang="en-US" b="1">
                <a:latin typeface="Times New Roman" pitchFamily="-1" charset="0"/>
              </a:rPr>
              <a:t>months</a:t>
            </a:r>
            <a:endParaRPr lang="en-US">
              <a:latin typeface="Times New Roman" pitchFamily="-1" charset="0"/>
            </a:endParaRPr>
          </a:p>
          <a:p>
            <a:pPr>
              <a:lnSpc>
                <a:spcPct val="150000"/>
              </a:lnSpc>
            </a:pPr>
            <a:r>
              <a:rPr lang="en-US">
                <a:latin typeface="Times New Roman" pitchFamily="-1" charset="0"/>
              </a:rPr>
              <a:t>Experiments are the only way</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wipe(left)">
                                      <p:cBhvr>
                                        <p:cTn id="7" dur="500"/>
                                        <p:tgtEl>
                                          <p:spTgt spid="112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wipe(left)">
                                      <p:cBhvr>
                                        <p:cTn id="12" dur="500"/>
                                        <p:tgtEl>
                                          <p:spTgt spid="112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267">
                                            <p:txEl>
                                              <p:pRg st="2" end="2"/>
                                            </p:txEl>
                                          </p:spTgt>
                                        </p:tgtEl>
                                        <p:attrNameLst>
                                          <p:attrName>style.visibility</p:attrName>
                                        </p:attrNameLst>
                                      </p:cBhvr>
                                      <p:to>
                                        <p:strVal val="visible"/>
                                      </p:to>
                                    </p:set>
                                    <p:animEffect transition="in" filter="wipe(left)">
                                      <p:cBhvr>
                                        <p:cTn id="17" dur="500"/>
                                        <p:tgtEl>
                                          <p:spTgt spid="1126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267">
                                            <p:txEl>
                                              <p:pRg st="3" end="3"/>
                                            </p:txEl>
                                          </p:spTgt>
                                        </p:tgtEl>
                                        <p:attrNameLst>
                                          <p:attrName>style.visibility</p:attrName>
                                        </p:attrNameLst>
                                      </p:cBhvr>
                                      <p:to>
                                        <p:strVal val="visible"/>
                                      </p:to>
                                    </p:set>
                                    <p:animEffect transition="in" filter="wipe(left)">
                                      <p:cBhvr>
                                        <p:cTn id="22" dur="500"/>
                                        <p:tgtEl>
                                          <p:spTgt spid="1126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1267">
                                            <p:txEl>
                                              <p:pRg st="4" end="4"/>
                                            </p:txEl>
                                          </p:spTgt>
                                        </p:tgtEl>
                                        <p:attrNameLst>
                                          <p:attrName>style.visibility</p:attrName>
                                        </p:attrNameLst>
                                      </p:cBhvr>
                                      <p:to>
                                        <p:strVal val="visible"/>
                                      </p:to>
                                    </p:set>
                                    <p:animEffect transition="in" filter="wipe(left)">
                                      <p:cBhvr>
                                        <p:cTn id="27" dur="500"/>
                                        <p:tgtEl>
                                          <p:spTgt spid="1126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autoUpdateAnimBg="0"/>
    </p:bldLst>
  </p:timing>
</p:sld>
</file>

<file path=ppt/slides/slide9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26 June 2007</a:t>
            </a:r>
          </a:p>
        </p:txBody>
      </p:sp>
      <p:sp>
        <p:nvSpPr>
          <p:cNvPr id="5" name="Footer Placeholder 4"/>
          <p:cNvSpPr>
            <a:spLocks noGrp="1"/>
          </p:cNvSpPr>
          <p:nvPr>
            <p:ph type="ftr" sz="quarter" idx="11"/>
          </p:nvPr>
        </p:nvSpPr>
        <p:spPr/>
        <p:txBody>
          <a:bodyPr/>
          <a:lstStyle/>
          <a:p>
            <a:r>
              <a:rPr lang="en-US"/>
              <a:t>UM-07 tutorial 3: Chin </a:t>
            </a:r>
          </a:p>
        </p:txBody>
      </p:sp>
      <p:sp>
        <p:nvSpPr>
          <p:cNvPr id="6" name="Slide Number Placeholder 5"/>
          <p:cNvSpPr>
            <a:spLocks noGrp="1"/>
          </p:cNvSpPr>
          <p:nvPr>
            <p:ph type="sldNum" sz="quarter" idx="12"/>
          </p:nvPr>
        </p:nvSpPr>
        <p:spPr/>
        <p:txBody>
          <a:bodyPr/>
          <a:lstStyle/>
          <a:p>
            <a:fld id="{C173B4EA-A7F8-F944-BF88-0918DBEC3331}" type="slidenum">
              <a:rPr lang="en-US"/>
              <a:pPr/>
              <a:t>95</a:t>
            </a:fld>
            <a:endParaRPr lang="en-US"/>
          </a:p>
        </p:txBody>
      </p:sp>
      <p:sp>
        <p:nvSpPr>
          <p:cNvPr id="12290" name="Rectangle 2"/>
          <p:cNvSpPr>
            <a:spLocks noGrp="1" noChangeArrowheads="1"/>
          </p:cNvSpPr>
          <p:nvPr>
            <p:ph type="title"/>
          </p:nvPr>
        </p:nvSpPr>
        <p:spPr>
          <a:noFill/>
          <a:ln/>
        </p:spPr>
        <p:txBody>
          <a:bodyPr lIns="92075" tIns="46038" rIns="92075" bIns="46038"/>
          <a:lstStyle/>
          <a:p>
            <a:r>
              <a:rPr lang="en-US">
                <a:latin typeface="Times New Roman" pitchFamily="-1" charset="0"/>
              </a:rPr>
              <a:t>Where to Get More Information</a:t>
            </a:r>
          </a:p>
        </p:txBody>
      </p:sp>
      <p:sp>
        <p:nvSpPr>
          <p:cNvPr id="12291" name="Rectangle 3"/>
          <p:cNvSpPr>
            <a:spLocks noGrp="1" noChangeArrowheads="1"/>
          </p:cNvSpPr>
          <p:nvPr>
            <p:ph type="body" idx="1"/>
          </p:nvPr>
        </p:nvSpPr>
        <p:spPr>
          <a:noFill/>
          <a:ln/>
        </p:spPr>
        <p:txBody>
          <a:bodyPr lIns="182562" tIns="46038" rIns="182562" bIns="46038"/>
          <a:lstStyle/>
          <a:p>
            <a:pPr>
              <a:lnSpc>
                <a:spcPct val="150000"/>
              </a:lnSpc>
            </a:pPr>
            <a:r>
              <a:rPr lang="en-US">
                <a:latin typeface="Times New Roman" pitchFamily="-1" charset="0"/>
              </a:rPr>
              <a:t>Books</a:t>
            </a:r>
          </a:p>
          <a:p>
            <a:pPr>
              <a:lnSpc>
                <a:spcPct val="150000"/>
              </a:lnSpc>
            </a:pPr>
            <a:r>
              <a:rPr lang="en-US">
                <a:latin typeface="Times New Roman" pitchFamily="-1" charset="0"/>
              </a:rPr>
              <a:t>Web Sites</a:t>
            </a:r>
          </a:p>
          <a:p>
            <a:pPr>
              <a:lnSpc>
                <a:spcPct val="150000"/>
              </a:lnSpc>
            </a:pPr>
            <a:r>
              <a:rPr lang="en-US">
                <a:latin typeface="Times New Roman" pitchFamily="-1" charset="0"/>
              </a:rPr>
              <a:t>People from your Psych. or Statistics depts. or human-factors group</a:t>
            </a:r>
          </a:p>
          <a:p>
            <a:pPr>
              <a:lnSpc>
                <a:spcPct val="150000"/>
              </a:lnSpc>
            </a:pPr>
            <a:r>
              <a:rPr lang="en-US">
                <a:latin typeface="Times New Roman" pitchFamily="-1" charset="0"/>
              </a:rPr>
              <a:t>Software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wipe(left)">
                                      <p:cBhvr>
                                        <p:cTn id="7" dur="500"/>
                                        <p:tgtEl>
                                          <p:spTgt spid="122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wipe(left)">
                                      <p:cBhvr>
                                        <p:cTn id="12" dur="500"/>
                                        <p:tgtEl>
                                          <p:spTgt spid="122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291">
                                            <p:txEl>
                                              <p:pRg st="2" end="2"/>
                                            </p:txEl>
                                          </p:spTgt>
                                        </p:tgtEl>
                                        <p:attrNameLst>
                                          <p:attrName>style.visibility</p:attrName>
                                        </p:attrNameLst>
                                      </p:cBhvr>
                                      <p:to>
                                        <p:strVal val="visible"/>
                                      </p:to>
                                    </p:set>
                                    <p:animEffect transition="in" filter="wipe(left)">
                                      <p:cBhvr>
                                        <p:cTn id="17" dur="500"/>
                                        <p:tgtEl>
                                          <p:spTgt spid="1229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291">
                                            <p:txEl>
                                              <p:pRg st="3" end="3"/>
                                            </p:txEl>
                                          </p:spTgt>
                                        </p:tgtEl>
                                        <p:attrNameLst>
                                          <p:attrName>style.visibility</p:attrName>
                                        </p:attrNameLst>
                                      </p:cBhvr>
                                      <p:to>
                                        <p:strVal val="visible"/>
                                      </p:to>
                                    </p:set>
                                    <p:animEffect transition="in" filter="wipe(left)">
                                      <p:cBhvr>
                                        <p:cTn id="22" dur="500"/>
                                        <p:tgtEl>
                                          <p:spTgt spid="122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p:bldLst>
  </p:timing>
</p:sld>
</file>

<file path=ppt/slides/slide9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26 June 2007</a:t>
            </a:r>
          </a:p>
        </p:txBody>
      </p:sp>
      <p:sp>
        <p:nvSpPr>
          <p:cNvPr id="5" name="Footer Placeholder 4"/>
          <p:cNvSpPr>
            <a:spLocks noGrp="1"/>
          </p:cNvSpPr>
          <p:nvPr>
            <p:ph type="ftr" sz="quarter" idx="11"/>
          </p:nvPr>
        </p:nvSpPr>
        <p:spPr/>
        <p:txBody>
          <a:bodyPr/>
          <a:lstStyle/>
          <a:p>
            <a:r>
              <a:rPr lang="en-US"/>
              <a:t>UM-07 tutorial 3: Chin </a:t>
            </a:r>
          </a:p>
        </p:txBody>
      </p:sp>
      <p:sp>
        <p:nvSpPr>
          <p:cNvPr id="6" name="Slide Number Placeholder 5"/>
          <p:cNvSpPr>
            <a:spLocks noGrp="1"/>
          </p:cNvSpPr>
          <p:nvPr>
            <p:ph type="sldNum" sz="quarter" idx="12"/>
          </p:nvPr>
        </p:nvSpPr>
        <p:spPr/>
        <p:txBody>
          <a:bodyPr/>
          <a:lstStyle/>
          <a:p>
            <a:fld id="{EFC7D0A1-2FCB-814F-8029-B10C09358BDB}" type="slidenum">
              <a:rPr lang="en-US"/>
              <a:pPr/>
              <a:t>96</a:t>
            </a:fld>
            <a:endParaRPr lang="en-US"/>
          </a:p>
        </p:txBody>
      </p:sp>
      <p:sp>
        <p:nvSpPr>
          <p:cNvPr id="97282" name="Rectangle 2"/>
          <p:cNvSpPr>
            <a:spLocks noGrp="1" noChangeArrowheads="1"/>
          </p:cNvSpPr>
          <p:nvPr>
            <p:ph type="title"/>
          </p:nvPr>
        </p:nvSpPr>
        <p:spPr/>
        <p:txBody>
          <a:bodyPr/>
          <a:lstStyle/>
          <a:p>
            <a:r>
              <a:rPr lang="en-US">
                <a:latin typeface="Times New Roman" pitchFamily="-1" charset="0"/>
              </a:rPr>
              <a:t>Books</a:t>
            </a:r>
          </a:p>
        </p:txBody>
      </p:sp>
      <p:sp>
        <p:nvSpPr>
          <p:cNvPr id="97283" name="Rectangle 3"/>
          <p:cNvSpPr>
            <a:spLocks noGrp="1" noChangeArrowheads="1"/>
          </p:cNvSpPr>
          <p:nvPr>
            <p:ph type="body" idx="1"/>
          </p:nvPr>
        </p:nvSpPr>
        <p:spPr/>
        <p:txBody>
          <a:bodyPr/>
          <a:lstStyle/>
          <a:p>
            <a:r>
              <a:rPr lang="en-US" sz="2000">
                <a:latin typeface="Times New Roman" pitchFamily="-1" charset="0"/>
              </a:rPr>
              <a:t>G. Keppel (1991) </a:t>
            </a:r>
            <a:r>
              <a:rPr lang="en-US" sz="2000" i="1">
                <a:latin typeface="Times New Roman" pitchFamily="-1" charset="0"/>
              </a:rPr>
              <a:t>Design and Analysis: A Researcher's Handbook</a:t>
            </a:r>
            <a:r>
              <a:rPr lang="en-US" sz="2000">
                <a:latin typeface="Times New Roman" pitchFamily="-1" charset="0"/>
              </a:rPr>
              <a:t> (3rd ed.), Englewood Cliffs, NJ: Prentice-Hall.</a:t>
            </a:r>
          </a:p>
          <a:p>
            <a:r>
              <a:rPr lang="en-US" sz="2000">
                <a:latin typeface="Times New Roman" pitchFamily="-1" charset="0"/>
              </a:rPr>
              <a:t>J. Stevens (1992) </a:t>
            </a:r>
            <a:r>
              <a:rPr lang="en-US" sz="2000" i="1">
                <a:latin typeface="Times New Roman" pitchFamily="-1" charset="0"/>
              </a:rPr>
              <a:t>Applied Multivariate Statistics for the Social Sciences</a:t>
            </a:r>
            <a:r>
              <a:rPr lang="en-US" sz="2000" b="1">
                <a:latin typeface="Times New Roman" pitchFamily="-1" charset="0"/>
              </a:rPr>
              <a:t> </a:t>
            </a:r>
            <a:r>
              <a:rPr lang="en-US" sz="2000">
                <a:latin typeface="Times New Roman" pitchFamily="-1" charset="0"/>
              </a:rPr>
              <a:t>(2nd ed.), Hillsdale, NJ: Lawrence Erlbaum.</a:t>
            </a:r>
          </a:p>
          <a:p>
            <a:r>
              <a:rPr lang="en-US" sz="2000">
                <a:latin typeface="Times New Roman" pitchFamily="-1" charset="0"/>
              </a:rPr>
              <a:t>J. Neter, W. Wasserman, M.H. Kutner (1985) </a:t>
            </a:r>
            <a:r>
              <a:rPr lang="en-US" sz="2000" i="1">
                <a:latin typeface="Times New Roman" pitchFamily="-1" charset="0"/>
              </a:rPr>
              <a:t>Applied Linear Statistical Models </a:t>
            </a:r>
            <a:r>
              <a:rPr lang="en-US" sz="2000">
                <a:latin typeface="Times New Roman" pitchFamily="-1" charset="0"/>
              </a:rPr>
              <a:t>(2nd ed.) Homewood, IL: Richard D. Irvin.</a:t>
            </a:r>
          </a:p>
          <a:p>
            <a:r>
              <a:rPr lang="en-US" sz="2000">
                <a:latin typeface="Times New Roman" pitchFamily="-1" charset="0"/>
              </a:rPr>
              <a:t>D. Campbell, J. Stanley (1963) Experimental and Quasi-Experimental Designs for Research in </a:t>
            </a:r>
            <a:r>
              <a:rPr lang="en-US" sz="2000" i="1">
                <a:latin typeface="Times New Roman" pitchFamily="-1" charset="0"/>
              </a:rPr>
              <a:t>Handbook of Research on Teaching</a:t>
            </a:r>
            <a:r>
              <a:rPr lang="en-US" sz="2000">
                <a:latin typeface="Times New Roman" pitchFamily="-1" charset="0"/>
              </a:rPr>
              <a:t> N. L. Gage editor, Rand McNally &amp; Co.</a:t>
            </a:r>
          </a:p>
          <a:p>
            <a:r>
              <a:rPr lang="en-US" sz="2000">
                <a:latin typeface="Times New Roman" pitchFamily="-1" charset="0"/>
              </a:rPr>
              <a:t>S. Huck, W. Cormier, W. Bounds(1974) </a:t>
            </a:r>
            <a:r>
              <a:rPr lang="en-US" sz="2000" i="1">
                <a:latin typeface="Times New Roman" pitchFamily="-1" charset="0"/>
              </a:rPr>
              <a:t>Reading Statistics and Research</a:t>
            </a:r>
            <a:r>
              <a:rPr lang="en-US" sz="2000">
                <a:latin typeface="Times New Roman" pitchFamily="-1" charset="0"/>
              </a:rPr>
              <a:t>, New York, Harper &amp; Row.</a:t>
            </a:r>
          </a:p>
        </p:txBody>
      </p:sp>
    </p:spTree>
  </p:cSld>
  <p:clrMapOvr>
    <a:masterClrMapping/>
  </p:clrMapOvr>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26 June 2007</a:t>
            </a:r>
          </a:p>
        </p:txBody>
      </p:sp>
      <p:sp>
        <p:nvSpPr>
          <p:cNvPr id="5" name="Footer Placeholder 4"/>
          <p:cNvSpPr>
            <a:spLocks noGrp="1"/>
          </p:cNvSpPr>
          <p:nvPr>
            <p:ph type="ftr" sz="quarter" idx="11"/>
          </p:nvPr>
        </p:nvSpPr>
        <p:spPr/>
        <p:txBody>
          <a:bodyPr/>
          <a:lstStyle/>
          <a:p>
            <a:r>
              <a:rPr lang="en-US"/>
              <a:t>UM-07 tutorial 3: Chin </a:t>
            </a:r>
          </a:p>
        </p:txBody>
      </p:sp>
      <p:sp>
        <p:nvSpPr>
          <p:cNvPr id="6" name="Slide Number Placeholder 5"/>
          <p:cNvSpPr>
            <a:spLocks noGrp="1"/>
          </p:cNvSpPr>
          <p:nvPr>
            <p:ph type="sldNum" sz="quarter" idx="12"/>
          </p:nvPr>
        </p:nvSpPr>
        <p:spPr/>
        <p:txBody>
          <a:bodyPr/>
          <a:lstStyle/>
          <a:p>
            <a:fld id="{B5A03D9A-6B7D-1E43-97EB-F76DC8E8F424}" type="slidenum">
              <a:rPr lang="en-US"/>
              <a:pPr/>
              <a:t>97</a:t>
            </a:fld>
            <a:endParaRPr lang="en-US"/>
          </a:p>
        </p:txBody>
      </p:sp>
      <p:sp>
        <p:nvSpPr>
          <p:cNvPr id="126978" name="Rectangle 2"/>
          <p:cNvSpPr>
            <a:spLocks noGrp="1" noChangeArrowheads="1"/>
          </p:cNvSpPr>
          <p:nvPr>
            <p:ph type="title"/>
          </p:nvPr>
        </p:nvSpPr>
        <p:spPr/>
        <p:txBody>
          <a:bodyPr/>
          <a:lstStyle/>
          <a:p>
            <a:r>
              <a:rPr lang="en-US">
                <a:latin typeface="Times New Roman" pitchFamily="-1" charset="0"/>
              </a:rPr>
              <a:t>Web Sites</a:t>
            </a:r>
          </a:p>
        </p:txBody>
      </p:sp>
      <p:sp>
        <p:nvSpPr>
          <p:cNvPr id="126979" name="Rectangle 3"/>
          <p:cNvSpPr>
            <a:spLocks noGrp="1" noChangeArrowheads="1"/>
          </p:cNvSpPr>
          <p:nvPr>
            <p:ph type="body" idx="1"/>
          </p:nvPr>
        </p:nvSpPr>
        <p:spPr/>
        <p:txBody>
          <a:bodyPr/>
          <a:lstStyle/>
          <a:p>
            <a:pPr>
              <a:lnSpc>
                <a:spcPct val="120000"/>
              </a:lnSpc>
            </a:pPr>
            <a:r>
              <a:rPr lang="en-US" sz="2400" dirty="0">
                <a:latin typeface="Times New Roman" pitchFamily="-1" charset="0"/>
                <a:hlinkClick r:id="rId3"/>
              </a:rPr>
              <a:t>Interactive Statistical Calculation Pages</a:t>
            </a:r>
            <a:endParaRPr lang="en-US" sz="2400" dirty="0">
              <a:latin typeface="Times New Roman" pitchFamily="-1" charset="0"/>
            </a:endParaRPr>
          </a:p>
          <a:p>
            <a:pPr>
              <a:lnSpc>
                <a:spcPct val="120000"/>
              </a:lnSpc>
            </a:pPr>
            <a:r>
              <a:rPr lang="en-US" sz="2400" dirty="0">
                <a:hlinkClick r:id="rId4"/>
              </a:rPr>
              <a:t>The World Wide Web Virtual Library: Statistics</a:t>
            </a:r>
            <a:endParaRPr lang="en-US" sz="2400" dirty="0" smtClean="0">
              <a:latin typeface="Times New Roman" pitchFamily="-1" charset="0"/>
            </a:endParaRPr>
          </a:p>
          <a:p>
            <a:pPr>
              <a:lnSpc>
                <a:spcPct val="120000"/>
              </a:lnSpc>
            </a:pPr>
            <a:r>
              <a:rPr lang="en-US" sz="2400" dirty="0" smtClean="0">
                <a:hlinkClick r:id="rId5"/>
              </a:rPr>
              <a:t>Electronic </a:t>
            </a:r>
            <a:r>
              <a:rPr lang="en-US" sz="2400" dirty="0">
                <a:hlinkClick r:id="rId5"/>
              </a:rPr>
              <a:t>Textbook </a:t>
            </a:r>
            <a:r>
              <a:rPr lang="en-US" sz="2400" dirty="0" smtClean="0">
                <a:hlinkClick r:id="rId5"/>
              </a:rPr>
              <a:t>StatSoft</a:t>
            </a:r>
            <a:endParaRPr lang="en-US" sz="2400" dirty="0" smtClean="0"/>
          </a:p>
          <a:p>
            <a:pPr>
              <a:lnSpc>
                <a:spcPct val="120000"/>
              </a:lnSpc>
            </a:pPr>
            <a:r>
              <a:rPr lang="en-US" sz="2400" dirty="0" smtClean="0">
                <a:hlinkClick r:id="rId6"/>
              </a:rPr>
              <a:t>OATIES </a:t>
            </a:r>
            <a:r>
              <a:rPr lang="en-US" sz="2400" dirty="0" smtClean="0"/>
              <a:t>(Online Analysis Tools in Excel Spreadsheets)</a:t>
            </a:r>
          </a:p>
          <a:p>
            <a:pPr>
              <a:lnSpc>
                <a:spcPct val="120000"/>
              </a:lnSpc>
            </a:pPr>
            <a:r>
              <a:rPr lang="en-US" sz="2400" dirty="0" smtClean="0">
                <a:latin typeface="Times New Roman" pitchFamily="-1" charset="0"/>
                <a:hlinkClick r:id="rId7"/>
              </a:rPr>
              <a:t>Ball </a:t>
            </a:r>
            <a:r>
              <a:rPr lang="en-US" sz="2400" dirty="0">
                <a:latin typeface="Times New Roman" pitchFamily="-1" charset="0"/>
                <a:hlinkClick r:id="rId7"/>
              </a:rPr>
              <a:t>Aptitude Battery</a:t>
            </a:r>
            <a:endParaRPr lang="en-US" sz="2400" dirty="0">
              <a:latin typeface="Times New Roman" pitchFamily="-1"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6979">
                                            <p:txEl>
                                              <p:pRg st="0" end="0"/>
                                            </p:txEl>
                                          </p:spTgt>
                                        </p:tgtEl>
                                        <p:attrNameLst>
                                          <p:attrName>style.visibility</p:attrName>
                                        </p:attrNameLst>
                                      </p:cBhvr>
                                      <p:to>
                                        <p:strVal val="visible"/>
                                      </p:to>
                                    </p:set>
                                    <p:animEffect transition="in" filter="wipe(left)">
                                      <p:cBhvr>
                                        <p:cTn id="7" dur="500"/>
                                        <p:tgtEl>
                                          <p:spTgt spid="1269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6979">
                                            <p:txEl>
                                              <p:pRg st="1" end="1"/>
                                            </p:txEl>
                                          </p:spTgt>
                                        </p:tgtEl>
                                        <p:attrNameLst>
                                          <p:attrName>style.visibility</p:attrName>
                                        </p:attrNameLst>
                                      </p:cBhvr>
                                      <p:to>
                                        <p:strVal val="visible"/>
                                      </p:to>
                                    </p:set>
                                    <p:animEffect transition="in" filter="wipe(left)">
                                      <p:cBhvr>
                                        <p:cTn id="12" dur="500"/>
                                        <p:tgtEl>
                                          <p:spTgt spid="12697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6979">
                                            <p:txEl>
                                              <p:pRg st="2" end="2"/>
                                            </p:txEl>
                                          </p:spTgt>
                                        </p:tgtEl>
                                        <p:attrNameLst>
                                          <p:attrName>style.visibility</p:attrName>
                                        </p:attrNameLst>
                                      </p:cBhvr>
                                      <p:to>
                                        <p:strVal val="visible"/>
                                      </p:to>
                                    </p:set>
                                    <p:animEffect transition="in" filter="wipe(left)">
                                      <p:cBhvr>
                                        <p:cTn id="17" dur="500"/>
                                        <p:tgtEl>
                                          <p:spTgt spid="12697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6979">
                                            <p:txEl>
                                              <p:pRg st="3" end="3"/>
                                            </p:txEl>
                                          </p:spTgt>
                                        </p:tgtEl>
                                        <p:attrNameLst>
                                          <p:attrName>style.visibility</p:attrName>
                                        </p:attrNameLst>
                                      </p:cBhvr>
                                      <p:to>
                                        <p:strVal val="visible"/>
                                      </p:to>
                                    </p:set>
                                    <p:animEffect transition="in" filter="wipe(left)">
                                      <p:cBhvr>
                                        <p:cTn id="22" dur="500"/>
                                        <p:tgtEl>
                                          <p:spTgt spid="12697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26979">
                                            <p:txEl>
                                              <p:pRg st="4" end="4"/>
                                            </p:txEl>
                                          </p:spTgt>
                                        </p:tgtEl>
                                        <p:attrNameLst>
                                          <p:attrName>style.visibility</p:attrName>
                                        </p:attrNameLst>
                                      </p:cBhvr>
                                      <p:to>
                                        <p:strVal val="visible"/>
                                      </p:to>
                                    </p:set>
                                    <p:animEffect transition="in" filter="wipe(left)">
                                      <p:cBhvr>
                                        <p:cTn id="27" dur="500"/>
                                        <p:tgtEl>
                                          <p:spTgt spid="1269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9" grpId="0" build="p" autoUpdateAnimBg="0"/>
    </p:bldLst>
  </p:timing>
</p:sld>
</file>

<file path=ppt/slides/slide9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26 June 2007</a:t>
            </a:r>
          </a:p>
        </p:txBody>
      </p:sp>
      <p:sp>
        <p:nvSpPr>
          <p:cNvPr id="5" name="Footer Placeholder 4"/>
          <p:cNvSpPr>
            <a:spLocks noGrp="1"/>
          </p:cNvSpPr>
          <p:nvPr>
            <p:ph type="ftr" sz="quarter" idx="11"/>
          </p:nvPr>
        </p:nvSpPr>
        <p:spPr/>
        <p:txBody>
          <a:bodyPr/>
          <a:lstStyle/>
          <a:p>
            <a:r>
              <a:rPr lang="en-US"/>
              <a:t>UM-07 tutorial 3: Chin </a:t>
            </a:r>
          </a:p>
        </p:txBody>
      </p:sp>
      <p:sp>
        <p:nvSpPr>
          <p:cNvPr id="6" name="Slide Number Placeholder 5"/>
          <p:cNvSpPr>
            <a:spLocks noGrp="1"/>
          </p:cNvSpPr>
          <p:nvPr>
            <p:ph type="sldNum" sz="quarter" idx="12"/>
          </p:nvPr>
        </p:nvSpPr>
        <p:spPr/>
        <p:txBody>
          <a:bodyPr/>
          <a:lstStyle/>
          <a:p>
            <a:fld id="{E2774654-AD1E-174C-B4C9-7C0E12DAD31B}" type="slidenum">
              <a:rPr lang="en-US"/>
              <a:pPr/>
              <a:t>98</a:t>
            </a:fld>
            <a:endParaRPr lang="en-US"/>
          </a:p>
        </p:txBody>
      </p:sp>
      <p:sp>
        <p:nvSpPr>
          <p:cNvPr id="118786" name="Rectangle 2"/>
          <p:cNvSpPr>
            <a:spLocks noGrp="1" noChangeArrowheads="1"/>
          </p:cNvSpPr>
          <p:nvPr>
            <p:ph type="title"/>
          </p:nvPr>
        </p:nvSpPr>
        <p:spPr/>
        <p:txBody>
          <a:bodyPr/>
          <a:lstStyle/>
          <a:p>
            <a:r>
              <a:rPr lang="en-US">
                <a:latin typeface="Times New Roman" pitchFamily="-1" charset="0"/>
              </a:rPr>
              <a:t>After Your Experiment</a:t>
            </a:r>
          </a:p>
        </p:txBody>
      </p:sp>
      <p:sp>
        <p:nvSpPr>
          <p:cNvPr id="118787" name="Rectangle 3"/>
          <p:cNvSpPr>
            <a:spLocks noGrp="1" noChangeArrowheads="1"/>
          </p:cNvSpPr>
          <p:nvPr>
            <p:ph type="body" idx="1"/>
          </p:nvPr>
        </p:nvSpPr>
        <p:spPr/>
        <p:txBody>
          <a:bodyPr/>
          <a:lstStyle/>
          <a:p>
            <a:pPr>
              <a:lnSpc>
                <a:spcPct val="170000"/>
              </a:lnSpc>
              <a:buFontTx/>
              <a:buNone/>
            </a:pPr>
            <a:r>
              <a:rPr lang="en-US" dirty="0">
                <a:latin typeface="Times New Roman" pitchFamily="-1" charset="0"/>
              </a:rPr>
              <a:t>Publish in: </a:t>
            </a:r>
          </a:p>
          <a:p>
            <a:pPr>
              <a:lnSpc>
                <a:spcPct val="170000"/>
              </a:lnSpc>
            </a:pPr>
            <a:r>
              <a:rPr lang="en-US" i="1" dirty="0">
                <a:latin typeface="Times New Roman" pitchFamily="-1" charset="0"/>
                <a:hlinkClick r:id="rId3"/>
              </a:rPr>
              <a:t>User Modeling and User-Adapted Interaction</a:t>
            </a:r>
            <a:endParaRPr lang="en-US" dirty="0">
              <a:latin typeface="Times New Roman" pitchFamily="-1" charset="0"/>
            </a:endParaRPr>
          </a:p>
          <a:p>
            <a:pPr>
              <a:lnSpc>
                <a:spcPct val="170000"/>
              </a:lnSpc>
            </a:pPr>
            <a:r>
              <a:rPr lang="en-US" dirty="0">
                <a:latin typeface="Times New Roman" pitchFamily="-1" charset="0"/>
              </a:rPr>
              <a:t>Next </a:t>
            </a:r>
            <a:r>
              <a:rPr lang="en-US" dirty="0" smtClean="0">
                <a:latin typeface="Times New Roman" pitchFamily="-1" charset="0"/>
              </a:rPr>
              <a:t>UMAP </a:t>
            </a:r>
            <a:r>
              <a:rPr lang="en-US" dirty="0">
                <a:latin typeface="Times New Roman" pitchFamily="-1" charset="0"/>
              </a:rPr>
              <a:t>Conference</a:t>
            </a:r>
          </a:p>
          <a:p>
            <a:pPr>
              <a:lnSpc>
                <a:spcPct val="170000"/>
              </a:lnSpc>
            </a:pPr>
            <a:r>
              <a:rPr lang="en-US" dirty="0">
                <a:latin typeface="Times New Roman" pitchFamily="-1" charset="0"/>
                <a:hlinkClick r:id="rId4"/>
              </a:rPr>
              <a:t>SIGCHI</a:t>
            </a:r>
            <a:r>
              <a:rPr lang="en-US" dirty="0">
                <a:latin typeface="Times New Roman" pitchFamily="-1" charset="0"/>
              </a:rPr>
              <a:t> (ACM) Bulletin or Conference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8787">
                                            <p:txEl>
                                              <p:pRg st="0" end="0"/>
                                            </p:txEl>
                                          </p:spTgt>
                                        </p:tgtEl>
                                        <p:attrNameLst>
                                          <p:attrName>style.visibility</p:attrName>
                                        </p:attrNameLst>
                                      </p:cBhvr>
                                      <p:to>
                                        <p:strVal val="visible"/>
                                      </p:to>
                                    </p:set>
                                    <p:animEffect transition="in" filter="wipe(left)">
                                      <p:cBhvr>
                                        <p:cTn id="7" dur="500"/>
                                        <p:tgtEl>
                                          <p:spTgt spid="1187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8787">
                                            <p:txEl>
                                              <p:pRg st="1" end="1"/>
                                            </p:txEl>
                                          </p:spTgt>
                                        </p:tgtEl>
                                        <p:attrNameLst>
                                          <p:attrName>style.visibility</p:attrName>
                                        </p:attrNameLst>
                                      </p:cBhvr>
                                      <p:to>
                                        <p:strVal val="visible"/>
                                      </p:to>
                                    </p:set>
                                    <p:animEffect transition="in" filter="wipe(left)">
                                      <p:cBhvr>
                                        <p:cTn id="12" dur="500"/>
                                        <p:tgtEl>
                                          <p:spTgt spid="1187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8787">
                                            <p:txEl>
                                              <p:pRg st="2" end="2"/>
                                            </p:txEl>
                                          </p:spTgt>
                                        </p:tgtEl>
                                        <p:attrNameLst>
                                          <p:attrName>style.visibility</p:attrName>
                                        </p:attrNameLst>
                                      </p:cBhvr>
                                      <p:to>
                                        <p:strVal val="visible"/>
                                      </p:to>
                                    </p:set>
                                    <p:animEffect transition="in" filter="wipe(left)">
                                      <p:cBhvr>
                                        <p:cTn id="17" dur="500"/>
                                        <p:tgtEl>
                                          <p:spTgt spid="11878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8787">
                                            <p:txEl>
                                              <p:pRg st="3" end="3"/>
                                            </p:txEl>
                                          </p:spTgt>
                                        </p:tgtEl>
                                        <p:attrNameLst>
                                          <p:attrName>style.visibility</p:attrName>
                                        </p:attrNameLst>
                                      </p:cBhvr>
                                      <p:to>
                                        <p:strVal val="visible"/>
                                      </p:to>
                                    </p:set>
                                    <p:animEffect transition="in" filter="wipe(left)">
                                      <p:cBhvr>
                                        <p:cTn id="22" dur="500"/>
                                        <p:tgtEl>
                                          <p:spTgt spid="1187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7" grpId="0" build="p" autoUpdateAnimBg="0"/>
    </p:bldLst>
  </p:timing>
</p:sld>
</file>

<file path=ppt/slides/slide9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Date Placeholder 4"/>
          <p:cNvSpPr>
            <a:spLocks noGrp="1"/>
          </p:cNvSpPr>
          <p:nvPr>
            <p:ph type="dt" sz="half" idx="10"/>
          </p:nvPr>
        </p:nvSpPr>
        <p:spPr/>
        <p:txBody>
          <a:bodyPr/>
          <a:lstStyle/>
          <a:p>
            <a:r>
              <a:rPr lang="en-US" dirty="0" smtClean="0"/>
              <a:t>16 July 2012</a:t>
            </a:r>
            <a:endParaRPr lang="en-US" dirty="0"/>
          </a:p>
        </p:txBody>
      </p:sp>
      <p:sp>
        <p:nvSpPr>
          <p:cNvPr id="8" name="Footer Placeholder 5"/>
          <p:cNvSpPr>
            <a:spLocks noGrp="1"/>
          </p:cNvSpPr>
          <p:nvPr>
            <p:ph type="ftr" sz="quarter" idx="11"/>
          </p:nvPr>
        </p:nvSpPr>
        <p:spPr/>
        <p:txBody>
          <a:bodyPr/>
          <a:lstStyle/>
          <a:p>
            <a:r>
              <a:rPr lang="en-US" dirty="0" smtClean="0"/>
              <a:t>UMAP 2012 tutorial 2: </a:t>
            </a:r>
            <a:r>
              <a:rPr lang="en-US" dirty="0"/>
              <a:t>Chin </a:t>
            </a:r>
          </a:p>
        </p:txBody>
      </p:sp>
      <p:sp>
        <p:nvSpPr>
          <p:cNvPr id="9" name="Slide Number Placeholder 6"/>
          <p:cNvSpPr>
            <a:spLocks noGrp="1"/>
          </p:cNvSpPr>
          <p:nvPr>
            <p:ph type="sldNum" sz="quarter" idx="12"/>
          </p:nvPr>
        </p:nvSpPr>
        <p:spPr/>
        <p:txBody>
          <a:bodyPr/>
          <a:lstStyle/>
          <a:p>
            <a:fld id="{F6E1F459-DAE0-D246-AD93-60EE4C470DA6}" type="slidenum">
              <a:rPr lang="en-US"/>
              <a:pPr/>
              <a:t>99</a:t>
            </a:fld>
            <a:endParaRPr lang="en-US" dirty="0"/>
          </a:p>
        </p:txBody>
      </p:sp>
      <p:sp>
        <p:nvSpPr>
          <p:cNvPr id="80898" name="Rectangle 2"/>
          <p:cNvSpPr>
            <a:spLocks noGrp="1" noChangeArrowheads="1"/>
          </p:cNvSpPr>
          <p:nvPr>
            <p:ph type="title"/>
          </p:nvPr>
        </p:nvSpPr>
        <p:spPr/>
        <p:txBody>
          <a:bodyPr/>
          <a:lstStyle/>
          <a:p>
            <a:r>
              <a:rPr lang="en-US">
                <a:latin typeface="Times New Roman" pitchFamily="-1" charset="0"/>
              </a:rPr>
              <a:t>Acknowledgements</a:t>
            </a:r>
          </a:p>
        </p:txBody>
      </p:sp>
      <p:sp>
        <p:nvSpPr>
          <p:cNvPr id="80901" name="Rectangle 5"/>
          <p:cNvSpPr>
            <a:spLocks noGrp="1" noChangeArrowheads="1"/>
          </p:cNvSpPr>
          <p:nvPr>
            <p:ph type="body" sz="half" idx="1"/>
          </p:nvPr>
        </p:nvSpPr>
        <p:spPr>
          <a:xfrm>
            <a:off x="457200" y="1981200"/>
            <a:ext cx="4114800" cy="4114800"/>
          </a:xfrm>
        </p:spPr>
        <p:txBody>
          <a:bodyPr/>
          <a:lstStyle/>
          <a:p>
            <a:r>
              <a:rPr lang="en-US" sz="2400" dirty="0">
                <a:latin typeface="Times New Roman" pitchFamily="-1" charset="0"/>
              </a:rPr>
              <a:t>Sponsored by:</a:t>
            </a:r>
          </a:p>
          <a:p>
            <a:pPr lvl="1"/>
            <a:r>
              <a:rPr lang="en-US" sz="2000" dirty="0" smtClean="0">
                <a:latin typeface="Times New Roman" pitchFamily="-1" charset="0"/>
              </a:rPr>
              <a:t>UMAP 2012, </a:t>
            </a:r>
            <a:r>
              <a:rPr lang="en-US" sz="2000" dirty="0">
                <a:latin typeface="Times New Roman" pitchFamily="-1" charset="0"/>
              </a:rPr>
              <a:t>the</a:t>
            </a:r>
            <a:r>
              <a:rPr lang="en-US" sz="2000" dirty="0" smtClean="0">
                <a:latin typeface="Times New Roman" pitchFamily="-1" charset="0"/>
              </a:rPr>
              <a:t> 20</a:t>
            </a:r>
            <a:r>
              <a:rPr lang="en-US" sz="2000" baseline="30000" dirty="0" smtClean="0">
                <a:latin typeface="Times New Roman" pitchFamily="-1" charset="0"/>
              </a:rPr>
              <a:t>th</a:t>
            </a:r>
            <a:r>
              <a:rPr lang="en-US" sz="2000" dirty="0" smtClean="0">
                <a:latin typeface="Times New Roman" pitchFamily="-1" charset="0"/>
              </a:rPr>
              <a:t> Conference </a:t>
            </a:r>
            <a:r>
              <a:rPr lang="en-US" sz="2000" dirty="0">
                <a:latin typeface="Times New Roman" pitchFamily="-1" charset="0"/>
              </a:rPr>
              <a:t>on User Modeling,</a:t>
            </a:r>
            <a:r>
              <a:rPr lang="en-US" sz="2000" dirty="0" smtClean="0">
                <a:latin typeface="Times New Roman" pitchFamily="-1" charset="0"/>
              </a:rPr>
              <a:t> Adaptation, and Personalization, </a:t>
            </a:r>
            <a:br>
              <a:rPr lang="en-US" sz="2000" dirty="0" smtClean="0">
                <a:latin typeface="Times New Roman" pitchFamily="-1" charset="0"/>
              </a:rPr>
            </a:br>
            <a:r>
              <a:rPr lang="en-US" sz="2000" dirty="0" smtClean="0">
                <a:latin typeface="Times New Roman" pitchFamily="-1" charset="0"/>
              </a:rPr>
              <a:t>Montreal, Canada</a:t>
            </a:r>
          </a:p>
          <a:p>
            <a:pPr lvl="1"/>
            <a:r>
              <a:rPr lang="en-US" sz="2000" dirty="0" smtClean="0">
                <a:latin typeface="Times New Roman" pitchFamily="-1" charset="0"/>
              </a:rPr>
              <a:t>User </a:t>
            </a:r>
            <a:r>
              <a:rPr lang="en-US" sz="2000" dirty="0">
                <a:latin typeface="Times New Roman" pitchFamily="-1" charset="0"/>
              </a:rPr>
              <a:t>Modeling, Inc</a:t>
            </a:r>
            <a:r>
              <a:rPr lang="en-US" sz="2000" dirty="0" smtClean="0">
                <a:latin typeface="Times New Roman" pitchFamily="-1" charset="0"/>
              </a:rPr>
              <a:t>.</a:t>
            </a:r>
          </a:p>
          <a:p>
            <a:pPr lvl="1"/>
            <a:r>
              <a:rPr lang="en-US" sz="2000" dirty="0">
                <a:latin typeface="Times New Roman" pitchFamily="-1" charset="0"/>
              </a:rPr>
              <a:t>University of Hawaii</a:t>
            </a:r>
          </a:p>
        </p:txBody>
      </p:sp>
      <p:pic>
        <p:nvPicPr>
          <p:cNvPr id="80900" name="Picture 4"/>
          <p:cNvPicPr>
            <a:picLocks noChangeAspect="1" noChangeArrowheads="1"/>
          </p:cNvPicPr>
          <p:nvPr/>
        </p:nvPicPr>
        <p:blipFill>
          <a:blip r:embed="rId3"/>
          <a:srcRect/>
          <a:stretch>
            <a:fillRect/>
          </a:stretch>
        </p:blipFill>
        <p:spPr bwMode="auto">
          <a:xfrm>
            <a:off x="6019800" y="3810000"/>
            <a:ext cx="1270000" cy="1270000"/>
          </a:xfrm>
          <a:prstGeom prst="rect">
            <a:avLst/>
          </a:prstGeom>
          <a:noFill/>
          <a:ln w="9525">
            <a:noFill/>
            <a:miter lim="800000"/>
            <a:headEnd/>
            <a:tailEnd/>
          </a:ln>
          <a:effectLst/>
        </p:spPr>
      </p:pic>
      <p:pic>
        <p:nvPicPr>
          <p:cNvPr id="80909" name="Picture 13"/>
          <p:cNvPicPr>
            <a:picLocks noChangeAspect="1" noChangeArrowheads="1"/>
          </p:cNvPicPr>
          <p:nvPr/>
        </p:nvPicPr>
        <p:blipFill>
          <a:blip r:embed="rId4"/>
          <a:srcRect/>
          <a:stretch>
            <a:fillRect/>
          </a:stretch>
        </p:blipFill>
        <p:spPr bwMode="auto">
          <a:xfrm>
            <a:off x="5105400" y="5181600"/>
            <a:ext cx="2998788" cy="488950"/>
          </a:xfrm>
          <a:prstGeom prst="rect">
            <a:avLst/>
          </a:prstGeom>
          <a:noFill/>
          <a:ln w="9525">
            <a:noFill/>
            <a:miter lim="800000"/>
            <a:headEnd/>
            <a:tailEnd/>
          </a:ln>
          <a:effectLst/>
        </p:spPr>
      </p:pic>
      <p:pic>
        <p:nvPicPr>
          <p:cNvPr id="12" name="Content Placeholder 11" descr="montreal-banner.jpg"/>
          <p:cNvPicPr>
            <a:picLocks noGrp="1" noChangeAspect="1"/>
          </p:cNvPicPr>
          <p:nvPr>
            <p:ph sz="half" idx="2"/>
          </p:nvPr>
        </p:nvPicPr>
        <p:blipFill>
          <a:blip r:embed="rId5"/>
          <a:srcRect t="-272258" b="-272258"/>
          <a:stretch>
            <a:fillRect/>
          </a:stretch>
        </p:blipFill>
        <p:spPr>
          <a:xfrm>
            <a:off x="4800600" y="1295400"/>
            <a:ext cx="3810000" cy="4114800"/>
          </a:xfrm>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fontScheme name="Blank Pre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2400" b="0" i="0" u="none" strike="noStrike" cap="none" normalizeH="0" baseline="0">
            <a:ln>
              <a:noFill/>
            </a:ln>
            <a:solidFill>
              <a:schemeClr val="tx1"/>
            </a:solidFill>
            <a:effectLst/>
            <a:latin typeface="Times New Roman" pitchFamily="-1"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2400" b="0" i="0" u="none" strike="noStrike" cap="none" normalizeH="0" baseline="0">
            <a:ln>
              <a:noFill/>
            </a:ln>
            <a:solidFill>
              <a:schemeClr val="tx1"/>
            </a:solidFill>
            <a:effectLst/>
            <a:latin typeface="Times New Roman" pitchFamily="-1"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2004:Templates:Presentations:Designs:Blank Presentation</Template>
  <TotalTime>6573</TotalTime>
  <Words>10164</Words>
  <Application>Microsoft Macintosh PowerPoint</Application>
  <PresentationFormat>On-screen Show (4:3)</PresentationFormat>
  <Paragraphs>1455</Paragraphs>
  <Slides>100</Slides>
  <Notes>100</Notes>
  <HiddenSlides>0</HiddenSlides>
  <MMClips>0</MMClips>
  <ScaleCrop>false</ScaleCrop>
  <HeadingPairs>
    <vt:vector size="6" baseType="variant">
      <vt:variant>
        <vt:lpstr>Design Template</vt:lpstr>
      </vt:variant>
      <vt:variant>
        <vt:i4>1</vt:i4>
      </vt:variant>
      <vt:variant>
        <vt:lpstr>Embedded OLE Servers</vt:lpstr>
      </vt:variant>
      <vt:variant>
        <vt:i4>1</vt:i4>
      </vt:variant>
      <vt:variant>
        <vt:lpstr>Slide Titles</vt:lpstr>
      </vt:variant>
      <vt:variant>
        <vt:i4>100</vt:i4>
      </vt:variant>
    </vt:vector>
  </HeadingPairs>
  <TitlesOfParts>
    <vt:vector size="102" baseType="lpstr">
      <vt:lpstr>Blank Presentation</vt:lpstr>
      <vt:lpstr>Worksheet</vt:lpstr>
      <vt:lpstr>UMAP 2012 Tutorial 2</vt:lpstr>
      <vt:lpstr>Introduction</vt:lpstr>
      <vt:lpstr>Agenda</vt:lpstr>
      <vt:lpstr>Agenda</vt:lpstr>
      <vt:lpstr>Independent Variables</vt:lpstr>
      <vt:lpstr>Dependent Variables</vt:lpstr>
      <vt:lpstr>Covariant Variables</vt:lpstr>
      <vt:lpstr>Cognitive Tests</vt:lpstr>
      <vt:lpstr>More Cognitive Tests</vt:lpstr>
      <vt:lpstr>Personality Tests</vt:lpstr>
      <vt:lpstr>More Personality Tests</vt:lpstr>
      <vt:lpstr>More Personality Tests</vt:lpstr>
      <vt:lpstr>Agenda</vt:lpstr>
      <vt:lpstr>Nuisance Variables</vt:lpstr>
      <vt:lpstr>Individual Differences</vt:lpstr>
      <vt:lpstr>Environmental Influences</vt:lpstr>
      <vt:lpstr>Control of Nuisance Variables</vt:lpstr>
      <vt:lpstr>Caveats</vt:lpstr>
      <vt:lpstr>More Caveats</vt:lpstr>
      <vt:lpstr>Experiment Rules</vt:lpstr>
      <vt:lpstr>Agenda</vt:lpstr>
      <vt:lpstr>Between Subjects Designs</vt:lpstr>
      <vt:lpstr>Within Subjects Designs</vt:lpstr>
      <vt:lpstr>Agenda</vt:lpstr>
      <vt:lpstr>Estimating Sensitivity</vt:lpstr>
      <vt:lpstr>Power Measure</vt:lpstr>
      <vt:lpstr>Why Power ≥ 0.8?</vt:lpstr>
      <vt:lpstr>Power Calculation</vt:lpstr>
      <vt:lpstr>Effect Size 2</vt:lpstr>
      <vt:lpstr>Power Tradeoffs</vt:lpstr>
      <vt:lpstr>Agenda</vt:lpstr>
      <vt:lpstr>Factorial Designs</vt:lpstr>
      <vt:lpstr>Why Factorial Designs?</vt:lpstr>
      <vt:lpstr>Randomized Block Designs</vt:lpstr>
      <vt:lpstr>Nested Block Design</vt:lpstr>
      <vt:lpstr>Latin Square Design</vt:lpstr>
      <vt:lpstr>Agenda</vt:lpstr>
      <vt:lpstr>Caveats </vt:lpstr>
      <vt:lpstr>More Caveats</vt:lpstr>
      <vt:lpstr>More Caveats 2</vt:lpstr>
      <vt:lpstr>More Caveats 3</vt:lpstr>
      <vt:lpstr>Internal Validity</vt:lpstr>
      <vt:lpstr>Threats to Internal Validity</vt:lpstr>
      <vt:lpstr>More Threats to Internal Validity</vt:lpstr>
      <vt:lpstr>Other Internal Validity Threats</vt:lpstr>
      <vt:lpstr>External Validity</vt:lpstr>
      <vt:lpstr>Threats to External Validity</vt:lpstr>
      <vt:lpstr>More Ecological Validity Threats</vt:lpstr>
      <vt:lpstr>Agenda</vt:lpstr>
      <vt:lpstr>Participants</vt:lpstr>
      <vt:lpstr>Participant Incentives</vt:lpstr>
      <vt:lpstr>Consent Agreement</vt:lpstr>
      <vt:lpstr>USA Federal Mandates</vt:lpstr>
      <vt:lpstr>Agenda</vt:lpstr>
      <vt:lpstr>Controlling the Environment</vt:lpstr>
      <vt:lpstr>Room Selection &amp; Preparation</vt:lpstr>
      <vt:lpstr>Uniform Instructions</vt:lpstr>
      <vt:lpstr>Experimenter Behavior</vt:lpstr>
      <vt:lpstr>Agenda</vt:lpstr>
      <vt:lpstr>Recording Data</vt:lpstr>
      <vt:lpstr>Qualitative Data</vt:lpstr>
      <vt:lpstr>Qualitative Sources</vt:lpstr>
      <vt:lpstr>Sequential Data</vt:lpstr>
      <vt:lpstr>Agenda</vt:lpstr>
      <vt:lpstr>Experiment Analysis</vt:lpstr>
      <vt:lpstr>Sample Dependent Variables</vt:lpstr>
      <vt:lpstr>Mean and Variance</vt:lpstr>
      <vt:lpstr>Null Hypothesis</vt:lpstr>
      <vt:lpstr>Why Analysis?</vt:lpstr>
      <vt:lpstr>Agenda</vt:lpstr>
      <vt:lpstr>Statistical Tests</vt:lpstr>
      <vt:lpstr>Non-parametric Tests</vt:lpstr>
      <vt:lpstr>Common Non-Parametric Tests</vt:lpstr>
      <vt:lpstr>Parametric Tests of Significance</vt:lpstr>
      <vt:lpstr>Common One/Two Sample Tests</vt:lpstr>
      <vt:lpstr>Directional vs. Non-directional</vt:lpstr>
      <vt:lpstr>Agenda</vt:lpstr>
      <vt:lpstr>ANOVA Assumptions</vt:lpstr>
      <vt:lpstr>Linear Model</vt:lpstr>
      <vt:lpstr>Independence of Scores</vt:lpstr>
      <vt:lpstr>Normal Distribution</vt:lpstr>
      <vt:lpstr>Normal Curve Example</vt:lpstr>
      <vt:lpstr>Homogeneity of Variance</vt:lpstr>
      <vt:lpstr>Variants of ANOVA</vt:lpstr>
      <vt:lpstr>Analysis of Covariance</vt:lpstr>
      <vt:lpstr>ANCOVA Example</vt:lpstr>
      <vt:lpstr>ANCOVA Assumptions</vt:lpstr>
      <vt:lpstr>ANCOVA Rules</vt:lpstr>
      <vt:lpstr>Agenda</vt:lpstr>
      <vt:lpstr>Explained Variance</vt:lpstr>
      <vt:lpstr>Non-Significant Results</vt:lpstr>
      <vt:lpstr>Interpreting Significant Results</vt:lpstr>
      <vt:lpstr>Agenda</vt:lpstr>
      <vt:lpstr>Summary</vt:lpstr>
      <vt:lpstr>Where to Get More Information</vt:lpstr>
      <vt:lpstr>Books</vt:lpstr>
      <vt:lpstr>Web Sites</vt:lpstr>
      <vt:lpstr>After Your Experiment</vt:lpstr>
      <vt:lpstr>Acknowledgements</vt:lpstr>
      <vt:lpstr>Your Copy</vt:lpstr>
    </vt:vector>
  </TitlesOfParts>
  <Manager/>
  <Company>University of Hawaii</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  Empirical Evaluation of User Modeling Systems</dc:title>
  <dc:subject/>
  <dc:creator>David N. Chin</dc:creator>
  <cp:keywords/>
  <dc:description/>
  <cp:lastModifiedBy>David Chin</cp:lastModifiedBy>
  <cp:revision>147</cp:revision>
  <cp:lastPrinted>2012-07-16T14:36:07Z</cp:lastPrinted>
  <dcterms:created xsi:type="dcterms:W3CDTF">2012-07-16T20:34:15Z</dcterms:created>
  <dcterms:modified xsi:type="dcterms:W3CDTF">2012-07-16T20:34:26Z</dcterms:modified>
  <cp:category/>
</cp:coreProperties>
</file>